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C0B-705F-48F7-88BE-7F6A5EE0B0AD}" type="datetimeFigureOut">
              <a:rPr lang="ar-IQ" smtClean="0"/>
              <a:pPr/>
              <a:t>22/12/1428</a:t>
            </a:fld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7D3BF-1828-45BF-A9E5-5A28C271D55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C0B-705F-48F7-88BE-7F6A5EE0B0AD}" type="datetimeFigureOut">
              <a:rPr lang="ar-IQ" smtClean="0"/>
              <a:pPr/>
              <a:t>22/12/1428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D3BF-1828-45BF-A9E5-5A28C271D55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C0B-705F-48F7-88BE-7F6A5EE0B0AD}" type="datetimeFigureOut">
              <a:rPr lang="ar-IQ" smtClean="0"/>
              <a:pPr/>
              <a:t>22/12/1428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D3BF-1828-45BF-A9E5-5A28C271D55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706C0B-705F-48F7-88BE-7F6A5EE0B0AD}" type="datetimeFigureOut">
              <a:rPr lang="ar-IQ" smtClean="0"/>
              <a:pPr/>
              <a:t>22/12/1428</a:t>
            </a:fld>
            <a:endParaRPr lang="ar-IQ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F7D3BF-1828-45BF-A9E5-5A28C271D55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C0B-705F-48F7-88BE-7F6A5EE0B0AD}" type="datetimeFigureOut">
              <a:rPr lang="ar-IQ" smtClean="0"/>
              <a:pPr/>
              <a:t>22/12/1428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D3BF-1828-45BF-A9E5-5A28C271D55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C0B-705F-48F7-88BE-7F6A5EE0B0AD}" type="datetimeFigureOut">
              <a:rPr lang="ar-IQ" smtClean="0"/>
              <a:pPr/>
              <a:t>22/12/1428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D3BF-1828-45BF-A9E5-5A28C271D55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D3BF-1828-45BF-A9E5-5A28C271D55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C0B-705F-48F7-88BE-7F6A5EE0B0AD}" type="datetimeFigureOut">
              <a:rPr lang="ar-IQ" smtClean="0"/>
              <a:pPr/>
              <a:t>22/12/1428</a:t>
            </a:fld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C0B-705F-48F7-88BE-7F6A5EE0B0AD}" type="datetimeFigureOut">
              <a:rPr lang="ar-IQ" smtClean="0"/>
              <a:pPr/>
              <a:t>22/12/1428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D3BF-1828-45BF-A9E5-5A28C271D55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C0B-705F-48F7-88BE-7F6A5EE0B0AD}" type="datetimeFigureOut">
              <a:rPr lang="ar-IQ" smtClean="0"/>
              <a:pPr/>
              <a:t>22/12/1428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D3BF-1828-45BF-A9E5-5A28C271D55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706C0B-705F-48F7-88BE-7F6A5EE0B0AD}" type="datetimeFigureOut">
              <a:rPr lang="ar-IQ" smtClean="0"/>
              <a:pPr/>
              <a:t>22/12/1428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F7D3BF-1828-45BF-A9E5-5A28C271D55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C0B-705F-48F7-88BE-7F6A5EE0B0AD}" type="datetimeFigureOut">
              <a:rPr lang="ar-IQ" smtClean="0"/>
              <a:pPr/>
              <a:t>22/12/1428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7D3BF-1828-45BF-A9E5-5A28C271D55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706C0B-705F-48F7-88BE-7F6A5EE0B0AD}" type="datetimeFigureOut">
              <a:rPr lang="ar-IQ" smtClean="0"/>
              <a:pPr/>
              <a:t>22/12/1428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F7D3BF-1828-45BF-A9E5-5A28C271D55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8305800" cy="1143000"/>
          </a:xfrm>
        </p:spPr>
        <p:txBody>
          <a:bodyPr/>
          <a:lstStyle/>
          <a:p>
            <a:r>
              <a:rPr lang="ar-IQ" dirty="0" smtClean="0">
                <a:solidFill>
                  <a:srgbClr val="C00000"/>
                </a:solidFill>
              </a:rPr>
              <a:t>المحاضر</a:t>
            </a:r>
          </a:p>
          <a:p>
            <a:r>
              <a:rPr lang="ar-IQ" dirty="0" smtClean="0">
                <a:solidFill>
                  <a:srgbClr val="C00000"/>
                </a:solidFill>
              </a:rPr>
              <a:t>د.علي ناجي عطية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sz="5400" dirty="0" smtClean="0">
                <a:solidFill>
                  <a:srgbClr val="FF0000"/>
                </a:solidFill>
                <a:cs typeface="Traditional Arabic" pitchFamily="2" charset="-78"/>
              </a:rPr>
              <a:t>تشخيص ومعالجة الفشل في الأبنية</a:t>
            </a:r>
            <a:endParaRPr lang="ar-IQ" sz="5400" dirty="0">
              <a:solidFill>
                <a:srgbClr val="FF0000"/>
              </a:solidFill>
              <a:cs typeface="Traditional Arabic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648200" y="3505200"/>
            <a:ext cx="4117848" cy="1981200"/>
          </a:xfrm>
        </p:spPr>
        <p:txBody>
          <a:bodyPr>
            <a:normAutofit/>
          </a:bodyPr>
          <a:lstStyle/>
          <a:p>
            <a:pPr algn="ctr"/>
            <a:r>
              <a:rPr lang="ar-IQ" sz="2800" b="1" dirty="0" smtClean="0">
                <a:solidFill>
                  <a:schemeClr val="bg1"/>
                </a:solidFill>
                <a:cs typeface="Traditional Arabic" pitchFamily="2" charset="-78"/>
              </a:rPr>
              <a:t>استخدام خلطة تجريبية في حساب المقاومة المطلوبة بموجب المواصفات الامريكية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ACI-318</a:t>
            </a:r>
            <a:endParaRPr lang="ar-IQ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993" y="381001"/>
            <a:ext cx="421917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1"/>
            <a:ext cx="412609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730752" y="381000"/>
            <a:ext cx="4575048" cy="990600"/>
          </a:xfrm>
        </p:spPr>
        <p:txBody>
          <a:bodyPr>
            <a:normAutofit/>
          </a:bodyPr>
          <a:lstStyle/>
          <a:p>
            <a:pPr algn="ctr"/>
            <a:r>
              <a:rPr lang="ar-IQ" sz="3200" b="1" dirty="0" smtClean="0">
                <a:solidFill>
                  <a:schemeClr val="bg1"/>
                </a:solidFill>
                <a:cs typeface="Traditional Arabic" pitchFamily="2" charset="-78"/>
              </a:rPr>
              <a:t>حجم النماذج المأخوذة لغرض الفحص</a:t>
            </a:r>
            <a:endParaRPr lang="ar-IQ" sz="3200" b="1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3215330" cy="45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98401"/>
            <a:ext cx="3994346" cy="13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388" y="2895600"/>
            <a:ext cx="4062412" cy="128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9150" y="4167030"/>
            <a:ext cx="4057650" cy="185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267200" y="3886200"/>
            <a:ext cx="3660648" cy="2057400"/>
          </a:xfrm>
        </p:spPr>
        <p:txBody>
          <a:bodyPr>
            <a:noAutofit/>
          </a:bodyPr>
          <a:lstStyle/>
          <a:p>
            <a:pPr algn="ctr"/>
            <a:r>
              <a:rPr lang="ar-IQ" sz="3200" dirty="0" smtClean="0">
                <a:solidFill>
                  <a:schemeClr val="bg1"/>
                </a:solidFill>
                <a:cs typeface="Traditional Arabic" pitchFamily="2" charset="-78"/>
              </a:rPr>
              <a:t>معيار نجاح فحص الخرسانة التي يتم انضاجها مختبرياً</a:t>
            </a:r>
            <a:endParaRPr lang="ar-IQ" sz="3200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279264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81400" y="762000"/>
            <a:ext cx="5123361" cy="297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0" y="5334000"/>
            <a:ext cx="3889248" cy="990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ar-IQ" sz="3200" dirty="0" smtClean="0">
                <a:solidFill>
                  <a:schemeClr val="bg1"/>
                </a:solidFill>
                <a:cs typeface="Traditional Arabic" pitchFamily="2" charset="-78"/>
              </a:rPr>
              <a:t>معيار نجاح فحص الخرسانة التي يتم انضاجها موقعياً</a:t>
            </a:r>
            <a:endParaRPr lang="ar-IQ" sz="3200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578" y="3581400"/>
            <a:ext cx="353442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95599"/>
            <a:ext cx="4495800" cy="486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276600" y="762000"/>
            <a:ext cx="5489448" cy="16764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ar-IQ" sz="2800" dirty="0" smtClean="0"/>
              <a:t> </a:t>
            </a:r>
            <a:r>
              <a:rPr lang="ar-IQ" sz="2800" dirty="0" smtClean="0">
                <a:solidFill>
                  <a:schemeClr val="bg1"/>
                </a:solidFill>
                <a:cs typeface="Traditional Arabic" pitchFamily="2" charset="-78"/>
              </a:rPr>
              <a:t>التأكد من الفشل باستخدام فحوص لا إتلافية </a:t>
            </a:r>
          </a:p>
          <a:p>
            <a:pPr>
              <a:buFont typeface="Arial" pitchFamily="34" charset="0"/>
              <a:buChar char="•"/>
            </a:pPr>
            <a:r>
              <a:rPr lang="ar-IQ" sz="2800" dirty="0" smtClean="0">
                <a:solidFill>
                  <a:schemeClr val="bg1"/>
                </a:solidFill>
                <a:cs typeface="Traditional Arabic" pitchFamily="2" charset="-78"/>
              </a:rPr>
              <a:t> التأكد من الفشل باستخدام فحوص إتلافية إن تطلب الأمر ذلك </a:t>
            </a:r>
            <a:endParaRPr lang="ar-IQ" sz="2800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381000"/>
            <a:ext cx="5029200" cy="609600"/>
          </a:xfrm>
        </p:spPr>
        <p:txBody>
          <a:bodyPr>
            <a:noAutofit/>
          </a:bodyPr>
          <a:lstStyle/>
          <a:p>
            <a:pPr algn="r"/>
            <a:r>
              <a:rPr lang="ar-IQ" sz="3200" b="0" dirty="0" smtClean="0">
                <a:solidFill>
                  <a:srgbClr val="C00000"/>
                </a:solidFill>
                <a:cs typeface="Traditional Arabic" pitchFamily="2" charset="-78"/>
              </a:rPr>
              <a:t>الخطوات الواجب اتباعها عند حصول الفشل</a:t>
            </a:r>
            <a:endParaRPr lang="ar-IQ" sz="3200" b="0" dirty="0">
              <a:solidFill>
                <a:srgbClr val="C00000"/>
              </a:solidFill>
              <a:cs typeface="Traditional Arabic" pitchFamily="2" charset="-78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0550" y="685800"/>
            <a:ext cx="2609850" cy="208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2743200"/>
            <a:ext cx="3919537" cy="36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438400"/>
            <a:ext cx="388635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05400" y="381000"/>
            <a:ext cx="3736848" cy="4953000"/>
          </a:xfrm>
        </p:spPr>
        <p:txBody>
          <a:bodyPr>
            <a:normAutofit fontScale="92500" lnSpcReduction="10000"/>
          </a:bodyPr>
          <a:lstStyle/>
          <a:p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بعد إجراء الفحوص الاتلافية أواللااتلافية اوكليهما: </a:t>
            </a:r>
          </a:p>
          <a:p>
            <a:pPr>
              <a:buFont typeface="Arial" pitchFamily="34" charset="0"/>
              <a:buChar char="•"/>
            </a:pPr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النتائج واضحة:</a:t>
            </a:r>
          </a:p>
          <a:p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إذا كانت نتائج الفحص الفاشلة واضحة يتم إجراء تحليل إنشائي باستخدام الخصائص والأبعاد الحقيقية للعناصر الإنشائية</a:t>
            </a:r>
          </a:p>
          <a:p>
            <a:pPr>
              <a:buFont typeface="Arial" pitchFamily="34" charset="0"/>
              <a:buChar char="•"/>
            </a:pPr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النتائج غير واضحة:</a:t>
            </a:r>
          </a:p>
          <a:p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إذا كانت نتائج الفحص الفاشلة واضحة يتم إجراء تحليل إنشائي باستخدام الخصائص والأبعاد الحقيقية للعناصر الإنشائية</a:t>
            </a:r>
          </a:p>
          <a:p>
            <a:endParaRPr lang="ar-IQ" sz="2400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057400"/>
            <a:ext cx="46482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81450"/>
            <a:ext cx="4638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304800"/>
            <a:ext cx="8537448" cy="5410200"/>
          </a:xfrm>
        </p:spPr>
        <p:txBody>
          <a:bodyPr>
            <a:normAutofit/>
          </a:bodyPr>
          <a:lstStyle/>
          <a:p>
            <a:r>
              <a:rPr lang="ar-IQ" sz="2800" dirty="0" smtClean="0">
                <a:solidFill>
                  <a:schemeClr val="bg1"/>
                </a:solidFill>
                <a:cs typeface="Traditional Arabic" pitchFamily="2" charset="-78"/>
              </a:rPr>
              <a:t>التحليل </a:t>
            </a:r>
            <a:r>
              <a:rPr lang="ar-IQ" sz="2800" dirty="0" smtClean="0">
                <a:solidFill>
                  <a:schemeClr val="bg1"/>
                </a:solidFill>
                <a:cs typeface="Traditional Arabic" pitchFamily="2" charset="-78"/>
              </a:rPr>
              <a:t>الإنشائي في حالة النتائج الواضحة</a:t>
            </a:r>
            <a:endParaRPr lang="ar-IQ" sz="2800" dirty="0" smtClean="0">
              <a:solidFill>
                <a:schemeClr val="bg1"/>
              </a:solidFill>
              <a:cs typeface="Traditional Arabic" pitchFamily="2" charset="-78"/>
            </a:endParaRPr>
          </a:p>
          <a:p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في التحليل الإنشائي يتم استخدام الأبعاد الحقيقية للمنشأ والغطاء الخرساني ونتائج فحص مقاومة الشد للحديد والنتائج الفاشلة لمقاومة انضغاط الخرسانة.</a:t>
            </a:r>
          </a:p>
          <a:p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يتم استخراج معامل </a:t>
            </a:r>
          </a:p>
          <a:p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المرونة الذي يستعمل </a:t>
            </a:r>
          </a:p>
          <a:p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في التحليل الإنشائي </a:t>
            </a:r>
          </a:p>
          <a:p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من المعادلة:</a:t>
            </a:r>
          </a:p>
          <a:p>
            <a:endParaRPr lang="ar-IQ" sz="2400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724400"/>
            <a:ext cx="1716505" cy="609600"/>
          </a:xfrm>
          <a:prstGeom prst="rect">
            <a:avLst/>
          </a:prstGeom>
          <a:solidFill>
            <a:schemeClr val="tx1">
              <a:alpha val="59000"/>
            </a:schemeClr>
          </a:solidFill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6781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62600" y="533400"/>
            <a:ext cx="3203448" cy="3733800"/>
          </a:xfrm>
        </p:spPr>
        <p:txBody>
          <a:bodyPr>
            <a:normAutofit/>
          </a:bodyPr>
          <a:lstStyle/>
          <a:p>
            <a:r>
              <a:rPr lang="ar-IQ" sz="2800" dirty="0" smtClean="0">
                <a:solidFill>
                  <a:schemeClr val="bg1"/>
                </a:solidFill>
                <a:cs typeface="Traditional Arabic" pitchFamily="2" charset="-78"/>
              </a:rPr>
              <a:t>ويمكن استخدام معاملات أمان أكبر من تلك التصميمية بموجب المواصفات الأمريكية</a:t>
            </a:r>
            <a:endParaRPr lang="ar-IQ" sz="2800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46767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4429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381000"/>
            <a:ext cx="8766048" cy="5867400"/>
          </a:xfrm>
        </p:spPr>
        <p:txBody>
          <a:bodyPr>
            <a:normAutofit/>
          </a:bodyPr>
          <a:lstStyle/>
          <a:p>
            <a:r>
              <a:rPr lang="ar-IQ" sz="2800" dirty="0" smtClean="0">
                <a:solidFill>
                  <a:schemeClr val="bg1"/>
                </a:solidFill>
                <a:cs typeface="Traditional Arabic" pitchFamily="2" charset="-78"/>
              </a:rPr>
              <a:t>فحص التحميل في حالة النتائج غير الواضحة</a:t>
            </a:r>
          </a:p>
          <a:p>
            <a:pPr>
              <a:buFont typeface="Arial" pitchFamily="34" charset="0"/>
              <a:buChar char="•"/>
            </a:pPr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يتم اختيار الأجزاء التي يجري تحميلها بحيث تعطي أعلى هطول أو إجهاد</a:t>
            </a:r>
          </a:p>
          <a:p>
            <a:pPr>
              <a:buFont typeface="Arial" pitchFamily="34" charset="0"/>
              <a:buChar char="•"/>
            </a:pPr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لا يقل عمر الجزء الذي يحمل عن 56 يوم مالم يختر المشرف أو المقاول عمراً أقل</a:t>
            </a:r>
          </a:p>
          <a:p>
            <a:pPr>
              <a:buFont typeface="Arial" pitchFamily="34" charset="0"/>
              <a:buChar char="•"/>
            </a:pPr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يكون مقدار الاحمال بموجب المواصفات</a:t>
            </a:r>
          </a:p>
          <a:p>
            <a:pPr>
              <a:buFont typeface="Arial" pitchFamily="34" charset="0"/>
              <a:buChar char="•"/>
            </a:pPr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يجري التحميل على أربع دفعات متساوية</a:t>
            </a:r>
          </a:p>
          <a:p>
            <a:pPr>
              <a:buFont typeface="Arial" pitchFamily="34" charset="0"/>
              <a:buChar char="•"/>
            </a:pPr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تقاس القيمة الأولية للهطول أو الانفعال أو الدوران أو عرض الشق قبل أول تحميل بوقت لا يزيد عن ساعة</a:t>
            </a:r>
          </a:p>
          <a:p>
            <a:pPr>
              <a:buFont typeface="Arial" pitchFamily="34" charset="0"/>
              <a:buChar char="•"/>
            </a:pPr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تقاس القيم المذكورة آنفاً بعد كل تحميل وتقاس بعد 24 ساعة من اكتمال دفعات التحميل</a:t>
            </a:r>
          </a:p>
          <a:p>
            <a:pPr>
              <a:buFont typeface="Arial" pitchFamily="34" charset="0"/>
              <a:buChar char="•"/>
            </a:pPr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تزال الأحمال مباشرة بعد انتهاء القياسات المطلوبة</a:t>
            </a:r>
          </a:p>
          <a:p>
            <a:pPr>
              <a:buFont typeface="Arial" pitchFamily="34" charset="0"/>
              <a:buChar char="•"/>
            </a:pPr>
            <a:endParaRPr lang="ar-IQ" sz="2400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4695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0" y="381000"/>
            <a:ext cx="3813048" cy="3733800"/>
          </a:xfrm>
        </p:spPr>
        <p:txBody>
          <a:bodyPr>
            <a:normAutofit/>
          </a:bodyPr>
          <a:lstStyle/>
          <a:p>
            <a:r>
              <a:rPr lang="ar-IQ" sz="2800" dirty="0" smtClean="0">
                <a:solidFill>
                  <a:schemeClr val="bg1"/>
                </a:solidFill>
                <a:cs typeface="Traditional Arabic" pitchFamily="2" charset="-78"/>
              </a:rPr>
              <a:t>معيار نجاح أو فشل فحص التحميل</a:t>
            </a:r>
          </a:p>
          <a:p>
            <a:pPr>
              <a:buFont typeface="Arial" pitchFamily="34" charset="0"/>
              <a:buChar char="•"/>
            </a:pPr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أي تشظي في الغطاء الخرساني أو تكسر في الخرسانة يعتبر فشلاً</a:t>
            </a:r>
          </a:p>
          <a:p>
            <a:pPr algn="r">
              <a:buFont typeface="Arial" pitchFamily="34" charset="0"/>
              <a:buChar char="•"/>
            </a:pPr>
            <a:r>
              <a:rPr lang="ar-IQ" sz="2400" dirty="0" smtClean="0">
                <a:solidFill>
                  <a:schemeClr val="bg1"/>
                </a:solidFill>
                <a:cs typeface="Traditional Arabic" pitchFamily="2" charset="-78"/>
              </a:rPr>
              <a:t>يتم تدقيق قيم الهطول المقاسة في ضوء المواصفات الأمريكية </a:t>
            </a:r>
            <a:r>
              <a:rPr lang="en-US" sz="2400" dirty="0" smtClean="0">
                <a:solidFill>
                  <a:schemeClr val="bg1"/>
                </a:solidFill>
                <a:cs typeface="Traditional Arabic" pitchFamily="2" charset="-78"/>
              </a:rPr>
              <a:t>ACI</a:t>
            </a:r>
            <a:endParaRPr lang="ar-IQ" sz="2400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57296"/>
            <a:ext cx="4343400" cy="137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432390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2950" y="4190222"/>
            <a:ext cx="4286250" cy="213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0705256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314700"/>
            <a:ext cx="2257425" cy="3009900"/>
          </a:xfr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447800" y="1600200"/>
            <a:ext cx="7318248" cy="3733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ar-IQ" sz="3600" b="1" dirty="0" smtClean="0">
                <a:solidFill>
                  <a:srgbClr val="FF0000"/>
                </a:solidFill>
                <a:cs typeface="Traditional Arabic" pitchFamily="2" charset="-78"/>
              </a:rPr>
              <a:t> </a:t>
            </a:r>
            <a:r>
              <a:rPr lang="ar-IQ" sz="3600" dirty="0" smtClean="0">
                <a:solidFill>
                  <a:schemeClr val="bg1"/>
                </a:solidFill>
                <a:cs typeface="Traditional Arabic" pitchFamily="2" charset="-78"/>
              </a:rPr>
              <a:t>تقييم الخرسانة خلال التنفيذ وبعده</a:t>
            </a:r>
          </a:p>
          <a:p>
            <a:pPr>
              <a:buFont typeface="Arial" pitchFamily="34" charset="0"/>
              <a:buChar char="•"/>
            </a:pPr>
            <a:r>
              <a:rPr lang="ar-IQ" sz="3600" dirty="0" smtClean="0">
                <a:solidFill>
                  <a:schemeClr val="bg1"/>
                </a:solidFill>
                <a:cs typeface="Traditional Arabic" pitchFamily="2" charset="-78"/>
              </a:rPr>
              <a:t> أنواع الفشل وطرق المعالجة في الأبنية الطابوقية</a:t>
            </a:r>
          </a:p>
          <a:p>
            <a:pPr>
              <a:buFont typeface="Arial" pitchFamily="34" charset="0"/>
              <a:buChar char="•"/>
            </a:pPr>
            <a:r>
              <a:rPr lang="ar-IQ" sz="3600" dirty="0" smtClean="0">
                <a:solidFill>
                  <a:schemeClr val="bg1"/>
                </a:solidFill>
                <a:cs typeface="Traditional Arabic" pitchFamily="2" charset="-78"/>
              </a:rPr>
              <a:t> أنواع الفشل وطرق المعالجة في الأبنية الخرسانية</a:t>
            </a:r>
          </a:p>
          <a:p>
            <a:pPr>
              <a:buFont typeface="Arial" pitchFamily="34" charset="0"/>
              <a:buChar char="•"/>
            </a:pPr>
            <a:r>
              <a:rPr lang="ar-IQ" sz="3600" dirty="0" smtClean="0">
                <a:solidFill>
                  <a:schemeClr val="bg1"/>
                </a:solidFill>
                <a:cs typeface="Traditional Arabic" pitchFamily="2" charset="-78"/>
              </a:rPr>
              <a:t> أنواع مواد المعالجة وطرق استخدامها</a:t>
            </a:r>
          </a:p>
          <a:p>
            <a:pPr>
              <a:buFont typeface="Arial" pitchFamily="34" charset="0"/>
              <a:buChar char="•"/>
            </a:pPr>
            <a:endParaRPr lang="ar-IQ" sz="3600" b="1" dirty="0" smtClean="0">
              <a:solidFill>
                <a:srgbClr val="FF0000"/>
              </a:solidFill>
              <a:cs typeface="Traditional Arabic" pitchFamily="2" charset="-78"/>
            </a:endParaRPr>
          </a:p>
          <a:p>
            <a:pPr>
              <a:buFont typeface="Arial" pitchFamily="34" charset="0"/>
              <a:buChar char="•"/>
            </a:pPr>
            <a:endParaRPr lang="ar-IQ" sz="3600" b="1" dirty="0" smtClean="0">
              <a:solidFill>
                <a:srgbClr val="FF0000"/>
              </a:solidFill>
              <a:cs typeface="Traditional Arabic" pitchFamily="2" charset="-78"/>
            </a:endParaRPr>
          </a:p>
          <a:p>
            <a:pPr>
              <a:buFont typeface="Arial" pitchFamily="34" charset="0"/>
              <a:buChar char="•"/>
            </a:pPr>
            <a:endParaRPr lang="ar-IQ" dirty="0" smtClean="0"/>
          </a:p>
          <a:p>
            <a:endParaRPr lang="ar-IQ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8800" y="457200"/>
            <a:ext cx="3124200" cy="1066800"/>
          </a:xfrm>
        </p:spPr>
        <p:txBody>
          <a:bodyPr>
            <a:noAutofit/>
          </a:bodyPr>
          <a:lstStyle/>
          <a:p>
            <a:pPr algn="r"/>
            <a:r>
              <a:rPr lang="ar-IQ" sz="4400" dirty="0" smtClean="0">
                <a:solidFill>
                  <a:srgbClr val="C00000"/>
                </a:solidFill>
                <a:cs typeface="Traditional Arabic" pitchFamily="2" charset="-78"/>
              </a:rPr>
              <a:t>برنامج الدورة:</a:t>
            </a:r>
            <a:endParaRPr lang="ar-IQ" sz="4400" dirty="0">
              <a:solidFill>
                <a:srgbClr val="C00000"/>
              </a:solidFill>
              <a:cs typeface="Traditional Arabic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7851648" cy="4495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ar-IQ" sz="4000" b="1" dirty="0" smtClean="0">
                <a:solidFill>
                  <a:schemeClr val="bg1"/>
                </a:solidFill>
                <a:cs typeface="Traditional Arabic" pitchFamily="2" charset="-78"/>
              </a:rPr>
              <a:t> </a:t>
            </a:r>
            <a:r>
              <a:rPr lang="ar-IQ" sz="3600" dirty="0" smtClean="0">
                <a:solidFill>
                  <a:schemeClr val="bg1"/>
                </a:solidFill>
                <a:cs typeface="Traditional Arabic" pitchFamily="2" charset="-78"/>
              </a:rPr>
              <a:t>أهمية مقاومة انضغاط الخرسانة </a:t>
            </a:r>
          </a:p>
          <a:p>
            <a:pPr>
              <a:buFont typeface="Arial" pitchFamily="34" charset="0"/>
              <a:buChar char="•"/>
            </a:pPr>
            <a:r>
              <a:rPr lang="ar-IQ" sz="3600" dirty="0" smtClean="0">
                <a:solidFill>
                  <a:schemeClr val="bg1"/>
                </a:solidFill>
                <a:cs typeface="Traditional Arabic" pitchFamily="2" charset="-78"/>
              </a:rPr>
              <a:t> المتطلبات الانشائية وغير الانشائية لمقاومة انضغاط الخرسانة</a:t>
            </a:r>
          </a:p>
          <a:p>
            <a:pPr>
              <a:buFont typeface="Arial" pitchFamily="34" charset="0"/>
              <a:buChar char="•"/>
            </a:pPr>
            <a:r>
              <a:rPr lang="ar-IQ" sz="3600" dirty="0" smtClean="0">
                <a:solidFill>
                  <a:schemeClr val="bg1"/>
                </a:solidFill>
                <a:cs typeface="Traditional Arabic" pitchFamily="2" charset="-78"/>
              </a:rPr>
              <a:t> تقييم نتائج فحص المكعبات </a:t>
            </a:r>
          </a:p>
          <a:p>
            <a:r>
              <a:rPr lang="ar-IQ" sz="3600" dirty="0" smtClean="0">
                <a:solidFill>
                  <a:schemeClr val="bg1"/>
                </a:solidFill>
                <a:cs typeface="Traditional Arabic" pitchFamily="2" charset="-78"/>
              </a:rPr>
              <a:t>والخطوات الواجب اتخاذها عند </a:t>
            </a:r>
          </a:p>
          <a:p>
            <a:r>
              <a:rPr lang="ar-IQ" sz="3600" dirty="0" smtClean="0">
                <a:solidFill>
                  <a:schemeClr val="bg1"/>
                </a:solidFill>
                <a:cs typeface="Traditional Arabic" pitchFamily="2" charset="-78"/>
              </a:rPr>
              <a:t>الفشل</a:t>
            </a:r>
          </a:p>
          <a:p>
            <a:endParaRPr lang="ar-IQ" sz="3600" b="1" dirty="0" smtClean="0">
              <a:solidFill>
                <a:schemeClr val="bg1"/>
              </a:solidFill>
              <a:cs typeface="Traditional Arabic" pitchFamily="2" charset="-78"/>
            </a:endParaRPr>
          </a:p>
          <a:p>
            <a:endParaRPr lang="ar-IQ" sz="3600" b="1" dirty="0" smtClean="0">
              <a:solidFill>
                <a:schemeClr val="bg1"/>
              </a:solidFill>
              <a:cs typeface="Traditional Arabic" pitchFamily="2" charset="-78"/>
            </a:endParaRPr>
          </a:p>
          <a:p>
            <a:pPr>
              <a:buFont typeface="Arial" pitchFamily="34" charset="0"/>
              <a:buChar char="•"/>
            </a:pPr>
            <a:endParaRPr lang="ar-IQ" sz="3600" b="1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0" y="457200"/>
            <a:ext cx="4953000" cy="1066800"/>
          </a:xfrm>
        </p:spPr>
        <p:txBody>
          <a:bodyPr>
            <a:noAutofit/>
          </a:bodyPr>
          <a:lstStyle/>
          <a:p>
            <a:pPr algn="r"/>
            <a:r>
              <a:rPr lang="ar-IQ" sz="4400" dirty="0" smtClean="0">
                <a:solidFill>
                  <a:srgbClr val="C00000"/>
                </a:solidFill>
                <a:cs typeface="Traditional Arabic" pitchFamily="2" charset="-78"/>
              </a:rPr>
              <a:t>تقييم الخرسانة خلال التنفيذ وبعده</a:t>
            </a:r>
            <a:endParaRPr lang="ar-IQ" sz="4400" dirty="0">
              <a:solidFill>
                <a:srgbClr val="C00000"/>
              </a:solidFill>
              <a:cs typeface="Traditional Arabic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37566"/>
            <a:ext cx="3581400" cy="273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2"/>
          </p:nvPr>
        </p:nvSpPr>
        <p:spPr>
          <a:xfrm>
            <a:off x="4495800" y="1600200"/>
            <a:ext cx="4270248" cy="3733800"/>
          </a:xfrm>
        </p:spPr>
        <p:txBody>
          <a:bodyPr>
            <a:normAutofit/>
          </a:bodyPr>
          <a:lstStyle/>
          <a:p>
            <a:r>
              <a:rPr lang="ar-IQ" sz="2400" b="1" dirty="0" smtClean="0">
                <a:solidFill>
                  <a:schemeClr val="bg1"/>
                </a:solidFill>
                <a:cs typeface="Traditional Arabic" pitchFamily="2" charset="-78"/>
              </a:rPr>
              <a:t>تعتبر مقاومة انضغاط الخرسانة الخاصية الدالة على جميع خصائصها الأخرى</a:t>
            </a:r>
          </a:p>
          <a:p>
            <a:r>
              <a:rPr lang="ar-IQ" sz="2400" b="1" dirty="0" smtClean="0">
                <a:solidFill>
                  <a:schemeClr val="bg1"/>
                </a:solidFill>
                <a:cs typeface="Traditional Arabic" pitchFamily="2" charset="-78"/>
              </a:rPr>
              <a:t>معامل المرونة</a:t>
            </a:r>
          </a:p>
          <a:p>
            <a:r>
              <a:rPr lang="ar-IQ" sz="2400" b="1" dirty="0" smtClean="0">
                <a:solidFill>
                  <a:schemeClr val="bg1"/>
                </a:solidFill>
                <a:cs typeface="Traditional Arabic" pitchFamily="2" charset="-78"/>
              </a:rPr>
              <a:t>مقاومة الشد</a:t>
            </a:r>
            <a:endParaRPr lang="ar-IQ" sz="2000" b="1" dirty="0" smtClean="0">
              <a:solidFill>
                <a:schemeClr val="bg1"/>
              </a:solidFill>
              <a:cs typeface="Traditional Arabic" pitchFamily="2" charset="-78"/>
            </a:endParaRPr>
          </a:p>
          <a:p>
            <a:r>
              <a:rPr lang="ar-IQ" sz="2400" b="1" dirty="0" smtClean="0">
                <a:solidFill>
                  <a:schemeClr val="bg1"/>
                </a:solidFill>
                <a:cs typeface="Traditional Arabic" pitchFamily="2" charset="-78"/>
              </a:rPr>
              <a:t>مقاومة القص</a:t>
            </a:r>
          </a:p>
          <a:p>
            <a:endParaRPr lang="ar-IQ" sz="2400" b="1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38600" y="533400"/>
            <a:ext cx="4724400" cy="1066800"/>
          </a:xfrm>
        </p:spPr>
        <p:txBody>
          <a:bodyPr>
            <a:noAutofit/>
          </a:bodyPr>
          <a:lstStyle/>
          <a:p>
            <a:pPr algn="r"/>
            <a:r>
              <a:rPr lang="ar-IQ" sz="4000" dirty="0" smtClean="0">
                <a:solidFill>
                  <a:srgbClr val="C00000"/>
                </a:solidFill>
                <a:cs typeface="Traditional Arabic" pitchFamily="2" charset="-78"/>
              </a:rPr>
              <a:t>أهمية مقاومة انضغاط الخرسانة</a:t>
            </a:r>
            <a:endParaRPr lang="ar-IQ" sz="4000" dirty="0">
              <a:solidFill>
                <a:srgbClr val="C00000"/>
              </a:solidFill>
              <a:cs typeface="Traditional Arabic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71650"/>
            <a:ext cx="36480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6295" y="2667000"/>
            <a:ext cx="1716505" cy="609600"/>
          </a:xfrm>
          <a:prstGeom prst="rect">
            <a:avLst/>
          </a:prstGeom>
          <a:solidFill>
            <a:schemeClr val="tx1">
              <a:alpha val="59000"/>
            </a:schemeClr>
          </a:solidFill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352800"/>
            <a:ext cx="1343955" cy="619125"/>
          </a:xfrm>
          <a:prstGeom prst="rect">
            <a:avLst/>
          </a:prstGeom>
          <a:solidFill>
            <a:schemeClr val="tx1">
              <a:alpha val="59000"/>
            </a:schemeClr>
          </a:solidFill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038600"/>
            <a:ext cx="1223149" cy="619125"/>
          </a:xfrm>
          <a:prstGeom prst="rect">
            <a:avLst/>
          </a:prstGeom>
          <a:solidFill>
            <a:schemeClr val="tx1">
              <a:alpha val="59000"/>
            </a:schemeClr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3" grpId="1" uiExpand="1" build="p"/>
      <p:bldP spid="13" grpId="2" uiExpand="1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76600" y="762000"/>
            <a:ext cx="54102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ar-IQ" sz="4400" dirty="0" smtClean="0">
                <a:solidFill>
                  <a:srgbClr val="C00000"/>
                </a:solidFill>
                <a:cs typeface="Traditional Arabic" pitchFamily="2" charset="-78"/>
              </a:rPr>
              <a:t>المتطلبات</a:t>
            </a:r>
            <a:r>
              <a:rPr lang="ar-IQ" sz="4000" dirty="0" smtClean="0">
                <a:solidFill>
                  <a:srgbClr val="C00000"/>
                </a:solidFill>
                <a:cs typeface="Traditional Arabic" pitchFamily="2" charset="-78"/>
              </a:rPr>
              <a:t> غير الانشائية للخرسانة </a:t>
            </a:r>
            <a:endParaRPr lang="ar-IQ" sz="4000" dirty="0">
              <a:solidFill>
                <a:srgbClr val="C00000"/>
              </a:solidFill>
              <a:cs typeface="Traditional Arabic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029200" y="1600200"/>
            <a:ext cx="3657600" cy="4419600"/>
          </a:xfrm>
        </p:spPr>
        <p:txBody>
          <a:bodyPr>
            <a:normAutofit/>
          </a:bodyPr>
          <a:lstStyle/>
          <a:p>
            <a:pPr algn="ctr"/>
            <a:r>
              <a:rPr lang="ar-IQ" sz="3200" b="1" dirty="0" smtClean="0">
                <a:solidFill>
                  <a:schemeClr val="bg1"/>
                </a:solidFill>
                <a:cs typeface="Traditional Arabic" pitchFamily="2" charset="-78"/>
              </a:rPr>
              <a:t>متطلبات غير إنشائية لبعض الاجواء الصعبة بموجب المواصفات الامريكية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ACI-318</a:t>
            </a:r>
            <a:endParaRPr lang="ar-IQ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473541"/>
            <a:ext cx="4762500" cy="485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600200" y="1143000"/>
            <a:ext cx="6480048" cy="1752600"/>
          </a:xfrm>
        </p:spPr>
        <p:txBody>
          <a:bodyPr>
            <a:normAutofit/>
          </a:bodyPr>
          <a:lstStyle/>
          <a:p>
            <a:pPr algn="ctr"/>
            <a:r>
              <a:rPr lang="ar-IQ" sz="3200" b="1" dirty="0" smtClean="0">
                <a:solidFill>
                  <a:schemeClr val="bg1"/>
                </a:solidFill>
                <a:cs typeface="Traditional Arabic" pitchFamily="2" charset="-78"/>
              </a:rPr>
              <a:t>المتطلبات غير الانشائية لخرسانة معرضة للأملاح الكبريتية بموجب المواصفات الامريكية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ACI-318</a:t>
            </a:r>
            <a:endParaRPr lang="ar-IQ" sz="2800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00200"/>
            <a:ext cx="8378063" cy="24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572000" cy="571500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648200" y="1219200"/>
            <a:ext cx="4117848" cy="5257800"/>
          </a:xfrm>
        </p:spPr>
        <p:txBody>
          <a:bodyPr>
            <a:normAutofit/>
          </a:bodyPr>
          <a:lstStyle/>
          <a:p>
            <a:r>
              <a:rPr lang="ar-IQ" sz="3200" b="1" dirty="0" smtClean="0">
                <a:solidFill>
                  <a:schemeClr val="bg1"/>
                </a:solidFill>
                <a:cs typeface="Traditional Arabic" pitchFamily="2" charset="-78"/>
              </a:rPr>
              <a:t>نتائج الفحص يجب أن لا تتجاوز المقاومة التصميمية المطلوبة</a:t>
            </a:r>
          </a:p>
          <a:p>
            <a:r>
              <a:rPr lang="ar-IQ" sz="3200" b="1" dirty="0" smtClean="0">
                <a:solidFill>
                  <a:schemeClr val="bg1"/>
                </a:solidFill>
                <a:cs typeface="Traditional Arabic" pitchFamily="2" charset="-78"/>
              </a:rPr>
              <a:t>تحسب المقاومة المطلوبة بثلاث طرق </a:t>
            </a:r>
          </a:p>
          <a:p>
            <a:pPr>
              <a:buFont typeface="Arial" pitchFamily="34" charset="0"/>
              <a:buChar char="•"/>
            </a:pPr>
            <a:r>
              <a:rPr lang="ar-IQ" sz="3200" b="1" dirty="0" smtClean="0">
                <a:solidFill>
                  <a:schemeClr val="bg1"/>
                </a:solidFill>
                <a:cs typeface="Traditional Arabic" pitchFamily="2" charset="-78"/>
              </a:rPr>
              <a:t> عند وجود نتائج سابقة</a:t>
            </a:r>
          </a:p>
          <a:p>
            <a:pPr>
              <a:buFont typeface="Arial" pitchFamily="34" charset="0"/>
              <a:buChar char="•"/>
            </a:pPr>
            <a:r>
              <a:rPr lang="ar-IQ" sz="3200" b="1" dirty="0" smtClean="0">
                <a:solidFill>
                  <a:schemeClr val="bg1"/>
                </a:solidFill>
                <a:cs typeface="Traditional Arabic" pitchFamily="2" charset="-78"/>
              </a:rPr>
              <a:t> عند عدم وجود نتائج سابقة</a:t>
            </a:r>
          </a:p>
          <a:p>
            <a:pPr>
              <a:buFont typeface="Arial" pitchFamily="34" charset="0"/>
              <a:buChar char="•"/>
            </a:pPr>
            <a:r>
              <a:rPr lang="ar-IQ" sz="3200" b="1" dirty="0" smtClean="0">
                <a:solidFill>
                  <a:schemeClr val="bg1"/>
                </a:solidFill>
                <a:cs typeface="Traditional Arabic" pitchFamily="2" charset="-78"/>
              </a:rPr>
              <a:t> باستخدام خلطة تجريبية</a:t>
            </a:r>
          </a:p>
          <a:p>
            <a:pPr>
              <a:buFont typeface="Arial" pitchFamily="34" charset="0"/>
              <a:buChar char="•"/>
            </a:pPr>
            <a:endParaRPr lang="ar-IQ" sz="3200" b="1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6600" y="76200"/>
            <a:ext cx="5638800" cy="1066800"/>
          </a:xfrm>
        </p:spPr>
        <p:txBody>
          <a:bodyPr>
            <a:normAutofit/>
          </a:bodyPr>
          <a:lstStyle/>
          <a:p>
            <a:pPr algn="r"/>
            <a:r>
              <a:rPr lang="ar-IQ" sz="4000" dirty="0" smtClean="0">
                <a:solidFill>
                  <a:srgbClr val="C00000"/>
                </a:solidFill>
                <a:cs typeface="Traditional Arabic" pitchFamily="2" charset="-78"/>
              </a:rPr>
              <a:t>المتطلبات الانشائية للخرسانة </a:t>
            </a:r>
            <a:endParaRPr lang="ar-IQ" sz="4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609600"/>
            <a:ext cx="4061660" cy="54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3276600"/>
            <a:ext cx="2593848" cy="3200400"/>
          </a:xfrm>
        </p:spPr>
        <p:txBody>
          <a:bodyPr>
            <a:normAutofit lnSpcReduction="10000"/>
          </a:bodyPr>
          <a:lstStyle/>
          <a:p>
            <a:pPr algn="ctr"/>
            <a:r>
              <a:rPr lang="ar-IQ" sz="3200" b="1" dirty="0" smtClean="0">
                <a:solidFill>
                  <a:schemeClr val="bg1"/>
                </a:solidFill>
                <a:cs typeface="Traditional Arabic" pitchFamily="2" charset="-78"/>
              </a:rPr>
              <a:t>المقاومة المطلوبة عند توفر نتائج سابقة لمجهز الخرسانة بموجب المواصفات الامريكية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ACI-318</a:t>
            </a:r>
            <a:endParaRPr lang="ar-IQ" sz="28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81000"/>
            <a:ext cx="2667000" cy="301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381000"/>
            <a:ext cx="40767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29025" y="3457575"/>
            <a:ext cx="4981575" cy="293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0" y="1219200"/>
            <a:ext cx="6861048" cy="1905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ar-IQ" sz="3600" b="1" dirty="0" smtClean="0">
                <a:solidFill>
                  <a:schemeClr val="bg1"/>
                </a:solidFill>
                <a:cs typeface="Traditional Arabic" pitchFamily="2" charset="-78"/>
              </a:rPr>
              <a:t>المقاومة المطلوبة عند عدم توفر نتائج سابقة لمجهز الخرسانة بموجب المواصفات الامريكية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ACI-318</a:t>
            </a:r>
            <a:endParaRPr lang="ar-IQ" sz="3000" dirty="0" smtClean="0"/>
          </a:p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238500"/>
            <a:ext cx="607845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512</TotalTime>
  <Words>437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تشخيص ومعالجة الفشل في الأبنية</vt:lpstr>
      <vt:lpstr>برنامج الدورة:</vt:lpstr>
      <vt:lpstr>تقييم الخرسانة خلال التنفيذ وبعده</vt:lpstr>
      <vt:lpstr>أهمية مقاومة انضغاط الخرسانة</vt:lpstr>
      <vt:lpstr>المتطلبات غير الانشائية للخرسانة </vt:lpstr>
      <vt:lpstr>Slide 6</vt:lpstr>
      <vt:lpstr>المتطلبات الانشائية للخرسانة </vt:lpstr>
      <vt:lpstr>Slide 8</vt:lpstr>
      <vt:lpstr>Slide 9</vt:lpstr>
      <vt:lpstr>Slide 10</vt:lpstr>
      <vt:lpstr>Slide 11</vt:lpstr>
      <vt:lpstr>Slide 12</vt:lpstr>
      <vt:lpstr>Slide 13</vt:lpstr>
      <vt:lpstr>الخطوات الواجب اتباعها عند حصول الفشل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تشخيص ومعالجة الفشل في الأبنية</dc:title>
  <dc:creator>user</dc:creator>
  <cp:lastModifiedBy>user</cp:lastModifiedBy>
  <cp:revision>67</cp:revision>
  <dcterms:created xsi:type="dcterms:W3CDTF">2007-12-25T17:31:28Z</dcterms:created>
  <dcterms:modified xsi:type="dcterms:W3CDTF">2007-12-30T22:59:48Z</dcterms:modified>
</cp:coreProperties>
</file>