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41"/>
  </p:notesMasterIdLst>
  <p:sldIdLst>
    <p:sldId id="304" r:id="rId2"/>
    <p:sldId id="256" r:id="rId3"/>
    <p:sldId id="274" r:id="rId4"/>
    <p:sldId id="289" r:id="rId5"/>
    <p:sldId id="297" r:id="rId6"/>
    <p:sldId id="272" r:id="rId7"/>
    <p:sldId id="301" r:id="rId8"/>
    <p:sldId id="280" r:id="rId9"/>
    <p:sldId id="305" r:id="rId10"/>
    <p:sldId id="291" r:id="rId11"/>
    <p:sldId id="279" r:id="rId12"/>
    <p:sldId id="293" r:id="rId13"/>
    <p:sldId id="275" r:id="rId14"/>
    <p:sldId id="260" r:id="rId15"/>
    <p:sldId id="302" r:id="rId16"/>
    <p:sldId id="290" r:id="rId17"/>
    <p:sldId id="277" r:id="rId18"/>
    <p:sldId id="278" r:id="rId19"/>
    <p:sldId id="257" r:id="rId20"/>
    <p:sldId id="258" r:id="rId21"/>
    <p:sldId id="259" r:id="rId22"/>
    <p:sldId id="283" r:id="rId23"/>
    <p:sldId id="261" r:id="rId24"/>
    <p:sldId id="300" r:id="rId25"/>
    <p:sldId id="262" r:id="rId26"/>
    <p:sldId id="263" r:id="rId27"/>
    <p:sldId id="265" r:id="rId28"/>
    <p:sldId id="266" r:id="rId29"/>
    <p:sldId id="267" r:id="rId30"/>
    <p:sldId id="284" r:id="rId31"/>
    <p:sldId id="268" r:id="rId32"/>
    <p:sldId id="282" r:id="rId33"/>
    <p:sldId id="269" r:id="rId34"/>
    <p:sldId id="270" r:id="rId35"/>
    <p:sldId id="296" r:id="rId36"/>
    <p:sldId id="281" r:id="rId37"/>
    <p:sldId id="271" r:id="rId38"/>
    <p:sldId id="292" r:id="rId39"/>
    <p:sldId id="303"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36" d="100"/>
          <a:sy n="36" d="100"/>
        </p:scale>
        <p:origin x="-7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A5B0BB8-BE21-4810-95EE-39EB4BF42DEA}" type="datetimeFigureOut">
              <a:rPr lang="ar-SA" smtClean="0"/>
              <a:pPr/>
              <a:t>03/07/1433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6E843FF-E922-45B3-8394-6B831DC4C089}"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A6E843FF-E922-45B3-8394-6B831DC4C089}" type="slidenum">
              <a:rPr lang="ar-SA" smtClean="0"/>
              <a:pPr/>
              <a:t>37</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F12C24BB-CDD0-4858-B066-BA779456D3B0}"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2C24BB-CDD0-4858-B066-BA779456D3B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2C24BB-CDD0-4858-B066-BA779456D3B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2C24BB-CDD0-4858-B066-BA779456D3B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2C24BB-CDD0-4858-B066-BA779456D3B0}"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12C24BB-CDD0-4858-B066-BA779456D3B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12C24BB-CDD0-4858-B066-BA779456D3B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12C24BB-CDD0-4858-B066-BA779456D3B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12C24BB-CDD0-4858-B066-BA779456D3B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12C24BB-CDD0-4858-B066-BA779456D3B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5E9473E-0F40-4DA9-95A1-FC5D03BBD8F8}" type="datetimeFigureOut">
              <a:rPr lang="ar-SA" smtClean="0"/>
              <a:pPr/>
              <a:t>03/07/1433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F12C24BB-CDD0-4858-B066-BA779456D3B0}"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5E9473E-0F40-4DA9-95A1-FC5D03BBD8F8}" type="datetimeFigureOut">
              <a:rPr lang="ar-SA" smtClean="0"/>
              <a:pPr/>
              <a:t>03/07/1433</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12C24BB-CDD0-4858-B066-BA779456D3B0}"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4ee61cff1e.jpg"/>
          <p:cNvPicPr>
            <a:picLocks noChangeAspect="1" noChangeArrowheads="1"/>
          </p:cNvPicPr>
          <p:nvPr/>
        </p:nvPicPr>
        <p:blipFill>
          <a:blip r:embed="rId3" cstate="print"/>
          <a:srcRect/>
          <a:stretch>
            <a:fillRect/>
          </a:stretch>
        </p:blipFill>
        <p:spPr bwMode="auto">
          <a:xfrm>
            <a:off x="0" y="0"/>
            <a:ext cx="4500562" cy="6858000"/>
          </a:xfrm>
          <a:prstGeom prst="rect">
            <a:avLst/>
          </a:prstGeom>
          <a:noFill/>
        </p:spPr>
      </p:pic>
      <p:pic>
        <p:nvPicPr>
          <p:cNvPr id="3" name="صورة 2" descr="agriculture_copy.jpg"/>
          <p:cNvPicPr>
            <a:picLocks noChangeAspect="1"/>
          </p:cNvPicPr>
          <p:nvPr/>
        </p:nvPicPr>
        <p:blipFill>
          <a:blip r:embed="rId4" cstate="print"/>
          <a:stretch>
            <a:fillRect/>
          </a:stretch>
        </p:blipFill>
        <p:spPr>
          <a:xfrm>
            <a:off x="4500562" y="0"/>
            <a:ext cx="4643438" cy="6858000"/>
          </a:xfrm>
          <a:prstGeom prst="rect">
            <a:avLst/>
          </a:prstGeom>
        </p:spPr>
      </p:pic>
    </p:spTree>
  </p:cSld>
  <p:clrMapOvr>
    <a:masterClrMapping/>
  </p:clrMapOvr>
  <p:transition>
    <p:fad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71480"/>
            <a:ext cx="9144000" cy="5755422"/>
          </a:xfrm>
          <a:prstGeom prst="rect">
            <a:avLst/>
          </a:prstGeom>
        </p:spPr>
        <p:txBody>
          <a:bodyPr wrap="square">
            <a:spAutoFit/>
          </a:bodyPr>
          <a:lstStyle/>
          <a:p>
            <a:r>
              <a:rPr lang="ar-SA" sz="3200" b="1" dirty="0" smtClean="0">
                <a:solidFill>
                  <a:srgbClr val="FF0000"/>
                </a:solidFill>
              </a:rPr>
              <a:t>خصائص وأصناف</a:t>
            </a:r>
          </a:p>
          <a:p>
            <a:r>
              <a:rPr lang="ar-SA" sz="2400" b="1" dirty="0" smtClean="0"/>
              <a:t>يصنف زيت الزيتون بناء على عدة خصائص هي: اللون، المظهر، الشفافية، القوام (الكثافة)، الرائحة، الطعم، وفترة التخزين. وفي التصنيف المتداول في التجارة الدولية والصادر عن المجلس الدولي لزيت الزيتون، فإن هذا الزيت يصنف إلى نوعين أساسيين:</a:t>
            </a:r>
            <a:br>
              <a:rPr lang="ar-SA" sz="2400" b="1" dirty="0" smtClean="0"/>
            </a:br>
            <a:r>
              <a:rPr lang="ar-SA" sz="2400" b="1" dirty="0" smtClean="0"/>
              <a:t>الأول هو زيت الزيتون الناتج من عصير ثمار الزيتون الطازجة.</a:t>
            </a:r>
            <a:br>
              <a:rPr lang="ar-SA" sz="2400" b="1" dirty="0" smtClean="0"/>
            </a:br>
            <a:r>
              <a:rPr lang="ar-SA" sz="2400" b="1" dirty="0" smtClean="0"/>
              <a:t>أما الثاني فهو زيت تفل الزيتون، المستخلص من بقايا عصر ثمار الزيتون.</a:t>
            </a:r>
            <a:br>
              <a:rPr lang="ar-SA" sz="2400" b="1" dirty="0" smtClean="0"/>
            </a:br>
            <a:r>
              <a:rPr lang="ar-SA" sz="2400" b="1" dirty="0" smtClean="0"/>
              <a:t>في النوع الأول نجد زيت الزيتون البكر الصالح للاستهلاك مباشرة، علماً ان جودته تتفاوت بين الممتاز والعادي وغير الصالح للاستهلاك (بسبب عيوب في الطعم أو الرائحة أو بسبب ارتفاع نسبة الحموضة فيه). وفي النوع الثاني أيضاً عدة أصناف، منها ما يصبح قابلاً للاستهلاك البشري بعد معالجته وتكريره، ومنها ما يقتصر استعماله على الصناعة.</a:t>
            </a:r>
            <a:endParaRPr lang="ar-SA"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011.jpg"/>
          <p:cNvPicPr>
            <a:picLocks noChangeAspect="1"/>
          </p:cNvPicPr>
          <p:nvPr/>
        </p:nvPicPr>
        <p:blipFill>
          <a:blip r:embed="rId2" cstate="print"/>
          <a:stretch>
            <a:fillRect/>
          </a:stretch>
        </p:blipFill>
        <p:spPr>
          <a:xfrm>
            <a:off x="0" y="1"/>
            <a:ext cx="9144000" cy="3286123"/>
          </a:xfrm>
          <a:prstGeom prst="rect">
            <a:avLst/>
          </a:prstGeom>
        </p:spPr>
      </p:pic>
      <p:pic>
        <p:nvPicPr>
          <p:cNvPr id="3" name="صورة 2" descr="image009.jpg"/>
          <p:cNvPicPr>
            <a:picLocks noChangeAspect="1"/>
          </p:cNvPicPr>
          <p:nvPr/>
        </p:nvPicPr>
        <p:blipFill>
          <a:blip r:embed="rId3" cstate="print"/>
          <a:stretch>
            <a:fillRect/>
          </a:stretch>
        </p:blipFill>
        <p:spPr>
          <a:xfrm>
            <a:off x="0" y="3286124"/>
            <a:ext cx="9144000" cy="35718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214290"/>
            <a:ext cx="8143932" cy="6494085"/>
          </a:xfrm>
          <a:prstGeom prst="rect">
            <a:avLst/>
          </a:prstGeom>
        </p:spPr>
        <p:txBody>
          <a:bodyPr wrap="square">
            <a:spAutoFit/>
          </a:bodyPr>
          <a:lstStyle/>
          <a:p>
            <a:r>
              <a:rPr lang="ar-SA" sz="3200" b="1" dirty="0" smtClean="0">
                <a:solidFill>
                  <a:srgbClr val="FF0000"/>
                </a:solidFill>
              </a:rPr>
              <a:t>أفضل الأصناف:</a:t>
            </a:r>
            <a:r>
              <a:rPr lang="ar-SA" sz="3200" dirty="0" smtClean="0"/>
              <a:t/>
            </a:r>
            <a:br>
              <a:rPr lang="ar-SA" sz="3200" dirty="0" smtClean="0"/>
            </a:br>
            <a:r>
              <a:rPr lang="ar-SA" sz="3200" dirty="0" smtClean="0"/>
              <a:t>- الزيت البكر الممتاز (العصرة الأولى): مستخلص من أفضل أنواع الزيتون التي قطفت باليد أو بآلة صغيرة خاصة؛ هذا النوع يتميز بانخفاض نسبة الحموضة فيه. له مذاق طيب ويفضل استخدامه في السلطات، وفوق أطباق الطعام، ولا يحبذ غليه لأنه سريع الاحتراق.</a:t>
            </a:r>
            <a:br>
              <a:rPr lang="ar-SA" sz="3200" dirty="0" smtClean="0"/>
            </a:br>
            <a:r>
              <a:rPr lang="ar-SA" sz="3200" dirty="0" smtClean="0"/>
              <a:t>- النوع الثاني في الجودة: لونه أميل للاصفرار ونسبة الحموضة فيه مرتفعة ويستخدم بأمان في الغلي (مع الطبخ).</a:t>
            </a:r>
            <a:br>
              <a:rPr lang="ar-SA" sz="3200" dirty="0" smtClean="0"/>
            </a:br>
            <a:r>
              <a:rPr lang="ar-SA" sz="3200" dirty="0" smtClean="0"/>
              <a:t>- زيت الزيتون الصافي: ينتج عن إعادة عصر الزيتون مرة أخرى عبر مصدر حراري، وفي مصانع كثيرة وهو مثالي للطهي والغلي.</a:t>
            </a:r>
            <a:endParaRPr lang="ar-SA"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0"/>
            <a:ext cx="8572560" cy="6494085"/>
          </a:xfrm>
          <a:prstGeom prst="rect">
            <a:avLst/>
          </a:prstGeom>
        </p:spPr>
        <p:txBody>
          <a:bodyPr wrap="square">
            <a:spAutoFit/>
          </a:bodyPr>
          <a:lstStyle/>
          <a:p>
            <a:r>
              <a:rPr lang="ar-SA" sz="3200" b="1" u="sng" dirty="0" smtClean="0">
                <a:solidFill>
                  <a:srgbClr val="FF0000"/>
                </a:solidFill>
              </a:rPr>
              <a:t>مراقبة الجــودة :</a:t>
            </a:r>
            <a:endParaRPr lang="ar-SA" sz="3200" b="1" dirty="0" smtClean="0">
              <a:solidFill>
                <a:srgbClr val="FF0000"/>
              </a:solidFill>
            </a:endParaRPr>
          </a:p>
          <a:p>
            <a:r>
              <a:rPr lang="ar-SA" sz="3200" b="1" dirty="0" smtClean="0"/>
              <a:t> </a:t>
            </a:r>
            <a:r>
              <a:rPr lang="ar-SA" sz="3200" dirty="0" smtClean="0"/>
              <a:t>1-   يتم عصر الزيتون بطريقة فنية جيدة, إذ يتم نزع الأوراق العالقة ثم يتـــــم غسيل الزيتون بشكل جيد وبعدها يتم عجن وخلط الزيتون بعد جرشه على درجات حرارة لا تتجاوز 30 ْدرجة مئوية .</a:t>
            </a:r>
          </a:p>
          <a:p>
            <a:r>
              <a:rPr lang="ar-SA" sz="3200" dirty="0" smtClean="0"/>
              <a:t>2-   يتم فلترة الزيت الناتج و نزع الرطوبة المترافقة مع الزيت وفق أحــــــدث الطرق الفنية .</a:t>
            </a:r>
          </a:p>
          <a:p>
            <a:r>
              <a:rPr lang="ar-SA" sz="3200" dirty="0" smtClean="0"/>
              <a:t>3-   يتم تخزين الزيت وفق أفضل الطرق الفنية وبدرجة حرارة تقارب الـ23 ْ م حيث يتم التخزين بعيداً عن الضوء والحرارة ضمن خزانات مصنعـــة من معدن الكروم الغذائي خالية من الهواء . </a:t>
            </a:r>
          </a:p>
          <a:p>
            <a:r>
              <a:rPr lang="ar-SA" sz="3200" dirty="0" smtClean="0"/>
              <a:t>4-   يتم اختبار الزيت في المختبر حيث يتم تصنيف الزيت المنتج حســب درجة الحموضة والبيروكسيد .</a:t>
            </a:r>
            <a:endParaRPr lang="ar-SA"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555641"/>
          </a:xfrm>
          <a:prstGeom prst="rect">
            <a:avLst/>
          </a:prstGeom>
        </p:spPr>
        <p:txBody>
          <a:bodyPr wrap="square">
            <a:spAutoFit/>
          </a:bodyPr>
          <a:lstStyle/>
          <a:p>
            <a:r>
              <a:rPr lang="ar-SA" sz="3200" b="1" dirty="0" smtClean="0">
                <a:solidFill>
                  <a:srgbClr val="FF0000"/>
                </a:solidFill>
              </a:rPr>
              <a:t>علاقة اللون بالإنضاج والجودة : </a:t>
            </a:r>
            <a:r>
              <a:rPr lang="ar-SA" sz="2800" b="1" dirty="0" smtClean="0"/>
              <a:t/>
            </a:r>
            <a:br>
              <a:rPr lang="ar-SA" sz="2800" b="1" dirty="0" smtClean="0"/>
            </a:br>
            <a:r>
              <a:rPr lang="ar-SA" sz="2800" b="1" dirty="0" smtClean="0"/>
              <a:t>فى بعض الأحيان يستخدم مقياس اللون للحكم على جودة زيت الزيتون إلا أن هذا الاختبار يتأثر بعدة عوامل أهمها نوع الثمار - بداية ونهاية الموسم - مراحل النضج - طريقة الاستخلاص ، وعادة يكون لون زيت الزيتون في بداية الموسم ذو لون أخضر نتيجة لعدم اكتمال نضج الثمار ( وجود الكلوروفيل ) بينما يتغير اللون إلى اللون الأصفر الذهبي نتيجة لوجود الكاروتين وذلك فى مرحلة النضج بينما في مرحلة زيادة النضج يصبح اللون بني مخضر نتيجة لوجود صبغة </a:t>
            </a:r>
            <a:r>
              <a:rPr lang="en-US" sz="2800" b="1" dirty="0" smtClean="0"/>
              <a:t>Pheophytine - </a:t>
            </a:r>
            <a:r>
              <a:rPr lang="ar-SA" sz="2800" b="1" dirty="0" smtClean="0"/>
              <a:t>كذلك طريقة الاستخلاص لها تأثير مباشر على الزيت حيث عند استخدام طريقة الـ </a:t>
            </a:r>
            <a:r>
              <a:rPr lang="en-US" sz="2800" b="1" dirty="0" smtClean="0"/>
              <a:t>decanter </a:t>
            </a:r>
            <a:r>
              <a:rPr lang="ar-SA" sz="2800" b="1" dirty="0" smtClean="0"/>
              <a:t>ينتج زيت ذو لون أخضر غامق عن الزيت الناتج بطريقة الـ </a:t>
            </a:r>
            <a:r>
              <a:rPr lang="en-US" sz="2800" b="1" dirty="0" smtClean="0"/>
              <a:t>sinolea </a:t>
            </a:r>
            <a:r>
              <a:rPr lang="ar-SA" sz="2800" b="1" dirty="0" smtClean="0"/>
              <a:t>نتيجة لأن الأخير يحتوي على نسبة كلوروفيل أقل عن الثاني بسبب تعدد مراحل الغسيل </a:t>
            </a:r>
            <a:endParaRPr lang="ar-SA"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af8c3ac444.bmp"/>
          <p:cNvPicPr>
            <a:picLocks noChangeAspect="1" noChangeArrowheads="1"/>
          </p:cNvPicPr>
          <p:nvPr/>
        </p:nvPicPr>
        <p:blipFill>
          <a:blip r:embed="rId2" cstate="print"/>
          <a:srcRect/>
          <a:stretch>
            <a:fillRect/>
          </a:stretch>
        </p:blipFill>
        <p:spPr bwMode="auto">
          <a:xfrm>
            <a:off x="0" y="0"/>
            <a:ext cx="9144000" cy="3633769"/>
          </a:xfrm>
          <a:prstGeom prst="rect">
            <a:avLst/>
          </a:prstGeom>
          <a:noFill/>
        </p:spPr>
      </p:pic>
      <p:pic>
        <p:nvPicPr>
          <p:cNvPr id="3" name="Picture 5" descr="F:\104535_2009_10_28_11_44_55.image3.jpg"/>
          <p:cNvPicPr>
            <a:picLocks noChangeAspect="1" noChangeArrowheads="1"/>
          </p:cNvPicPr>
          <p:nvPr/>
        </p:nvPicPr>
        <p:blipFill>
          <a:blip r:embed="rId3" cstate="print"/>
          <a:srcRect/>
          <a:stretch>
            <a:fillRect/>
          </a:stretch>
        </p:blipFill>
        <p:spPr bwMode="auto">
          <a:xfrm>
            <a:off x="0" y="3714752"/>
            <a:ext cx="9144000" cy="31432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14290"/>
            <a:ext cx="9144000" cy="4801314"/>
          </a:xfrm>
          <a:prstGeom prst="rect">
            <a:avLst/>
          </a:prstGeom>
        </p:spPr>
        <p:txBody>
          <a:bodyPr wrap="square">
            <a:spAutoFit/>
          </a:bodyPr>
          <a:lstStyle/>
          <a:p>
            <a:r>
              <a:rPr lang="ar-SA" sz="3200" b="1" dirty="0" smtClean="0"/>
              <a:t>كشفت الاختبارات في دراسة جديدة أصدرتها كلية الزراعة في جامعة كاليفورنيا، أن معظم منتجات زيت الزيتون التي تزعم أنه زيت زيتون   بكر ممتاز  </a:t>
            </a:r>
            <a:r>
              <a:rPr lang="en-US" sz="3200" b="1" dirty="0" smtClean="0"/>
              <a:t>EXTRA VIRGIN OLIVE OIL </a:t>
            </a:r>
            <a:r>
              <a:rPr lang="ar-SA" sz="3200" b="1" dirty="0" smtClean="0"/>
              <a:t>هي غير ذلك.</a:t>
            </a:r>
            <a:br>
              <a:rPr lang="ar-SA" sz="3200" b="1" dirty="0" smtClean="0"/>
            </a:br>
            <a:r>
              <a:rPr lang="ar-SA" sz="3200" dirty="0" smtClean="0"/>
              <a:t/>
            </a:r>
            <a:br>
              <a:rPr lang="ar-SA" sz="3200" dirty="0" smtClean="0"/>
            </a:br>
            <a:r>
              <a:rPr lang="ar-SA" sz="3200" b="1" dirty="0" smtClean="0"/>
              <a:t>تعد هذه أول دراسة أكاديمية في الولايات المتحدة والتي تؤكد شكوك الخبراء السابقة بأن معظم زيوت الزيتون المستوردة ليست بالمواصفات التي تزعمها وأن 69% منه لا تطابق المعايير الدولية المعروفة للزيت البكر الممتاز، وفي المقابل تبين أن 10% فقط من زيوت كاليفورنيا فشلت في مطابقة المعايير المذكورة.</a:t>
            </a: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8%B2%D9%8A%D8%AA-%D8%A7%D9%84%D8%B2%D9%8A%D8%AA%D9%88%D9%861.jpg"/>
          <p:cNvPicPr>
            <a:picLocks noChangeAspect="1"/>
          </p:cNvPicPr>
          <p:nvPr/>
        </p:nvPicPr>
        <p:blipFill>
          <a:blip r:embed="rId2" cstate="print"/>
          <a:stretch>
            <a:fillRect/>
          </a:stretch>
        </p:blipFill>
        <p:spPr>
          <a:xfrm>
            <a:off x="4714877" y="0"/>
            <a:ext cx="4429124" cy="6858000"/>
          </a:xfrm>
          <a:prstGeom prst="rect">
            <a:avLst/>
          </a:prstGeom>
        </p:spPr>
      </p:pic>
      <p:pic>
        <p:nvPicPr>
          <p:cNvPr id="3" name="صورة 2" descr="0804221108041C2F.gif"/>
          <p:cNvPicPr>
            <a:picLocks noChangeAspect="1"/>
          </p:cNvPicPr>
          <p:nvPr/>
        </p:nvPicPr>
        <p:blipFill>
          <a:blip r:embed="rId3" cstate="print"/>
          <a:stretch>
            <a:fillRect/>
          </a:stretch>
        </p:blipFill>
        <p:spPr>
          <a:xfrm>
            <a:off x="0" y="0"/>
            <a:ext cx="4714876"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90110110919nw1wggkuxbh1n5.jpg"/>
          <p:cNvPicPr>
            <a:picLocks noChangeAspect="1"/>
          </p:cNvPicPr>
          <p:nvPr/>
        </p:nvPicPr>
        <p:blipFill>
          <a:blip r:embed="rId2" cstate="print"/>
          <a:stretch>
            <a:fillRect/>
          </a:stretch>
        </p:blipFill>
        <p:spPr>
          <a:xfrm>
            <a:off x="4714876" y="0"/>
            <a:ext cx="4429124" cy="6858000"/>
          </a:xfrm>
          <a:prstGeom prst="rect">
            <a:avLst/>
          </a:prstGeom>
        </p:spPr>
      </p:pic>
      <p:pic>
        <p:nvPicPr>
          <p:cNvPr id="3" name="صورة 2" descr="123virginoil.jpg"/>
          <p:cNvPicPr>
            <a:picLocks noChangeAspect="1"/>
          </p:cNvPicPr>
          <p:nvPr/>
        </p:nvPicPr>
        <p:blipFill>
          <a:blip r:embed="rId3" cstate="print"/>
          <a:stretch>
            <a:fillRect/>
          </a:stretch>
        </p:blipFill>
        <p:spPr>
          <a:xfrm>
            <a:off x="0" y="0"/>
            <a:ext cx="4572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1604" y="1357298"/>
            <a:ext cx="6429420" cy="3046988"/>
          </a:xfrm>
          <a:prstGeom prst="rect">
            <a:avLst/>
          </a:prstGeom>
        </p:spPr>
        <p:txBody>
          <a:bodyPr wrap="square">
            <a:spAutoFit/>
          </a:bodyPr>
          <a:lstStyle/>
          <a:p>
            <a:endParaRPr lang="ar-SA" sz="3200" b="1" dirty="0" smtClean="0"/>
          </a:p>
          <a:p>
            <a:r>
              <a:rPr lang="ar-SA" sz="3200" b="1" dirty="0" smtClean="0"/>
              <a:t> لايمكن الحكم على جودة زيت الزيتون باستخدام اختبار واحد بل يجب أن يتم عن طريق إجراء أكثر من اختبار ( اختبارات كيميائية وطبيعية وحسية ) نذكر منها :</a:t>
            </a:r>
            <a:endParaRPr lang="ar-SA"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5776"/>
            <a:ext cx="9144000" cy="7478970"/>
          </a:xfrm>
          <a:prstGeom prst="rect">
            <a:avLst/>
          </a:prstGeom>
        </p:spPr>
        <p:txBody>
          <a:bodyPr wrap="square">
            <a:spAutoFit/>
          </a:bodyPr>
          <a:lstStyle/>
          <a:p>
            <a:r>
              <a:rPr lang="ar-SA" sz="3200" b="1" dirty="0"/>
              <a:t/>
            </a:r>
            <a:br>
              <a:rPr lang="ar-SA" sz="3200" b="1" dirty="0"/>
            </a:br>
            <a:r>
              <a:rPr lang="ar-SA" sz="2800" b="1" dirty="0"/>
              <a:t>قال الله تعالى في سورة النور اللَّهُ نُورُ السَّمَاوَاتِ وَالْأَرْضِ مَثَلُ نُورِهِ كَمِشْكَاةٍ فِيهَا مِصْبَاحٌ الْمِصْبَاحُ فِي زُجَاجَةٍ الزُّجَاجَةُ كَأَنَّهَا كَوْكَبٌ دُرِّيٌّ يُوقَدُ مِن شَجَرَةٍ مُّبَارَكَةٍ زَيْتُونِةٍ لَّا شَرْقِيَّةٍ وَلَا غَرْبِيَّةٍ يَكَادُ زَيْتُهَا يُضِيءُ وَلَوْ لَمْ تَمْسَسْهُ نَارٌ نُّورٌ عَلَى نُورٍ يَهْدِي اللَّهُ لِنُورِهِ مَن يَشَاء وَيَضْرِبُ اللَّهُ الْأَمْثَالَ لِلنَّاسِ وَاللَّهُ بِكُلِّ شَيْءٍ عَلِيمٌ {35} [سورة النور].</a:t>
            </a:r>
            <a:br>
              <a:rPr lang="ar-SA" sz="2800" b="1" dirty="0"/>
            </a:br>
            <a:r>
              <a:rPr lang="ar-SA" sz="2800" b="1" dirty="0"/>
              <a:t/>
            </a:r>
            <a:br>
              <a:rPr lang="ar-SA" sz="2800" b="1" dirty="0"/>
            </a:br>
            <a:r>
              <a:rPr lang="ar-SA" sz="2800" b="1" dirty="0"/>
              <a:t>وقال أيضاً (وَشَجَرَةً تَخْرُجُ مِنْ طُورِ سَيْنَاءَ تَنْبُتُ بِالدُّهْنِ وَصِبْغٍ لِلْآكِلِينَ) (المؤمنون:20)</a:t>
            </a:r>
            <a:br>
              <a:rPr lang="ar-SA" sz="2800" b="1" dirty="0"/>
            </a:br>
            <a:r>
              <a:rPr lang="ar-SA" sz="2800" b="1" dirty="0"/>
              <a:t/>
            </a:r>
            <a:br>
              <a:rPr lang="ar-SA" sz="2800" b="1" dirty="0"/>
            </a:br>
            <a:r>
              <a:rPr lang="ar-SA" sz="2800" b="1" dirty="0"/>
              <a:t>وقال تعالى : { وَالتّينِ وَالزّيْتُون </a:t>
            </a:r>
            <a:r>
              <a:rPr lang="ar-SA" sz="2800" b="1" dirty="0" err="1"/>
              <a:t>ِ</a:t>
            </a:r>
            <a:r>
              <a:rPr lang="ar-SA" sz="2800" b="1" dirty="0"/>
              <a:t>} (التين : 1)</a:t>
            </a:r>
            <a:br>
              <a:rPr lang="ar-SA" sz="2800" b="1" dirty="0"/>
            </a:br>
            <a:r>
              <a:rPr lang="ar-SA" sz="2800" b="1" dirty="0"/>
              <a:t/>
            </a:r>
            <a:br>
              <a:rPr lang="ar-SA" sz="2800" b="1" dirty="0"/>
            </a:br>
            <a:r>
              <a:rPr lang="ar-SA" sz="2800" b="1" dirty="0"/>
              <a:t>وقَالَ رَسُولُ اللَّهِ صلى الله عليه وسلم :"كُلُوا الزَّيْتَ وَادَّهِنُوا بِهِ فَإِنَّهُ مِنْ شَجَرَةٍ مُبَارَكَةٍ".</a:t>
            </a:r>
            <a:br>
              <a:rPr lang="ar-SA" sz="2800" b="1" dirty="0"/>
            </a:br>
            <a:endParaRPr lang="ar-SA" sz="2800"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71480"/>
            <a:ext cx="9144000" cy="5786199"/>
          </a:xfrm>
          <a:prstGeom prst="rect">
            <a:avLst/>
          </a:prstGeom>
        </p:spPr>
        <p:txBody>
          <a:bodyPr wrap="square">
            <a:spAutoFit/>
          </a:bodyPr>
          <a:lstStyle/>
          <a:p>
            <a:r>
              <a:rPr lang="ar-SA" sz="3200" b="1" dirty="0" smtClean="0">
                <a:solidFill>
                  <a:srgbClr val="FF0000"/>
                </a:solidFill>
              </a:rPr>
              <a:t>( أولاً ) بعض الاختبارات الكيميائية للحكم على جودة زيت الزيتون :</a:t>
            </a:r>
          </a:p>
          <a:p>
            <a:r>
              <a:rPr lang="ar-SA" sz="3200" b="1" dirty="0" smtClean="0">
                <a:solidFill>
                  <a:srgbClr val="0070C0"/>
                </a:solidFill>
              </a:rPr>
              <a:t>الحموضة :</a:t>
            </a:r>
            <a:r>
              <a:rPr lang="ar-SA" sz="3200" dirty="0" smtClean="0">
                <a:solidFill>
                  <a:srgbClr val="0070C0"/>
                </a:solidFill>
              </a:rPr>
              <a:t> </a:t>
            </a:r>
            <a:r>
              <a:rPr lang="ar-SA" sz="3200" dirty="0" smtClean="0"/>
              <a:t/>
            </a:r>
            <a:br>
              <a:rPr lang="ar-SA" sz="3200" dirty="0" smtClean="0"/>
            </a:br>
            <a:r>
              <a:rPr lang="ar-SA" sz="3200" dirty="0" smtClean="0"/>
              <a:t>يستخدم هذا الاختبار للحكم على صلاحية زيت الزيتون للاستهلاك الآدمي حيث يستخدم الزيت غذائياً حتى حموضة 3.3 % كحمض أوليك . </a:t>
            </a:r>
            <a:br>
              <a:rPr lang="ar-SA" sz="3200" dirty="0" smtClean="0"/>
            </a:br>
            <a:r>
              <a:rPr lang="ar-SA" sz="3200" b="1" dirty="0" smtClean="0">
                <a:solidFill>
                  <a:srgbClr val="0070C0"/>
                </a:solidFill>
              </a:rPr>
              <a:t>رقم البيروكسيد :</a:t>
            </a:r>
            <a:r>
              <a:rPr lang="ar-SA" sz="3200" dirty="0" smtClean="0">
                <a:solidFill>
                  <a:srgbClr val="0070C0"/>
                </a:solidFill>
              </a:rPr>
              <a:t> </a:t>
            </a:r>
            <a:r>
              <a:rPr lang="ar-SA" sz="3200" dirty="0" smtClean="0"/>
              <a:t/>
            </a:r>
            <a:br>
              <a:rPr lang="ar-SA" sz="3200" dirty="0" smtClean="0"/>
            </a:br>
            <a:r>
              <a:rPr lang="ar-SA" sz="3200" dirty="0" smtClean="0"/>
              <a:t>يقيس هذا الاختبار مدى حدوث التزنخ بالزيت في مراحله الأولى وقد حددت المواصفات القياسية أن لايزيد رقم بيروكسيد زيت الزيتون المستخدم فى الغذاء عن 20 مللي مكافئ بيروكسيد / 1 كجم زيت . </a:t>
            </a: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5728"/>
            <a:ext cx="9144000" cy="6124754"/>
          </a:xfrm>
          <a:prstGeom prst="rect">
            <a:avLst/>
          </a:prstGeom>
        </p:spPr>
        <p:txBody>
          <a:bodyPr wrap="square">
            <a:spAutoFit/>
          </a:bodyPr>
          <a:lstStyle/>
          <a:p>
            <a:r>
              <a:rPr lang="ar-SA" sz="2800" b="1" dirty="0" smtClean="0">
                <a:solidFill>
                  <a:srgbClr val="0070C0"/>
                </a:solidFill>
              </a:rPr>
              <a:t>قيمة الامتصاص الضوئي عند طول موجي 232 نانوميتر</a:t>
            </a:r>
          </a:p>
          <a:p>
            <a:r>
              <a:rPr lang="ar-SA" sz="2800" b="1" dirty="0" smtClean="0"/>
              <a:t>  </a:t>
            </a:r>
            <a:r>
              <a:rPr lang="ar-SA" sz="2800" dirty="0" smtClean="0"/>
              <a:t/>
            </a:r>
            <a:br>
              <a:rPr lang="ar-SA" sz="2800" dirty="0" smtClean="0"/>
            </a:br>
            <a:r>
              <a:rPr lang="ar-SA" sz="2800" dirty="0" smtClean="0"/>
              <a:t>يستخدم هذا الاختبار لقياس مدى حدوث التزنخ الأوكسيدي بالزيت فى مراحله الأولى وهو يدعم رقم البيروكسيد . </a:t>
            </a:r>
            <a:br>
              <a:rPr lang="ar-SA" sz="2800" dirty="0" smtClean="0"/>
            </a:br>
            <a:r>
              <a:rPr lang="ar-SA" sz="2800" b="1" dirty="0" smtClean="0">
                <a:solidFill>
                  <a:srgbClr val="0070C0"/>
                </a:solidFill>
              </a:rPr>
              <a:t>قيمة الامتصاص الضوئي عند طول موجي 270 نانوميتر</a:t>
            </a:r>
          </a:p>
          <a:p>
            <a:r>
              <a:rPr lang="ar-SA" sz="2800" b="1" dirty="0" smtClean="0"/>
              <a:t>  </a:t>
            </a:r>
            <a:r>
              <a:rPr lang="ar-SA" sz="2800" dirty="0" smtClean="0"/>
              <a:t/>
            </a:r>
            <a:br>
              <a:rPr lang="ar-SA" sz="2800" dirty="0" smtClean="0"/>
            </a:br>
            <a:r>
              <a:rPr lang="ar-SA" sz="2800" dirty="0" smtClean="0"/>
              <a:t>يحدد هذا الاختبار مدى حدوث التزنخ بالزيت فى مراحله النهائية حيث يقيس المركبات الألدهيديه والكيتونيه حيث لو زادت القراءة عن حد معين تبعاً لتشريعات المجلس الدولي لزيت الزيتون يعتبر غير غذائي مع العلم بأن كل رتبة ( درجة ) من رتب زيت الزيتون لها مدى معين للمركبات التبادلية الثلاثية فمثلاً لاتزيد عن 25 بزيت الزيتون الـ </a:t>
            </a:r>
            <a:r>
              <a:rPr lang="en-US" sz="2800" dirty="0" smtClean="0"/>
              <a:t>Extra </a:t>
            </a:r>
            <a:r>
              <a:rPr lang="ar-SA" sz="2800" dirty="0" smtClean="0"/>
              <a:t>اوالـ </a:t>
            </a:r>
            <a:r>
              <a:rPr lang="en-US" sz="2800" dirty="0" smtClean="0"/>
              <a:t>Fine </a:t>
            </a:r>
            <a:r>
              <a:rPr lang="ar-SA" sz="2800" dirty="0" smtClean="0"/>
              <a:t>بينما تصل إلى .3 بزيت الـ </a:t>
            </a:r>
            <a:r>
              <a:rPr lang="en-US" sz="2800" dirty="0" smtClean="0"/>
              <a:t>Simi-fine </a:t>
            </a:r>
            <a:r>
              <a:rPr lang="ar-SA" sz="2800" dirty="0" smtClean="0"/>
              <a:t>وبزيت الـ </a:t>
            </a:r>
            <a:r>
              <a:rPr lang="en-US" sz="2800" dirty="0" smtClean="0"/>
              <a:t>Lampante </a:t>
            </a:r>
            <a:r>
              <a:rPr lang="ar-SA" sz="2800" dirty="0" smtClean="0"/>
              <a:t>وذلك حتى عام 2002 م . </a:t>
            </a:r>
            <a:endParaRPr lang="ar-SA"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olive_oil.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00042"/>
            <a:ext cx="9144000" cy="6278642"/>
          </a:xfrm>
          <a:prstGeom prst="rect">
            <a:avLst/>
          </a:prstGeom>
        </p:spPr>
        <p:txBody>
          <a:bodyPr wrap="square">
            <a:spAutoFit/>
          </a:bodyPr>
          <a:lstStyle/>
          <a:p>
            <a:r>
              <a:rPr lang="ar-SA" sz="3200" b="1" dirty="0" smtClean="0">
                <a:solidFill>
                  <a:srgbClr val="FF0000"/>
                </a:solidFill>
              </a:rPr>
              <a:t>( ثانياً ) التقييم الحسي للحكم على جودة زيت الزيتون :</a:t>
            </a:r>
          </a:p>
          <a:p>
            <a:r>
              <a:rPr lang="ar-SA" sz="3200" dirty="0" smtClean="0"/>
              <a:t>يستخدم التقييم الحسي كإحدى طرق تقييم جودة زيت الزيتون خاصة البكر ويصنف زيت الزيتون على أساس نكهته إلى : </a:t>
            </a:r>
            <a:br>
              <a:rPr lang="ar-SA" sz="3200" dirty="0" smtClean="0"/>
            </a:br>
            <a:r>
              <a:rPr lang="ar-SA" sz="3200" dirty="0" smtClean="0"/>
              <a:t/>
            </a:r>
            <a:br>
              <a:rPr lang="ar-SA" sz="3200" dirty="0" smtClean="0"/>
            </a:br>
            <a:r>
              <a:rPr lang="ar-SA" sz="3200" b="1" dirty="0" smtClean="0">
                <a:solidFill>
                  <a:srgbClr val="0070C0"/>
                </a:solidFill>
              </a:rPr>
              <a:t>زيت زيتون ذو نكهة غير ناضجة : </a:t>
            </a:r>
            <a:r>
              <a:rPr lang="ar-SA" sz="3200" dirty="0" smtClean="0"/>
              <a:t>وهى نكهة ناتجة عن استخلاص زيت الزيتون من ثمار غير كاملة النضج . </a:t>
            </a:r>
            <a:br>
              <a:rPr lang="ar-SA" sz="3200" dirty="0" smtClean="0"/>
            </a:br>
            <a:r>
              <a:rPr lang="ar-SA" sz="3200" b="1" dirty="0" smtClean="0">
                <a:solidFill>
                  <a:srgbClr val="0070C0"/>
                </a:solidFill>
              </a:rPr>
              <a:t>زيت زيتون ذو طعم مر :</a:t>
            </a:r>
            <a:r>
              <a:rPr lang="ar-SA" sz="3200" dirty="0" smtClean="0">
                <a:solidFill>
                  <a:srgbClr val="0070C0"/>
                </a:solidFill>
              </a:rPr>
              <a:t> </a:t>
            </a:r>
            <a:r>
              <a:rPr lang="ar-SA" sz="3200" dirty="0" smtClean="0"/>
              <a:t>ناتج عن خلط ثمار الزيتون بالأوراق . </a:t>
            </a:r>
            <a:br>
              <a:rPr lang="ar-SA" sz="3200" dirty="0" smtClean="0"/>
            </a:br>
            <a:r>
              <a:rPr lang="ar-SA" sz="3200" dirty="0" smtClean="0"/>
              <a:t>زيت زيتون ذو طعم الفاكهة : ناتج عن عصر ثمار زيتون طازجة وهو أفضل أنواع زيت الزيتون . </a:t>
            </a: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livepg.jpg"/>
          <p:cNvPicPr>
            <a:picLocks noChangeAspect="1" noChangeArrowheads="1"/>
          </p:cNvPicPr>
          <p:nvPr/>
        </p:nvPicPr>
        <p:blipFill>
          <a:blip r:embed="rId2" cstate="print"/>
          <a:srcRect/>
          <a:stretch>
            <a:fillRect/>
          </a:stretch>
        </p:blipFill>
        <p:spPr bwMode="auto">
          <a:xfrm>
            <a:off x="0" y="0"/>
            <a:ext cx="9144000" cy="3643314"/>
          </a:xfrm>
          <a:prstGeom prst="rect">
            <a:avLst/>
          </a:prstGeom>
          <a:noFill/>
        </p:spPr>
      </p:pic>
      <p:pic>
        <p:nvPicPr>
          <p:cNvPr id="3" name="Picture 8" descr="F:\images%5CNEWS5%5CM09%5CD27%5C24-9.jpg"/>
          <p:cNvPicPr>
            <a:picLocks noChangeAspect="1" noChangeArrowheads="1"/>
          </p:cNvPicPr>
          <p:nvPr/>
        </p:nvPicPr>
        <p:blipFill>
          <a:blip r:embed="rId3" cstate="print"/>
          <a:srcRect/>
          <a:stretch>
            <a:fillRect/>
          </a:stretch>
        </p:blipFill>
        <p:spPr bwMode="auto">
          <a:xfrm>
            <a:off x="0" y="3643314"/>
            <a:ext cx="9144000" cy="321468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00042"/>
            <a:ext cx="8858280" cy="6278642"/>
          </a:xfrm>
          <a:prstGeom prst="rect">
            <a:avLst/>
          </a:prstGeom>
        </p:spPr>
        <p:txBody>
          <a:bodyPr wrap="square">
            <a:spAutoFit/>
          </a:bodyPr>
          <a:lstStyle/>
          <a:p>
            <a:r>
              <a:rPr lang="ar-SA" sz="3200" b="1" dirty="0" smtClean="0">
                <a:solidFill>
                  <a:srgbClr val="0070C0"/>
                </a:solidFill>
              </a:rPr>
              <a:t>زيت زيتون ذو نكهة جيدة :</a:t>
            </a:r>
            <a:r>
              <a:rPr lang="ar-SA" sz="3200" dirty="0" smtClean="0">
                <a:solidFill>
                  <a:srgbClr val="0070C0"/>
                </a:solidFill>
              </a:rPr>
              <a:t> </a:t>
            </a:r>
            <a:r>
              <a:rPr lang="ar-SA" sz="3200" dirty="0" smtClean="0"/>
              <a:t>ناتج عن زيت بكر رتبة </a:t>
            </a:r>
            <a:r>
              <a:rPr lang="en-US" sz="3200" dirty="0" smtClean="0"/>
              <a:t>Ordinary </a:t>
            </a:r>
            <a:r>
              <a:rPr lang="ar-SA" sz="3200" dirty="0" smtClean="0"/>
              <a:t>مع نكهة مستحبة . </a:t>
            </a:r>
            <a:br>
              <a:rPr lang="ar-SA" sz="3200" dirty="0" smtClean="0"/>
            </a:br>
            <a:r>
              <a:rPr lang="ar-SA" sz="3200" b="1" dirty="0" smtClean="0">
                <a:solidFill>
                  <a:srgbClr val="0070C0"/>
                </a:solidFill>
              </a:rPr>
              <a:t>زيت زيتون ذو نكهة معيوبة :</a:t>
            </a:r>
            <a:r>
              <a:rPr lang="ar-SA" sz="3200" dirty="0" smtClean="0">
                <a:solidFill>
                  <a:srgbClr val="0070C0"/>
                </a:solidFill>
              </a:rPr>
              <a:t> </a:t>
            </a:r>
            <a:r>
              <a:rPr lang="ar-SA" sz="3200" dirty="0" smtClean="0"/>
              <a:t>تتمثل فى نكهة معدنية - متزنخة - فطرية . . . إلخ . </a:t>
            </a:r>
            <a:br>
              <a:rPr lang="ar-SA" sz="3200" dirty="0" smtClean="0"/>
            </a:br>
            <a:r>
              <a:rPr lang="ar-SA" sz="3200" dirty="0" smtClean="0"/>
              <a:t>هذا فالمجلس الدولي لزيت الزيتون صنف نكهة زيت الزيتون إلى الآتي على حسب الترتيب الأبجدية إلى :</a:t>
            </a:r>
            <a:br>
              <a:rPr lang="ar-SA" sz="3200" dirty="0" smtClean="0"/>
            </a:br>
            <a:r>
              <a:rPr lang="ar-SA" sz="3200" b="1" dirty="0" smtClean="0">
                <a:solidFill>
                  <a:srgbClr val="0070C0"/>
                </a:solidFill>
              </a:rPr>
              <a:t>نكهة اللوز </a:t>
            </a:r>
            <a:r>
              <a:rPr lang="en-US" sz="3200" b="1" dirty="0" smtClean="0">
                <a:solidFill>
                  <a:srgbClr val="0070C0"/>
                </a:solidFill>
              </a:rPr>
              <a:t>Almond :</a:t>
            </a:r>
            <a:r>
              <a:rPr lang="en-US" sz="3200" dirty="0" smtClean="0">
                <a:solidFill>
                  <a:srgbClr val="0070C0"/>
                </a:solidFill>
              </a:rPr>
              <a:t> </a:t>
            </a:r>
            <a:r>
              <a:rPr lang="ar-SA" sz="3200" dirty="0" smtClean="0"/>
              <a:t>تظهر نكهة اللوز بزيت الزيتون إما أن تكون راجعة إلى طبيعة الثمار الطازجة أو إلى حدوث تجفيف للثمار . </a:t>
            </a:r>
            <a:br>
              <a:rPr lang="ar-SA" sz="3200" dirty="0" smtClean="0"/>
            </a:br>
            <a:r>
              <a:rPr lang="ar-SA" sz="3200" b="1" dirty="0" smtClean="0">
                <a:solidFill>
                  <a:srgbClr val="0070C0"/>
                </a:solidFill>
              </a:rPr>
              <a:t>نكهة التفاح </a:t>
            </a:r>
            <a:r>
              <a:rPr lang="en-US" sz="3200" b="1" dirty="0" smtClean="0">
                <a:solidFill>
                  <a:srgbClr val="0070C0"/>
                </a:solidFill>
              </a:rPr>
              <a:t>Apple </a:t>
            </a:r>
            <a:r>
              <a:rPr lang="en-US" sz="3200" dirty="0" smtClean="0"/>
              <a:t>: </a:t>
            </a:r>
            <a:r>
              <a:rPr lang="ar-SA" sz="3200" dirty="0" smtClean="0"/>
              <a:t>نكهة مستحبة تتواجد فى الثمار نفسها . </a:t>
            </a: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986528"/>
          </a:xfrm>
          <a:prstGeom prst="rect">
            <a:avLst/>
          </a:prstGeom>
        </p:spPr>
        <p:txBody>
          <a:bodyPr wrap="square">
            <a:spAutoFit/>
          </a:bodyPr>
          <a:lstStyle/>
          <a:p>
            <a:r>
              <a:rPr lang="ar-SA" sz="3200" b="1" dirty="0" smtClean="0">
                <a:solidFill>
                  <a:srgbClr val="0070C0"/>
                </a:solidFill>
              </a:rPr>
              <a:t>نكهة العفن </a:t>
            </a:r>
            <a:r>
              <a:rPr lang="en-US" sz="3200" b="1" dirty="0" smtClean="0">
                <a:solidFill>
                  <a:srgbClr val="0070C0"/>
                </a:solidFill>
              </a:rPr>
              <a:t>Fusty :</a:t>
            </a:r>
            <a:r>
              <a:rPr lang="en-US" sz="3200" dirty="0" smtClean="0"/>
              <a:t> </a:t>
            </a:r>
            <a:r>
              <a:rPr lang="ar-SA" sz="3200" dirty="0" smtClean="0"/>
              <a:t>نكهة غير مستحبة نتيجة لتخزين ثمار الزيتون فى </a:t>
            </a:r>
            <a:r>
              <a:rPr lang="en-US" sz="3200" dirty="0" smtClean="0"/>
              <a:t>Piles </a:t>
            </a:r>
            <a:r>
              <a:rPr lang="ar-SA" sz="3200" dirty="0" smtClean="0"/>
              <a:t>أكياس ( تؤدي إلى حدوث تخمرات ) أو فوق بعضها البعض  قبل العصر . </a:t>
            </a:r>
            <a:br>
              <a:rPr lang="ar-SA" sz="3200" dirty="0" smtClean="0"/>
            </a:br>
            <a:r>
              <a:rPr lang="ar-SA" sz="3200" b="1" dirty="0" smtClean="0">
                <a:solidFill>
                  <a:srgbClr val="0070C0"/>
                </a:solidFill>
              </a:rPr>
              <a:t>النكهة المرة </a:t>
            </a:r>
            <a:r>
              <a:rPr lang="en-US" sz="3200" b="1" dirty="0" smtClean="0">
                <a:solidFill>
                  <a:srgbClr val="0070C0"/>
                </a:solidFill>
              </a:rPr>
              <a:t>Bitter :</a:t>
            </a:r>
            <a:r>
              <a:rPr lang="en-US" sz="3200" dirty="0" smtClean="0"/>
              <a:t> </a:t>
            </a:r>
            <a:r>
              <a:rPr lang="ar-SA" sz="3200" dirty="0" smtClean="0"/>
              <a:t>تتكون تلك النكهة نتيجة لاستخلاص الزيت من ثمار خضراء اللون غير ناضجة أو فى مرحلة التلوين ( تحويل اللون ) وهي نكهة غير مرغوبة نتيجة لوجود الفينولات أو نتيجة لأن الزيت ناتج من صنف معين ( مر ) . </a:t>
            </a:r>
            <a:br>
              <a:rPr lang="ar-SA" sz="3200" dirty="0" smtClean="0"/>
            </a:br>
            <a:r>
              <a:rPr lang="ar-SA" sz="3200" b="1" dirty="0" smtClean="0">
                <a:solidFill>
                  <a:srgbClr val="0070C0"/>
                </a:solidFill>
              </a:rPr>
              <a:t>النكهة الملحية </a:t>
            </a:r>
            <a:r>
              <a:rPr lang="en-US" sz="3200" b="1" dirty="0" smtClean="0">
                <a:solidFill>
                  <a:srgbClr val="0070C0"/>
                </a:solidFill>
              </a:rPr>
              <a:t>Brine :</a:t>
            </a:r>
            <a:r>
              <a:rPr lang="en-US" sz="3200" dirty="0" smtClean="0">
                <a:solidFill>
                  <a:srgbClr val="0070C0"/>
                </a:solidFill>
              </a:rPr>
              <a:t> </a:t>
            </a:r>
            <a:r>
              <a:rPr lang="ar-SA" sz="3200" dirty="0" smtClean="0"/>
              <a:t>تتواجد بالزيت نتيجة لاستخلاصه من ثمار محفوظة فى محلول ملحي . </a:t>
            </a:r>
            <a:br>
              <a:rPr lang="ar-SA" sz="3200" dirty="0" smtClean="0"/>
            </a:br>
            <a:r>
              <a:rPr lang="ar-SA" sz="3200" b="1" dirty="0" smtClean="0">
                <a:solidFill>
                  <a:srgbClr val="0070C0"/>
                </a:solidFill>
              </a:rPr>
              <a:t>طعم الخيار </a:t>
            </a:r>
            <a:r>
              <a:rPr lang="en-US" sz="3200" b="1" dirty="0" smtClean="0">
                <a:solidFill>
                  <a:srgbClr val="0070C0"/>
                </a:solidFill>
              </a:rPr>
              <a:t>Cucumber :</a:t>
            </a:r>
            <a:r>
              <a:rPr lang="en-US" sz="3200" dirty="0" smtClean="0"/>
              <a:t> </a:t>
            </a:r>
            <a:r>
              <a:rPr lang="ar-SA" sz="3200" dirty="0" smtClean="0"/>
              <a:t>يحدث هذا الطعم عند تخزين الزيت لمدة طويلة جداً فى عبوات محكمة القفل خاصة فى عبوات من الصفيح وذلك لتكوين مركب 2.6 </a:t>
            </a:r>
            <a:r>
              <a:rPr lang="en-US" sz="3200" dirty="0" smtClean="0"/>
              <a:t>nonadienal . </a:t>
            </a:r>
            <a:endParaRPr lang="ar-SA"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642918"/>
            <a:ext cx="7715304" cy="5293757"/>
          </a:xfrm>
          <a:prstGeom prst="rect">
            <a:avLst/>
          </a:prstGeom>
        </p:spPr>
        <p:txBody>
          <a:bodyPr wrap="square">
            <a:spAutoFit/>
          </a:bodyPr>
          <a:lstStyle/>
          <a:p>
            <a:r>
              <a:rPr lang="ar-SA" sz="3200" b="1" dirty="0" smtClean="0">
                <a:solidFill>
                  <a:srgbClr val="0070C0"/>
                </a:solidFill>
              </a:rPr>
              <a:t>الطعم الأرضي </a:t>
            </a:r>
            <a:r>
              <a:rPr lang="en-US" sz="3200" b="1" dirty="0" smtClean="0">
                <a:solidFill>
                  <a:srgbClr val="0070C0"/>
                </a:solidFill>
              </a:rPr>
              <a:t>Earthy :</a:t>
            </a:r>
            <a:r>
              <a:rPr lang="en-US" sz="3200" dirty="0" smtClean="0">
                <a:solidFill>
                  <a:srgbClr val="0070C0"/>
                </a:solidFill>
              </a:rPr>
              <a:t> </a:t>
            </a:r>
            <a:r>
              <a:rPr lang="ar-SA" sz="3200" dirty="0" smtClean="0"/>
              <a:t>يتكون هذا الطعم بالزيت الناتج من ثمار الزيتون مجمعة من الأرض وغير مغسولة . </a:t>
            </a:r>
            <a:br>
              <a:rPr lang="ar-SA" sz="3200" dirty="0" smtClean="0"/>
            </a:br>
            <a:r>
              <a:rPr lang="ar-SA" sz="3200" b="1" dirty="0" smtClean="0">
                <a:solidFill>
                  <a:srgbClr val="0070C0"/>
                </a:solidFill>
              </a:rPr>
              <a:t>طعم الـ </a:t>
            </a:r>
            <a:r>
              <a:rPr lang="en-US" sz="3200" b="1" dirty="0" smtClean="0">
                <a:solidFill>
                  <a:srgbClr val="0070C0"/>
                </a:solidFill>
              </a:rPr>
              <a:t>Smoth or Flat </a:t>
            </a:r>
            <a:r>
              <a:rPr lang="en-US" sz="3200" b="1" dirty="0" smtClean="0"/>
              <a:t>:</a:t>
            </a:r>
            <a:r>
              <a:rPr lang="en-US" sz="3200" dirty="0" smtClean="0"/>
              <a:t> </a:t>
            </a:r>
            <a:r>
              <a:rPr lang="ar-SA" sz="3200" dirty="0" smtClean="0"/>
              <a:t>نكهة ضعيفة جداً راجعة إلى فقد المركبات المسئولة عن الروائح ( المركبات الطيارة ) . </a:t>
            </a:r>
            <a:br>
              <a:rPr lang="ar-SA" sz="3200" dirty="0" smtClean="0"/>
            </a:br>
            <a:r>
              <a:rPr lang="ar-SA" sz="3200" b="1" dirty="0" smtClean="0">
                <a:solidFill>
                  <a:srgbClr val="0070C0"/>
                </a:solidFill>
              </a:rPr>
              <a:t>الطعم العشبي</a:t>
            </a:r>
            <a:r>
              <a:rPr lang="en-US" sz="3200" b="1" dirty="0" smtClean="0">
                <a:solidFill>
                  <a:srgbClr val="0070C0"/>
                </a:solidFill>
              </a:rPr>
              <a:t> Grass :</a:t>
            </a:r>
            <a:r>
              <a:rPr lang="en-US" sz="3200" dirty="0" smtClean="0">
                <a:solidFill>
                  <a:srgbClr val="0070C0"/>
                </a:solidFill>
              </a:rPr>
              <a:t> </a:t>
            </a:r>
            <a:r>
              <a:rPr lang="ar-SA" sz="3200" dirty="0" smtClean="0"/>
              <a:t>راجع لوجود النجيليات بالثمار المعصورة . </a:t>
            </a:r>
            <a:br>
              <a:rPr lang="ar-SA" sz="3200" dirty="0" smtClean="0"/>
            </a:br>
            <a:r>
              <a:rPr lang="ar-SA" sz="3200" dirty="0" smtClean="0">
                <a:solidFill>
                  <a:srgbClr val="0070C0"/>
                </a:solidFill>
              </a:rPr>
              <a:t>الطعم </a:t>
            </a:r>
            <a:r>
              <a:rPr lang="en-US" sz="3200" dirty="0" smtClean="0">
                <a:solidFill>
                  <a:srgbClr val="0070C0"/>
                </a:solidFill>
              </a:rPr>
              <a:t>Grubby :</a:t>
            </a:r>
            <a:r>
              <a:rPr lang="en-US" sz="3200" dirty="0" smtClean="0"/>
              <a:t> </a:t>
            </a:r>
            <a:r>
              <a:rPr lang="ar-SA" sz="3200" dirty="0" smtClean="0"/>
              <a:t>راجع إلى إصابة الثمار بذبابة الفاكهة ( ذبابة فاكهة الزيتون ) . </a:t>
            </a: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363915"/>
            <a:ext cx="7929618" cy="6494085"/>
          </a:xfrm>
          <a:prstGeom prst="rect">
            <a:avLst/>
          </a:prstGeom>
        </p:spPr>
        <p:txBody>
          <a:bodyPr wrap="square">
            <a:spAutoFit/>
          </a:bodyPr>
          <a:lstStyle/>
          <a:p>
            <a:r>
              <a:rPr lang="ar-SA" sz="3200" dirty="0" smtClean="0">
                <a:solidFill>
                  <a:srgbClr val="0070C0"/>
                </a:solidFill>
              </a:rPr>
              <a:t>ط</a:t>
            </a:r>
            <a:r>
              <a:rPr lang="ar-SA" sz="3200" b="1" dirty="0" smtClean="0">
                <a:solidFill>
                  <a:srgbClr val="0070C0"/>
                </a:solidFill>
              </a:rPr>
              <a:t>عم الـ </a:t>
            </a:r>
            <a:r>
              <a:rPr lang="en-US" sz="3200" b="1" dirty="0" smtClean="0">
                <a:solidFill>
                  <a:srgbClr val="0070C0"/>
                </a:solidFill>
              </a:rPr>
              <a:t>Mustiness-Humidity :</a:t>
            </a:r>
            <a:r>
              <a:rPr lang="en-US" sz="3200" dirty="0" smtClean="0">
                <a:solidFill>
                  <a:srgbClr val="0070C0"/>
                </a:solidFill>
              </a:rPr>
              <a:t> </a:t>
            </a:r>
            <a:r>
              <a:rPr lang="ar-SA" sz="3200" dirty="0" smtClean="0"/>
              <a:t>تغزو تلك النكهة إلى تخزين الزيت فى أماكن سيئة مرتفعة الرطوبة ولمدة طويلة مما تسبب فى نمو الفطريات والخمائر بأعداد كبيرة . </a:t>
            </a:r>
            <a:br>
              <a:rPr lang="ar-SA" sz="3200" dirty="0" smtClean="0"/>
            </a:br>
            <a:r>
              <a:rPr lang="ar-SA" sz="3200" b="1" dirty="0" smtClean="0">
                <a:solidFill>
                  <a:srgbClr val="0070C0"/>
                </a:solidFill>
              </a:rPr>
              <a:t>الطعم القديم </a:t>
            </a:r>
            <a:r>
              <a:rPr lang="en-US" sz="3200" b="1" dirty="0" smtClean="0">
                <a:solidFill>
                  <a:srgbClr val="0070C0"/>
                </a:solidFill>
              </a:rPr>
              <a:t>Old :</a:t>
            </a:r>
            <a:r>
              <a:rPr lang="en-US" sz="3200" dirty="0" smtClean="0">
                <a:solidFill>
                  <a:srgbClr val="0070C0"/>
                </a:solidFill>
              </a:rPr>
              <a:t> </a:t>
            </a:r>
            <a:r>
              <a:rPr lang="ar-SA" sz="3200" dirty="0" smtClean="0"/>
              <a:t>تظهر تلك النكهة نتيجة لتخزين الزيت لمدة طويلة جدا في تنكات أو عبوات . </a:t>
            </a:r>
            <a:br>
              <a:rPr lang="ar-SA" sz="3200" dirty="0" smtClean="0"/>
            </a:br>
            <a:r>
              <a:rPr lang="ar-SA" sz="3200" b="1" dirty="0" smtClean="0">
                <a:solidFill>
                  <a:srgbClr val="0070C0"/>
                </a:solidFill>
              </a:rPr>
              <a:t>طعم الـ </a:t>
            </a:r>
            <a:r>
              <a:rPr lang="en-US" sz="3200" b="1" dirty="0" smtClean="0">
                <a:solidFill>
                  <a:srgbClr val="0070C0"/>
                </a:solidFill>
              </a:rPr>
              <a:t>Pomace</a:t>
            </a:r>
            <a:r>
              <a:rPr lang="en-US" sz="3200" b="1" dirty="0" smtClean="0"/>
              <a:t> :</a:t>
            </a:r>
            <a:r>
              <a:rPr lang="en-US" sz="3200" dirty="0" smtClean="0"/>
              <a:t> </a:t>
            </a:r>
            <a:r>
              <a:rPr lang="ar-SA" sz="3200" dirty="0" smtClean="0"/>
              <a:t>تظهر تلك النكهة فى الزيت الناتج من كسب الزيتون . </a:t>
            </a:r>
            <a:br>
              <a:rPr lang="ar-SA" sz="3200" dirty="0" smtClean="0"/>
            </a:br>
            <a:r>
              <a:rPr lang="ar-SA" sz="3200" b="1" dirty="0" smtClean="0">
                <a:solidFill>
                  <a:srgbClr val="0070C0"/>
                </a:solidFill>
              </a:rPr>
              <a:t>النكهة المتزنخة</a:t>
            </a:r>
            <a:r>
              <a:rPr lang="ar-SA" sz="3200" b="1" dirty="0" smtClean="0"/>
              <a:t> </a:t>
            </a:r>
            <a:r>
              <a:rPr lang="en-US" sz="3200" b="1" dirty="0" smtClean="0">
                <a:solidFill>
                  <a:srgbClr val="0070C0"/>
                </a:solidFill>
              </a:rPr>
              <a:t>Rancid :</a:t>
            </a:r>
            <a:r>
              <a:rPr lang="en-US" sz="3200" dirty="0" smtClean="0">
                <a:solidFill>
                  <a:srgbClr val="0070C0"/>
                </a:solidFill>
              </a:rPr>
              <a:t> </a:t>
            </a:r>
            <a:r>
              <a:rPr lang="ar-SA" sz="3200" dirty="0" smtClean="0"/>
              <a:t>تحدث رائحة الزناخة بالزيت نتيجة لحدوث الأكسدة الذاتية للزيت مما يسبب طعما ونكهة كريهة ولايمكن إصلاح هذا الزيت . </a:t>
            </a:r>
            <a:endParaRPr lang="ar-SA"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5693866"/>
          </a:xfrm>
          <a:prstGeom prst="rect">
            <a:avLst/>
          </a:prstGeom>
        </p:spPr>
        <p:txBody>
          <a:bodyPr wrap="square">
            <a:spAutoFit/>
          </a:bodyPr>
          <a:lstStyle/>
          <a:p>
            <a:r>
              <a:rPr lang="ar-SA" sz="2800" dirty="0" smtClean="0"/>
              <a:t/>
            </a:r>
            <a:br>
              <a:rPr lang="ar-SA" sz="2800" dirty="0" smtClean="0"/>
            </a:br>
            <a:r>
              <a:rPr lang="ar-SA" sz="2800" b="1" dirty="0" smtClean="0">
                <a:solidFill>
                  <a:srgbClr val="0070C0"/>
                </a:solidFill>
              </a:rPr>
              <a:t>طعم خشن سميك </a:t>
            </a:r>
            <a:r>
              <a:rPr lang="en-US" sz="2800" b="1" dirty="0" smtClean="0">
                <a:solidFill>
                  <a:srgbClr val="0070C0"/>
                </a:solidFill>
              </a:rPr>
              <a:t>Rough :</a:t>
            </a:r>
            <a:r>
              <a:rPr lang="en-US" sz="2800" dirty="0" smtClean="0"/>
              <a:t> </a:t>
            </a:r>
            <a:r>
              <a:rPr lang="ar-SA" sz="2800" dirty="0" smtClean="0"/>
              <a:t>نكهة ناتجة عن تلامس الفم مع الزيت . </a:t>
            </a:r>
            <a:br>
              <a:rPr lang="ar-SA" sz="2800" dirty="0" smtClean="0"/>
            </a:br>
            <a:r>
              <a:rPr lang="ar-SA" sz="2800" b="1" dirty="0" smtClean="0">
                <a:solidFill>
                  <a:srgbClr val="0070C0"/>
                </a:solidFill>
              </a:rPr>
              <a:t>طعم الصابون </a:t>
            </a:r>
            <a:r>
              <a:rPr lang="en-US" sz="2800" b="1" dirty="0" smtClean="0">
                <a:solidFill>
                  <a:srgbClr val="0070C0"/>
                </a:solidFill>
              </a:rPr>
              <a:t>Soapy </a:t>
            </a:r>
            <a:r>
              <a:rPr lang="en-US" sz="2800" b="1" dirty="0" smtClean="0"/>
              <a:t>:</a:t>
            </a:r>
            <a:r>
              <a:rPr lang="en-US" sz="2800" dirty="0" smtClean="0"/>
              <a:t> </a:t>
            </a:r>
            <a:r>
              <a:rPr lang="ar-SA" sz="2800" dirty="0" smtClean="0"/>
              <a:t>تظهر تلك النكهة نتيجة لوجود صابون . </a:t>
            </a:r>
            <a:br>
              <a:rPr lang="ar-SA" sz="2800" dirty="0" smtClean="0"/>
            </a:br>
            <a:r>
              <a:rPr lang="ar-SA" sz="2800" b="1" dirty="0" smtClean="0">
                <a:solidFill>
                  <a:srgbClr val="0070C0"/>
                </a:solidFill>
              </a:rPr>
              <a:t>الطعم الحلو </a:t>
            </a:r>
            <a:r>
              <a:rPr lang="ar-SA" sz="2800" dirty="0" smtClean="0"/>
              <a:t>يظهر هذا الطعم المستحب نتيجة لإختفاء كل من</a:t>
            </a:r>
            <a:r>
              <a:rPr lang="en-US" sz="2800" dirty="0" smtClean="0"/>
              <a:t> </a:t>
            </a:r>
            <a:r>
              <a:rPr lang="ar-SA" sz="2800" dirty="0" smtClean="0"/>
              <a:t>الطعم المر أو نكهة فاكهة الزيتون . </a:t>
            </a:r>
            <a:br>
              <a:rPr lang="ar-SA" sz="2800" dirty="0" smtClean="0"/>
            </a:br>
            <a:r>
              <a:rPr lang="ar-SA" sz="2800" b="1" dirty="0" smtClean="0">
                <a:solidFill>
                  <a:srgbClr val="0070C0"/>
                </a:solidFill>
              </a:rPr>
              <a:t>طعم الماء الخضري </a:t>
            </a:r>
            <a:r>
              <a:rPr lang="en-US" sz="2800" b="1" dirty="0" smtClean="0">
                <a:solidFill>
                  <a:srgbClr val="0070C0"/>
                </a:solidFill>
              </a:rPr>
              <a:t>Vegetable-water :</a:t>
            </a:r>
            <a:r>
              <a:rPr lang="en-US" sz="2800" dirty="0" smtClean="0">
                <a:solidFill>
                  <a:srgbClr val="0070C0"/>
                </a:solidFill>
              </a:rPr>
              <a:t> </a:t>
            </a:r>
            <a:r>
              <a:rPr lang="ar-SA" sz="2800" dirty="0" smtClean="0"/>
              <a:t>يحدث هذا نتيجة لتلامس الزيت لمدة طويلة مع العصير الخلوي ( ماء الزيتون ) . </a:t>
            </a:r>
            <a:br>
              <a:rPr lang="ar-SA" sz="2800" dirty="0" smtClean="0"/>
            </a:br>
            <a:r>
              <a:rPr lang="ar-SA" sz="2800" b="1" dirty="0" smtClean="0">
                <a:solidFill>
                  <a:srgbClr val="0070C0"/>
                </a:solidFill>
              </a:rPr>
              <a:t>طعم </a:t>
            </a:r>
            <a:r>
              <a:rPr lang="en-US" sz="2800" b="1" dirty="0" smtClean="0">
                <a:solidFill>
                  <a:srgbClr val="0070C0"/>
                </a:solidFill>
              </a:rPr>
              <a:t>Winey-vinegary </a:t>
            </a:r>
            <a:r>
              <a:rPr lang="ar-SA" sz="2800" b="1" dirty="0" smtClean="0">
                <a:solidFill>
                  <a:srgbClr val="0070C0"/>
                </a:solidFill>
              </a:rPr>
              <a:t>طعم النبيذ : الخل :</a:t>
            </a:r>
            <a:r>
              <a:rPr lang="ar-SA" sz="2800" dirty="0" smtClean="0">
                <a:solidFill>
                  <a:srgbClr val="0070C0"/>
                </a:solidFill>
              </a:rPr>
              <a:t> </a:t>
            </a:r>
            <a:r>
              <a:rPr lang="ar-SA" sz="2800" dirty="0" smtClean="0"/>
              <a:t>تحدث نتيجة لتكوين حمض الخليك واستيل اسيتات مع الإيثانول بكميات كبيرة بالزيت وهذا ناتج عن تخمر الثمار . </a:t>
            </a:r>
            <a:br>
              <a:rPr lang="ar-SA" sz="2800" dirty="0" smtClean="0"/>
            </a:br>
            <a:r>
              <a:rPr lang="ar-SA" sz="2800" b="1" dirty="0" smtClean="0">
                <a:solidFill>
                  <a:srgbClr val="0070C0"/>
                </a:solidFill>
              </a:rPr>
              <a:t>طعم الـ </a:t>
            </a:r>
            <a:r>
              <a:rPr lang="en-US" sz="2800" b="1" dirty="0" smtClean="0">
                <a:solidFill>
                  <a:srgbClr val="0070C0"/>
                </a:solidFill>
              </a:rPr>
              <a:t>Musty :</a:t>
            </a:r>
            <a:r>
              <a:rPr lang="en-US" sz="2800" dirty="0" smtClean="0">
                <a:solidFill>
                  <a:srgbClr val="0070C0"/>
                </a:solidFill>
              </a:rPr>
              <a:t> </a:t>
            </a:r>
            <a:r>
              <a:rPr lang="ar-SA" sz="2800" dirty="0" smtClean="0"/>
              <a:t>ناتج هذا الطعم عن ثمار الزيتون التي خزنت لمدة طويلة قبل عصرها . </a:t>
            </a:r>
            <a:endParaRPr lang="ar-SA"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صور زيتون وزيت الزيتون - سوالف سوفت_files\oliveoi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olive_215452.jpg"/>
          <p:cNvPicPr>
            <a:picLocks noChangeAspect="1"/>
          </p:cNvPicPr>
          <p:nvPr/>
        </p:nvPicPr>
        <p:blipFill>
          <a:blip r:embed="rId2" cstate="print"/>
          <a:stretch>
            <a:fillRect/>
          </a:stretch>
        </p:blipFill>
        <p:spPr>
          <a:xfrm>
            <a:off x="0" y="0"/>
            <a:ext cx="9144000" cy="4000504"/>
          </a:xfrm>
          <a:prstGeom prst="rect">
            <a:avLst/>
          </a:prstGeom>
        </p:spPr>
      </p:pic>
      <p:pic>
        <p:nvPicPr>
          <p:cNvPr id="3" name="صورة 2" descr="%D8%B2%D9%8A%D8%AA-%D8%A7%D9%84%D8%B2%D9%8A%D8%AA%D9%88%D9%861.jpg"/>
          <p:cNvPicPr>
            <a:picLocks noChangeAspect="1"/>
          </p:cNvPicPr>
          <p:nvPr/>
        </p:nvPicPr>
        <p:blipFill>
          <a:blip r:embed="rId3" cstate="print"/>
          <a:stretch>
            <a:fillRect/>
          </a:stretch>
        </p:blipFill>
        <p:spPr>
          <a:xfrm>
            <a:off x="0" y="4048125"/>
            <a:ext cx="9144000" cy="280987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285728"/>
            <a:ext cx="8215370" cy="6494085"/>
          </a:xfrm>
          <a:prstGeom prst="rect">
            <a:avLst/>
          </a:prstGeom>
        </p:spPr>
        <p:txBody>
          <a:bodyPr wrap="square">
            <a:spAutoFit/>
          </a:bodyPr>
          <a:lstStyle/>
          <a:p>
            <a:r>
              <a:rPr lang="ar-SA" sz="3200" dirty="0" smtClean="0"/>
              <a:t>ويتم إجراء الاختبارات الحسية فى غرف معينة ذات مواصفات خاصة وتحت شروط معينة على أن تعطي كل نكهة نقط معينة أو درجات وهي من</a:t>
            </a:r>
          </a:p>
          <a:p>
            <a:r>
              <a:rPr lang="ar-SA" sz="3200" dirty="0" smtClean="0"/>
              <a:t> 9 - 1 . </a:t>
            </a:r>
            <a:br>
              <a:rPr lang="ar-SA" sz="3200" dirty="0" smtClean="0"/>
            </a:br>
            <a:r>
              <a:rPr lang="ar-SA" sz="3200" dirty="0" smtClean="0"/>
              <a:t/>
            </a:r>
            <a:br>
              <a:rPr lang="ar-SA" sz="3200" dirty="0" smtClean="0"/>
            </a:br>
            <a:r>
              <a:rPr lang="ar-SA" sz="3200" dirty="0" smtClean="0"/>
              <a:t>وهناك علاقة مابين الاختبارات الحسية والكيميائية للحكم على جودة وصلاحية زيت الزيتون وتسمى بمعادلة " جلوبال " ( حيث فى حالة النكهة الجيدة " نكهة زيتون أو فاكهة " ) تأخذ من 9 - 7 نقط ، نكهة ضعيفة تأخذ 6 نقط ، نكهة بها سلبيات ضعيفة تأخذ 5 نقط ، نكهة بها سلبيات متوسطة تأخذ 4 نقط ، نكهة بها سلبيات كبيرة تأخذ من 3 إلى 1 نقط .</a:t>
            </a:r>
            <a:endParaRPr lang="ar-SA"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tem120373.jpg"/>
          <p:cNvPicPr>
            <a:picLocks noChangeAspect="1"/>
          </p:cNvPicPr>
          <p:nvPr/>
        </p:nvPicPr>
        <p:blipFill>
          <a:blip r:embed="rId3" cstate="print"/>
          <a:stretch>
            <a:fillRect/>
          </a:stretch>
        </p:blipFill>
        <p:spPr>
          <a:xfrm>
            <a:off x="0" y="0"/>
            <a:ext cx="3175000" cy="6858000"/>
          </a:xfrm>
          <a:prstGeom prst="rect">
            <a:avLst/>
          </a:prstGeom>
        </p:spPr>
      </p:pic>
      <p:pic>
        <p:nvPicPr>
          <p:cNvPr id="3" name="صورة 2" descr="images-028edef3f776.jpg"/>
          <p:cNvPicPr>
            <a:picLocks noChangeAspect="1"/>
          </p:cNvPicPr>
          <p:nvPr/>
        </p:nvPicPr>
        <p:blipFill>
          <a:blip r:embed="rId4" cstate="print"/>
          <a:stretch>
            <a:fillRect/>
          </a:stretch>
        </p:blipFill>
        <p:spPr>
          <a:xfrm>
            <a:off x="6500826" y="0"/>
            <a:ext cx="2643174" cy="6858000"/>
          </a:xfrm>
          <a:prstGeom prst="rect">
            <a:avLst/>
          </a:prstGeom>
        </p:spPr>
      </p:pic>
      <p:pic>
        <p:nvPicPr>
          <p:cNvPr id="4" name="صورة 3" descr="olive-oil.jpg"/>
          <p:cNvPicPr>
            <a:picLocks noChangeAspect="1"/>
          </p:cNvPicPr>
          <p:nvPr/>
        </p:nvPicPr>
        <p:blipFill>
          <a:blip r:embed="rId5" cstate="print"/>
          <a:stretch>
            <a:fillRect/>
          </a:stretch>
        </p:blipFill>
        <p:spPr>
          <a:xfrm>
            <a:off x="3143240" y="0"/>
            <a:ext cx="3395658" cy="6858000"/>
          </a:xfrm>
          <a:prstGeom prst="rect">
            <a:avLst/>
          </a:prstGeom>
        </p:spPr>
      </p:pic>
    </p:spTree>
  </p:cSld>
  <p:clrMapOvr>
    <a:masterClrMapping/>
  </p:clrMapOvr>
  <p:transition>
    <p:sndAc>
      <p:stSnd>
        <p:snd r:embed="rId2" name="type.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8"/>
            <a:ext cx="8572560" cy="6494085"/>
          </a:xfrm>
          <a:prstGeom prst="rect">
            <a:avLst/>
          </a:prstGeom>
        </p:spPr>
        <p:txBody>
          <a:bodyPr wrap="square">
            <a:spAutoFit/>
          </a:bodyPr>
          <a:lstStyle/>
          <a:p>
            <a:r>
              <a:rPr lang="ar-SA" sz="3200" b="1" dirty="0" smtClean="0">
                <a:solidFill>
                  <a:srgbClr val="FF0000"/>
                </a:solidFill>
              </a:rPr>
              <a:t>غش زيت الزيتون وطرق الكشف عنها :</a:t>
            </a:r>
          </a:p>
          <a:p>
            <a:r>
              <a:rPr lang="ar-SA" sz="3200" dirty="0" smtClean="0"/>
              <a:t>يحدث غش زيت الزيتون بالزيوت الأخرى نتيجة لارتفاع سعره عن باقي الزيوت الغذائية بسبب أنه الزيت الوحيد الذي ينتج طبيعياً بدون أي معاملة كيميائية تدخل عليه ولاحتوائه على طعم ونكهة مميزة وذات قيمة تغذاوية عالية ويتم غش زيت الزيتون بزيوت كسب الزيتون أو زيت الذرة أو زيت الفول السوداني أو زيت القطن أو زيت الصويا أو زيت عباد الشمس إما منفردة أو مخلوطة . </a:t>
            </a:r>
            <a:br>
              <a:rPr lang="ar-SA" sz="3200" dirty="0" smtClean="0"/>
            </a:br>
            <a:r>
              <a:rPr lang="ar-SA" sz="3200" dirty="0" smtClean="0"/>
              <a:t/>
            </a:r>
            <a:br>
              <a:rPr lang="ar-SA" sz="3200" dirty="0" smtClean="0"/>
            </a:br>
            <a:r>
              <a:rPr lang="ar-SA" sz="3200" dirty="0" smtClean="0"/>
              <a:t>وعليه اتجهت الدولة فى الآونة الأخيرة إلى وضع القوانين التي تحرم ذلك مع تشديد العقوبات الرادعة .</a:t>
            </a:r>
            <a:endParaRPr lang="ar-SA"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57166"/>
            <a:ext cx="9144000" cy="6186309"/>
          </a:xfrm>
          <a:prstGeom prst="rect">
            <a:avLst/>
          </a:prstGeom>
        </p:spPr>
        <p:txBody>
          <a:bodyPr wrap="square">
            <a:spAutoFit/>
          </a:bodyPr>
          <a:lstStyle/>
          <a:p>
            <a:r>
              <a:rPr lang="ar-SA" sz="2800" b="1" dirty="0" smtClean="0">
                <a:solidFill>
                  <a:srgbClr val="FF0000"/>
                </a:solidFill>
              </a:rPr>
              <a:t>طرق كشف الغش بزيت الزيتون :</a:t>
            </a:r>
          </a:p>
          <a:p>
            <a:r>
              <a:rPr lang="ar-SA" sz="2800" dirty="0" smtClean="0"/>
              <a:t>هناك طرق عديدة تستخدم للكشف عن غش زيت الزيتون نذكر منها : </a:t>
            </a:r>
            <a:br>
              <a:rPr lang="ar-SA" sz="2800" dirty="0" smtClean="0"/>
            </a:br>
            <a:endParaRPr lang="ar-SA" sz="2800" dirty="0" smtClean="0"/>
          </a:p>
          <a:p>
            <a:r>
              <a:rPr lang="ar-SA" sz="2800" dirty="0" smtClean="0"/>
              <a:t>الاعتماد على نسبة سكوالين باستخدام جهاز التحليل الكروموتوجرافي . </a:t>
            </a:r>
          </a:p>
          <a:p>
            <a:r>
              <a:rPr lang="ar-SA" sz="2800" dirty="0" smtClean="0"/>
              <a:t>وضع الحمض الدهني داخل التراي جلسريد فى الوضع بيتا ونسبته ونوعه . </a:t>
            </a:r>
          </a:p>
          <a:p>
            <a:r>
              <a:rPr lang="ar-SA" sz="2800" dirty="0" smtClean="0"/>
              <a:t>استخدام سيترولات باستخدام جهاز التحليل الكروموتوجرافي . </a:t>
            </a:r>
          </a:p>
          <a:p>
            <a:r>
              <a:rPr lang="ar-SA" sz="2800" dirty="0" smtClean="0"/>
              <a:t>الكشف عن مركبات إريثرودايول </a:t>
            </a:r>
            <a:r>
              <a:rPr lang="en-US" sz="2800" dirty="0" smtClean="0"/>
              <a:t>Erythrodiol </a:t>
            </a:r>
            <a:r>
              <a:rPr lang="ar-SA" sz="2800" dirty="0" smtClean="0"/>
              <a:t>أو </a:t>
            </a:r>
            <a:r>
              <a:rPr lang="en-US" sz="2800" dirty="0" smtClean="0"/>
              <a:t>Uvaol. </a:t>
            </a:r>
          </a:p>
          <a:p>
            <a:r>
              <a:rPr lang="ar-SA" sz="2800" dirty="0" smtClean="0"/>
              <a:t>استخدام اختبار حمض النيتريك ( اختبار كيميائي ) . </a:t>
            </a:r>
          </a:p>
          <a:p>
            <a:r>
              <a:rPr lang="ar-SA" sz="2800" dirty="0" smtClean="0"/>
              <a:t>الكشف عن نسبة نوع معين منتوكوفيرول </a:t>
            </a:r>
            <a:r>
              <a:rPr lang="en-US" sz="2800" dirty="0" smtClean="0"/>
              <a:t>Tocopherol . </a:t>
            </a:r>
          </a:p>
          <a:p>
            <a:r>
              <a:rPr lang="ar-SA" sz="2800" dirty="0" smtClean="0"/>
              <a:t>استخدام اختبار هالفين ( اختبار كيميائي ) . </a:t>
            </a:r>
          </a:p>
          <a:p>
            <a:r>
              <a:rPr lang="ar-SA" sz="2800" dirty="0" smtClean="0"/>
              <a:t>استخدام الأشعة تحت الحمراء </a:t>
            </a:r>
            <a:r>
              <a:rPr lang="en-US" sz="2800" dirty="0" smtClean="0"/>
              <a:t>IR Spectroscopy</a:t>
            </a:r>
            <a:r>
              <a:rPr lang="en-US" sz="3200" dirty="0" smtClean="0"/>
              <a:t> .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1643050"/>
            <a:ext cx="7358114" cy="3046988"/>
          </a:xfrm>
          <a:prstGeom prst="rect">
            <a:avLst/>
          </a:prstGeom>
        </p:spPr>
        <p:txBody>
          <a:bodyPr wrap="square">
            <a:spAutoFit/>
          </a:bodyPr>
          <a:lstStyle/>
          <a:p>
            <a:r>
              <a:rPr lang="ar-SA" sz="3200" dirty="0" smtClean="0"/>
              <a:t>استخدام اختبار بودين ( اختبار كيميائي ) . </a:t>
            </a:r>
          </a:p>
          <a:p>
            <a:r>
              <a:rPr lang="ar-SA" sz="3200" dirty="0" smtClean="0"/>
              <a:t>الكشف عن حمض الالياديك . </a:t>
            </a:r>
          </a:p>
          <a:p>
            <a:r>
              <a:rPr lang="ar-SA" sz="3200" dirty="0" smtClean="0"/>
              <a:t>استخدام اختبار بللير . </a:t>
            </a:r>
          </a:p>
          <a:p>
            <a:r>
              <a:rPr lang="ar-SA" sz="3200" dirty="0" smtClean="0"/>
              <a:t>الكشف عن بيتا سيتوسيترول باستخدام جهاز التحليل الكروموتوجرافي . </a:t>
            </a:r>
          </a:p>
          <a:p>
            <a:r>
              <a:rPr lang="ar-SA" sz="3200" dirty="0" smtClean="0"/>
              <a:t>استخدام الأشعة فوق البنفسجية </a:t>
            </a:r>
            <a:r>
              <a:rPr lang="en-US" sz="3200" dirty="0" smtClean="0"/>
              <a:t>UV Lamp . </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tem17194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1113"/>
            <a:ext cx="9144000"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8435" name="Rectangle 3"/>
          <p:cNvSpPr>
            <a:spLocks noChangeArrowheads="1"/>
          </p:cNvSpPr>
          <p:nvPr/>
        </p:nvSpPr>
        <p:spPr bwMode="auto">
          <a:xfrm>
            <a:off x="0" y="468313"/>
            <a:ext cx="23435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Arial" pitchFamily="34" charset="0"/>
                <a:cs typeface="Arial" pitchFamily="34" charset="0"/>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0" y="1643050"/>
            <a:ext cx="9144000" cy="4893647"/>
          </a:xfrm>
          <a:prstGeom prst="rect">
            <a:avLst/>
          </a:prstGeom>
        </p:spPr>
        <p:txBody>
          <a:bodyPr wrap="square">
            <a:spAutoFit/>
          </a:bodyPr>
          <a:lstStyle/>
          <a:p>
            <a:pPr lvl="0" algn="ctr" fontAlgn="base">
              <a:spcBef>
                <a:spcPct val="0"/>
              </a:spcBef>
              <a:spcAft>
                <a:spcPct val="0"/>
              </a:spcAft>
            </a:pP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a:p>
            <a:pPr algn="ctr" rtl="0" eaLnBrk="0" fontAlgn="base" hangingPunct="0">
              <a:spcBef>
                <a:spcPct val="0"/>
              </a:spcBef>
              <a:spcAft>
                <a:spcPct val="0"/>
              </a:spcAft>
            </a:pPr>
            <a:r>
              <a:rPr kumimoji="0" lang="ar-SA" sz="2400" b="1" i="0" u="none" strike="noStrike" cap="none" normalizeH="0" baseline="0" dirty="0" smtClean="0">
                <a:ln>
                  <a:noFill/>
                </a:ln>
                <a:solidFill>
                  <a:schemeClr val="tx1"/>
                </a:solidFill>
                <a:effectLst/>
                <a:latin typeface="Arial" pitchFamily="34" charset="0"/>
                <a:cs typeface="Arial" pitchFamily="34" charset="0"/>
              </a:rPr>
              <a:t>يتم غش زيت الزيتون بخلطه مع الزيوت النباتية الأرخص ثمنا كزيت عباد الشمس وزيت بذرة القطن وزيت السمسم</a:t>
            </a:r>
            <a:br>
              <a:rPr kumimoji="0" lang="ar-SA" sz="2400" b="1" i="0" u="none" strike="noStrike" cap="none" normalizeH="0" baseline="0" dirty="0" smtClean="0">
                <a:ln>
                  <a:noFill/>
                </a:ln>
                <a:solidFill>
                  <a:schemeClr val="tx1"/>
                </a:solidFill>
                <a:effectLst/>
                <a:latin typeface="Arial" pitchFamily="34" charset="0"/>
                <a:cs typeface="Arial" pitchFamily="34" charset="0"/>
              </a:rPr>
            </a:br>
            <a:r>
              <a:rPr kumimoji="0" lang="ar-SA" sz="2400" b="1" i="0" u="none" strike="noStrike" cap="none" normalizeH="0" baseline="0" dirty="0" smtClean="0">
                <a:ln>
                  <a:noFill/>
                </a:ln>
                <a:solidFill>
                  <a:schemeClr val="tx1"/>
                </a:solidFill>
                <a:effectLst/>
                <a:latin typeface="Arial" pitchFamily="34" charset="0"/>
                <a:cs typeface="Arial" pitchFamily="34" charset="0"/>
              </a:rPr>
              <a:t>ويكشف عن ذلك الاختبار التالي :</a:t>
            </a:r>
            <a:r>
              <a:rPr kumimoji="0" lang="ar-SA" sz="2400" b="1" i="0" u="none" strike="noStrike" cap="none" normalizeH="0" baseline="0" dirty="0" smtClean="0">
                <a:ln>
                  <a:noFill/>
                </a:ln>
                <a:solidFill>
                  <a:schemeClr val="tx1"/>
                </a:solidFill>
                <a:effectLst/>
                <a:latin typeface="Tahoma" pitchFamily="34" charset="0"/>
                <a:cs typeface="Tahoma" pitchFamily="34" charset="0"/>
              </a:rPr>
              <a:t> </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a:p>
            <a:pPr lvl="0" algn="ctr" rtl="0" eaLnBrk="0" fontAlgn="base" hangingPunct="0">
              <a:spcBef>
                <a:spcPct val="0"/>
              </a:spcBef>
              <a:spcAft>
                <a:spcPct val="0"/>
              </a:spcAft>
            </a:pPr>
            <a:r>
              <a:rPr kumimoji="0" lang="ar-SA" sz="2400" b="1" i="0" u="none" strike="noStrike" cap="none" normalizeH="0" baseline="0" dirty="0" smtClean="0">
                <a:ln>
                  <a:noFill/>
                </a:ln>
                <a:solidFill>
                  <a:schemeClr val="tx1"/>
                </a:solidFill>
                <a:effectLst/>
                <a:latin typeface="Arial" pitchFamily="34" charset="0"/>
                <a:cs typeface="Arial" pitchFamily="34" charset="0"/>
              </a:rPr>
              <a:t/>
            </a:r>
            <a:br>
              <a:rPr kumimoji="0" lang="ar-SA" sz="2400" b="1" i="0" u="none" strike="noStrike" cap="none" normalizeH="0" baseline="0" dirty="0" smtClean="0">
                <a:ln>
                  <a:noFill/>
                </a:ln>
                <a:solidFill>
                  <a:schemeClr val="tx1"/>
                </a:solidFill>
                <a:effectLst/>
                <a:latin typeface="Arial" pitchFamily="34" charset="0"/>
                <a:cs typeface="Arial" pitchFamily="34" charset="0"/>
              </a:rPr>
            </a:br>
            <a:r>
              <a:rPr kumimoji="0" lang="ar-SA" sz="2400" b="1" i="0" u="none" strike="noStrike" cap="none" normalizeH="0" baseline="0" dirty="0" smtClean="0">
                <a:ln>
                  <a:noFill/>
                </a:ln>
                <a:solidFill>
                  <a:schemeClr val="tx1"/>
                </a:solidFill>
                <a:effectLst/>
                <a:latin typeface="Arial" pitchFamily="34" charset="0"/>
                <a:cs typeface="Arial" pitchFamily="34" charset="0"/>
              </a:rPr>
              <a:t/>
            </a:r>
            <a:br>
              <a:rPr kumimoji="0" lang="ar-SA" sz="2400" b="1" i="0" u="none" strike="noStrike" cap="none" normalizeH="0" baseline="0" dirty="0" smtClean="0">
                <a:ln>
                  <a:noFill/>
                </a:ln>
                <a:solidFill>
                  <a:schemeClr val="tx1"/>
                </a:solidFill>
                <a:effectLst/>
                <a:latin typeface="Arial" pitchFamily="34" charset="0"/>
                <a:cs typeface="Arial" pitchFamily="34" charset="0"/>
              </a:rPr>
            </a:br>
            <a:r>
              <a:rPr kumimoji="0" lang="ar-SA" sz="2400" b="1" i="0" u="none" strike="noStrike" cap="none" normalizeH="0" baseline="0" dirty="0" smtClean="0">
                <a:ln>
                  <a:noFill/>
                </a:ln>
                <a:solidFill>
                  <a:schemeClr val="tx1"/>
                </a:solidFill>
                <a:effectLst/>
                <a:latin typeface="Arial" pitchFamily="34" charset="0"/>
                <a:cs typeface="Arial" pitchFamily="34" charset="0"/>
              </a:rPr>
              <a:t>ضع 1مل من الزيت في أنبوب اختبار وأضف إليه 1مل من حمض الآزوت المركز خضخض محتوى الأنبوب جيدا وبقوة لمدة 5 دقائق إلى 10 دقائق واتركه ليهدأ ..</a:t>
            </a:r>
            <a:br>
              <a:rPr kumimoji="0" lang="ar-SA" sz="2400" b="1" i="0" u="none" strike="noStrike" cap="none" normalizeH="0" baseline="0" dirty="0" smtClean="0">
                <a:ln>
                  <a:noFill/>
                </a:ln>
                <a:solidFill>
                  <a:schemeClr val="tx1"/>
                </a:solidFill>
                <a:effectLst/>
                <a:latin typeface="Arial" pitchFamily="34" charset="0"/>
                <a:cs typeface="Arial" pitchFamily="34" charset="0"/>
              </a:rPr>
            </a:br>
            <a:r>
              <a:rPr kumimoji="0" lang="ar-SA" sz="2400" b="1" i="0" u="none" strike="noStrike" cap="none" normalizeH="0" baseline="0" dirty="0" smtClean="0">
                <a:ln>
                  <a:noFill/>
                </a:ln>
                <a:solidFill>
                  <a:schemeClr val="tx1"/>
                </a:solidFill>
                <a:effectLst/>
                <a:latin typeface="Arial" pitchFamily="34" charset="0"/>
                <a:cs typeface="Arial" pitchFamily="34" charset="0"/>
              </a:rPr>
              <a:t/>
            </a:r>
            <a:br>
              <a:rPr kumimoji="0" lang="ar-SA" sz="2400" b="1" i="0" u="none" strike="noStrike" cap="none" normalizeH="0" baseline="0" dirty="0" smtClean="0">
                <a:ln>
                  <a:noFill/>
                </a:ln>
                <a:solidFill>
                  <a:schemeClr val="tx1"/>
                </a:solidFill>
                <a:effectLst/>
                <a:latin typeface="Arial" pitchFamily="34" charset="0"/>
                <a:cs typeface="Arial" pitchFamily="34" charset="0"/>
              </a:rPr>
            </a:br>
            <a:r>
              <a:rPr kumimoji="0" lang="ar-SA" sz="2400" b="1" i="0" u="none" strike="noStrike" cap="none" normalizeH="0" baseline="0" dirty="0" smtClean="0">
                <a:ln>
                  <a:noFill/>
                </a:ln>
                <a:solidFill>
                  <a:schemeClr val="tx1"/>
                </a:solidFill>
                <a:effectLst/>
                <a:latin typeface="Arial" pitchFamily="34" charset="0"/>
                <a:cs typeface="Arial" pitchFamily="34" charset="0"/>
              </a:rPr>
              <a:t/>
            </a:r>
            <a:br>
              <a:rPr kumimoji="0" lang="ar-SA" sz="2400" b="1" i="0" u="none" strike="noStrike" cap="none" normalizeH="0" baseline="0" dirty="0" smtClean="0">
                <a:ln>
                  <a:noFill/>
                </a:ln>
                <a:solidFill>
                  <a:schemeClr val="tx1"/>
                </a:solidFill>
                <a:effectLst/>
                <a:latin typeface="Arial" pitchFamily="34" charset="0"/>
                <a:cs typeface="Arial" pitchFamily="34" charset="0"/>
              </a:rPr>
            </a:br>
            <a:r>
              <a:rPr kumimoji="0" lang="ar-SA" sz="2400" b="1" i="0" u="none" strike="noStrike" cap="none" normalizeH="0" baseline="0" dirty="0" smtClean="0">
                <a:ln>
                  <a:noFill/>
                </a:ln>
                <a:solidFill>
                  <a:schemeClr val="tx1"/>
                </a:solidFill>
                <a:effectLst/>
                <a:latin typeface="Arial" pitchFamily="34" charset="0"/>
                <a:cs typeface="Arial" pitchFamily="34" charset="0"/>
              </a:rPr>
              <a:t>سوف تنفصل لديك طبقتين طبقة حمض الآزوت و طبقة الزيت </a:t>
            </a:r>
            <a:br>
              <a:rPr kumimoji="0" lang="ar-SA" sz="2400" b="1" i="0" u="none" strike="noStrike" cap="none" normalizeH="0" baseline="0" dirty="0" smtClean="0">
                <a:ln>
                  <a:noFill/>
                </a:ln>
                <a:solidFill>
                  <a:schemeClr val="tx1"/>
                </a:solidFill>
                <a:effectLst/>
                <a:latin typeface="Arial" pitchFamily="34" charset="0"/>
                <a:cs typeface="Arial" pitchFamily="34" charset="0"/>
              </a:rPr>
            </a:br>
            <a:r>
              <a:rPr kumimoji="0" lang="ar-SA" sz="2400" b="1" i="0" u="none" strike="noStrike" cap="none" normalizeH="0" baseline="0" dirty="0" smtClean="0">
                <a:ln>
                  <a:noFill/>
                </a:ln>
                <a:solidFill>
                  <a:schemeClr val="tx1"/>
                </a:solidFill>
                <a:effectLst/>
                <a:latin typeface="Arial" pitchFamily="34" charset="0"/>
                <a:cs typeface="Arial" pitchFamily="34" charset="0"/>
              </a:rPr>
              <a:t>يعطي زيت الزيتون النقي لون أخضر زيتوني أما الألوان المختلفة الأخرى كاللون البني المحمر والأصفر والرمادي والبرتقالي ..... فتدل على الغش في الزيت</a:t>
            </a:r>
            <a:endParaRPr lang="ar-SA" sz="2400" b="1" dirty="0"/>
          </a:p>
        </p:txBody>
      </p:sp>
      <p:sp>
        <p:nvSpPr>
          <p:cNvPr id="6" name="مستطيل 5"/>
          <p:cNvSpPr/>
          <p:nvPr/>
        </p:nvSpPr>
        <p:spPr>
          <a:xfrm>
            <a:off x="-285784" y="357166"/>
            <a:ext cx="9144000" cy="1077218"/>
          </a:xfrm>
          <a:prstGeom prst="rect">
            <a:avLst/>
          </a:prstGeom>
        </p:spPr>
        <p:txBody>
          <a:bodyPr wrap="square">
            <a:spAutoFit/>
          </a:bodyPr>
          <a:lstStyle/>
          <a:p>
            <a:r>
              <a:rPr lang="ar-SA" sz="3200" b="1" dirty="0">
                <a:solidFill>
                  <a:srgbClr val="FF0000"/>
                </a:solidFill>
                <a:latin typeface="Tahoma" pitchFamily="34" charset="0"/>
                <a:cs typeface="Tahoma" pitchFamily="34" charset="0"/>
              </a:rPr>
              <a:t>كشف الغش في زيت الزيتون بطريقة كيميائية بسيطة</a:t>
            </a:r>
            <a:endParaRPr lang="ar-SA" sz="3200"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357166"/>
            <a:ext cx="8429684" cy="6370975"/>
          </a:xfrm>
          <a:prstGeom prst="rect">
            <a:avLst/>
          </a:prstGeom>
        </p:spPr>
        <p:txBody>
          <a:bodyPr wrap="square">
            <a:spAutoFit/>
          </a:bodyPr>
          <a:lstStyle/>
          <a:p>
            <a:r>
              <a:rPr lang="ar-SA" sz="2400" b="1" dirty="0" smtClean="0"/>
              <a:t/>
            </a:r>
            <a:br>
              <a:rPr lang="ar-SA" sz="2400" b="1" dirty="0" smtClean="0"/>
            </a:br>
            <a:r>
              <a:rPr lang="ar-SA" sz="2400" b="1" dirty="0" smtClean="0"/>
              <a:t> ولزيت الزيتون الأصلي لون أخضر قاتم يمكن معرفته باختبار بسيط:</a:t>
            </a:r>
            <a:br>
              <a:rPr lang="ar-SA" sz="2400" b="1" dirty="0" smtClean="0"/>
            </a:br>
            <a:r>
              <a:rPr lang="ar-SA" sz="2400" b="1" dirty="0" smtClean="0"/>
              <a:t>توضع ملعقة صغيرة من الزيت على راحة اليد، يفرك الزيت جيداً بحركة سريعة لمدة دقيقة، فإذا كان الزيت أصلياً، فاحت منه رائحة زيت الزيتون بوضوح وشعر منفذ الاختبار بالحرارة في يده.</a:t>
            </a:r>
            <a:br>
              <a:rPr lang="ar-SA" sz="2400" b="1" dirty="0" smtClean="0"/>
            </a:br>
            <a:r>
              <a:rPr lang="ar-SA" sz="2400" b="1" dirty="0" smtClean="0"/>
              <a:t/>
            </a:r>
            <a:br>
              <a:rPr lang="ar-SA" sz="2400" b="1" dirty="0" smtClean="0"/>
            </a:br>
            <a:r>
              <a:rPr lang="ar-SA" sz="2400" b="1" dirty="0" smtClean="0"/>
              <a:t>* كيف نحفظه؟</a:t>
            </a:r>
            <a:br>
              <a:rPr lang="ar-SA" sz="2400" b="1" dirty="0" smtClean="0"/>
            </a:br>
            <a:r>
              <a:rPr lang="ar-SA" sz="2400" b="1" dirty="0" smtClean="0"/>
              <a:t>- يؤثر الهواء والرطوبة وأشعة الشمس سلباً في زيت الزيتون عند تخزينه، لذا فالأواني المنزلية لا تصلح، إلا إذا كانت معتمة لمنع تعرض الزيت للضوء.</a:t>
            </a:r>
            <a:br>
              <a:rPr lang="ar-SA" sz="2400" b="1" dirty="0" smtClean="0"/>
            </a:br>
            <a:r>
              <a:rPr lang="ar-SA" sz="2400" b="1" dirty="0" smtClean="0"/>
              <a:t>- يجب ضبط درجة حرارة الزيتون المخزن ما بين 10-15 درجة مئوية، لأنه بارتفاع درجة الحرارة تتعرض الزيوت والدهون للأكسدة الذاتية، وهو ما يزيد من حموضتها، ويفسد تركيبها، فتحول إلى مواد سامة تؤثر سلباً على الكبد والكلى والأوعية الدموية.</a:t>
            </a:r>
            <a:endParaRPr lang="ar-SA"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17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00042"/>
            <a:ext cx="9144000" cy="5755422"/>
          </a:xfrm>
          <a:prstGeom prst="rect">
            <a:avLst/>
          </a:prstGeom>
        </p:spPr>
        <p:txBody>
          <a:bodyPr wrap="square">
            <a:spAutoFit/>
          </a:bodyPr>
          <a:lstStyle/>
          <a:p>
            <a:r>
              <a:rPr lang="ar-SA" sz="3200" b="1" dirty="0" smtClean="0">
                <a:solidFill>
                  <a:srgbClr val="FF0000"/>
                </a:solidFill>
              </a:rPr>
              <a:t>زيت الزيتون والتغذية :</a:t>
            </a:r>
          </a:p>
          <a:p>
            <a:r>
              <a:rPr lang="ar-SA" sz="2400" b="1" dirty="0" smtClean="0"/>
              <a:t>تعتبر الدهون والزيوت مصدراً للطاقة وهامة فى تكوين جدار الخلايا لما تحتويه من أحماض دهنية أساسية - ولكونها مصدراً هاماً للفيتامينات غير الذائبة بالماء </a:t>
            </a:r>
            <a:r>
              <a:rPr lang="en-US" sz="2400" b="1" dirty="0" smtClean="0"/>
              <a:t>A, D, K, E, </a:t>
            </a:r>
          </a:p>
          <a:p>
            <a:r>
              <a:rPr lang="ar-SA" sz="2400" b="1" dirty="0" smtClean="0"/>
              <a:t>ذكر بعض العلماء بأن استهلاك زيت الزيتون يعمل على خفض الكلوستيرول </a:t>
            </a:r>
            <a:r>
              <a:rPr lang="en-US" sz="2400" b="1" dirty="0" smtClean="0"/>
              <a:t>LDL-cholesterol </a:t>
            </a:r>
            <a:r>
              <a:rPr lang="ar-SA" sz="2400" b="1" dirty="0" smtClean="0"/>
              <a:t>وبالتالي يقلل من ضرر حدوث أمراض تصلب الشرايين والقلب وكذلك عن الأمراض الناتجة عن زيادة الكوليسترول نتيجة لاحتوائه على حمض الأوليك بنسبة عالية وكذلك نتيجة توازن الأحماض الدهنية المشبعة وغير المشبعة - هذا فقد وجد أنه نتيجة لاحتواء زيت الزيتون على مضادات أكسدة طبيعية مثل البولي فينولات والتوكوفيرولات والتي تقوم بربط الشقوق الحرة حيث إذا تراكمت ( الشقوق الحرة ) تؤدى إلى تكوين هيدروكسيدات سامة لها تأثير في إحداث أمراض سرطانية فبالتالي يمنع زيت الزيتون من تكوين تلك الأمراض .</a:t>
            </a:r>
            <a:endParaRPr lang="ar-SA"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liv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84" y="428604"/>
            <a:ext cx="9144000" cy="5509200"/>
          </a:xfrm>
          <a:prstGeom prst="rect">
            <a:avLst/>
          </a:prstGeom>
        </p:spPr>
        <p:txBody>
          <a:bodyPr wrap="square">
            <a:spAutoFit/>
          </a:bodyPr>
          <a:lstStyle/>
          <a:p>
            <a:r>
              <a:rPr lang="ar-SA" sz="3200" b="1" dirty="0" smtClean="0">
                <a:solidFill>
                  <a:srgbClr val="FF0000"/>
                </a:solidFill>
              </a:rPr>
              <a:t>زيت الزيتون دواء وشفاء :</a:t>
            </a:r>
          </a:p>
          <a:p>
            <a:r>
              <a:rPr lang="ar-SA" sz="3200" b="1" dirty="0" smtClean="0"/>
              <a:t>يخفض من سكر الدم لمرضى السكر . </a:t>
            </a:r>
          </a:p>
          <a:p>
            <a:r>
              <a:rPr lang="ar-SA" sz="3200" b="1" dirty="0" smtClean="0"/>
              <a:t>يخفض من ضغط الدم لمرضى الضغط المرتفع . </a:t>
            </a:r>
          </a:p>
          <a:p>
            <a:r>
              <a:rPr lang="ar-SA" sz="3200" b="1" dirty="0" smtClean="0"/>
              <a:t>ينشط من إفراز الصفراء . </a:t>
            </a:r>
          </a:p>
          <a:p>
            <a:r>
              <a:rPr lang="ar-SA" sz="3200" b="1" dirty="0" smtClean="0"/>
              <a:t>يقلل من أمراض تصلب الشرايين والقلب . </a:t>
            </a:r>
          </a:p>
          <a:p>
            <a:r>
              <a:rPr lang="ar-SA" sz="3200" b="1" dirty="0" smtClean="0"/>
              <a:t>يقلل من تكوين الحصوات المرارية نتيجة لتنشيطه للكبد في إفراز العصارة الصفراوية باستمرار وجعلها فى حركة دائمة . </a:t>
            </a:r>
          </a:p>
          <a:p>
            <a:r>
              <a:rPr lang="ar-SA" sz="3200" b="1" dirty="0" smtClean="0"/>
              <a:t>هام فى نمو الأطفال ومفيد فى تكوين عظام الأطفال . </a:t>
            </a:r>
          </a:p>
          <a:p>
            <a:r>
              <a:rPr lang="ar-SA" sz="3200" b="1" dirty="0" smtClean="0"/>
              <a:t>يقلل من ظهور أمراض الشيخوخة . </a:t>
            </a:r>
            <a:endParaRPr lang="ar-SA"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mk10587_img_0409.jpg"/>
          <p:cNvPicPr>
            <a:picLocks noChangeAspect="1" noChangeArrowheads="1"/>
          </p:cNvPicPr>
          <p:nvPr/>
        </p:nvPicPr>
        <p:blipFill>
          <a:blip r:embed="rId2" cstate="print"/>
          <a:srcRect/>
          <a:stretch>
            <a:fillRect/>
          </a:stretch>
        </p:blipFill>
        <p:spPr bwMode="auto">
          <a:xfrm>
            <a:off x="0" y="0"/>
            <a:ext cx="9144000" cy="3500438"/>
          </a:xfrm>
          <a:prstGeom prst="rect">
            <a:avLst/>
          </a:prstGeom>
          <a:noFill/>
        </p:spPr>
      </p:pic>
      <p:pic>
        <p:nvPicPr>
          <p:cNvPr id="3" name="Picture 7" descr="F:\c5iwx8ne2e3k3ad1zqsy.jpg"/>
          <p:cNvPicPr>
            <a:picLocks noChangeAspect="1" noChangeArrowheads="1"/>
          </p:cNvPicPr>
          <p:nvPr/>
        </p:nvPicPr>
        <p:blipFill>
          <a:blip r:embed="rId3" cstate="print"/>
          <a:srcRect/>
          <a:stretch>
            <a:fillRect/>
          </a:stretch>
        </p:blipFill>
        <p:spPr bwMode="auto">
          <a:xfrm>
            <a:off x="0" y="3500438"/>
            <a:ext cx="9144000" cy="33575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Olive_13.gif"/>
          <p:cNvPicPr>
            <a:picLocks noChangeAspect="1"/>
          </p:cNvPicPr>
          <p:nvPr/>
        </p:nvPicPr>
        <p:blipFill>
          <a:blip r:embed="rId2" cstate="print"/>
          <a:stretch>
            <a:fillRect/>
          </a:stretch>
        </p:blipFill>
        <p:spPr>
          <a:xfrm>
            <a:off x="0" y="1"/>
            <a:ext cx="9143999"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6858001"/>
        </p:xfrm>
        <a:graphic>
          <a:graphicData uri="http://schemas.openxmlformats.org/drawingml/2006/table">
            <a:tbl>
              <a:tblPr rtl="1" firstRow="1" bandRow="1">
                <a:tableStyleId>{5C22544A-7EE6-4342-B048-85BDC9FD1C3A}</a:tableStyleId>
              </a:tblPr>
              <a:tblGrid>
                <a:gridCol w="3111094"/>
                <a:gridCol w="3016453"/>
                <a:gridCol w="3016453"/>
              </a:tblGrid>
              <a:tr h="940592">
                <a:tc>
                  <a:txBody>
                    <a:bodyPr/>
                    <a:lstStyle/>
                    <a:p>
                      <a:pPr rtl="1"/>
                      <a:r>
                        <a:rPr lang="ar-SA" sz="2400" b="1" dirty="0" smtClean="0">
                          <a:solidFill>
                            <a:srgbClr val="FF0000"/>
                          </a:solidFill>
                        </a:rPr>
                        <a:t>الصنف</a:t>
                      </a:r>
                    </a:p>
                    <a:p>
                      <a:pPr rtl="1"/>
                      <a:endParaRPr lang="ar-SA" sz="2400" b="1" dirty="0" smtClean="0"/>
                    </a:p>
                  </a:txBody>
                  <a:tcPr>
                    <a:blipFill>
                      <a:blip r:embed="rId2"/>
                      <a:tile tx="0" ty="0" sx="100000" sy="100000" flip="none" algn="tl"/>
                    </a:blipFill>
                  </a:tcPr>
                </a:tc>
                <a:tc>
                  <a:txBody>
                    <a:bodyPr/>
                    <a:lstStyle/>
                    <a:p>
                      <a:pPr rtl="1"/>
                      <a:r>
                        <a:rPr lang="ar-SA" sz="2400" b="1" dirty="0" smtClean="0">
                          <a:solidFill>
                            <a:srgbClr val="FF0000"/>
                          </a:solidFill>
                        </a:rPr>
                        <a:t>الأنتشار الأكبر </a:t>
                      </a:r>
                      <a:endParaRPr lang="ar-SA" sz="2400" b="1" dirty="0">
                        <a:solidFill>
                          <a:srgbClr val="FF0000"/>
                        </a:solidFill>
                      </a:endParaRPr>
                    </a:p>
                  </a:txBody>
                  <a:tcPr>
                    <a:blipFill>
                      <a:blip r:embed="rId2"/>
                      <a:tile tx="0" ty="0" sx="100000" sy="100000" flip="none" algn="tl"/>
                    </a:blipFill>
                  </a:tcPr>
                </a:tc>
                <a:tc>
                  <a:txBody>
                    <a:bodyPr/>
                    <a:lstStyle/>
                    <a:p>
                      <a:pPr rtl="1"/>
                      <a:r>
                        <a:rPr lang="ar-SA" sz="2400" b="1" dirty="0" smtClean="0">
                          <a:solidFill>
                            <a:srgbClr val="FF0000"/>
                          </a:solidFill>
                        </a:rPr>
                        <a:t>نسبة الزيت </a:t>
                      </a:r>
                      <a:endParaRPr lang="ar-SA" sz="2400" b="1" dirty="0">
                        <a:solidFill>
                          <a:srgbClr val="FF0000"/>
                        </a:solidFill>
                      </a:endParaRPr>
                    </a:p>
                  </a:txBody>
                  <a:tcPr>
                    <a:blipFill>
                      <a:blip r:embed="rId2"/>
                      <a:tile tx="0" ty="0" sx="100000" sy="100000" flip="none" algn="tl"/>
                    </a:blipFill>
                  </a:tcPr>
                </a:tc>
              </a:tr>
              <a:tr h="691179">
                <a:tc>
                  <a:txBody>
                    <a:bodyPr/>
                    <a:lstStyle/>
                    <a:p>
                      <a:pPr rtl="1"/>
                      <a:r>
                        <a:rPr lang="ar-SA" sz="2400" b="1" dirty="0" smtClean="0"/>
                        <a:t>الزيتي _ الكردي </a:t>
                      </a:r>
                      <a:endParaRPr lang="ar-SA" sz="2400" b="1" dirty="0"/>
                    </a:p>
                  </a:txBody>
                  <a:tcPr/>
                </a:tc>
                <a:tc>
                  <a:txBody>
                    <a:bodyPr/>
                    <a:lstStyle/>
                    <a:p>
                      <a:pPr rtl="1"/>
                      <a:r>
                        <a:rPr lang="ar-SA" sz="2400" b="1" dirty="0" smtClean="0"/>
                        <a:t>حلب _ عفرين</a:t>
                      </a:r>
                      <a:endParaRPr lang="ar-SA" sz="2400" b="1" dirty="0"/>
                    </a:p>
                  </a:txBody>
                  <a:tcPr/>
                </a:tc>
                <a:tc>
                  <a:txBody>
                    <a:bodyPr/>
                    <a:lstStyle/>
                    <a:p>
                      <a:pPr rtl="1"/>
                      <a:r>
                        <a:rPr lang="ar-SA" sz="2400" b="1" baseline="0" dirty="0" smtClean="0"/>
                        <a:t>28 _ 30 %</a:t>
                      </a:r>
                    </a:p>
                  </a:txBody>
                  <a:tcPr/>
                </a:tc>
              </a:tr>
              <a:tr h="691179">
                <a:tc>
                  <a:txBody>
                    <a:bodyPr/>
                    <a:lstStyle/>
                    <a:p>
                      <a:pPr rtl="1"/>
                      <a:r>
                        <a:rPr lang="ar-SA" sz="2400" b="1" dirty="0" smtClean="0"/>
                        <a:t>الصوراني</a:t>
                      </a:r>
                      <a:r>
                        <a:rPr lang="ar-SA" sz="2400" b="1" baseline="0" dirty="0" smtClean="0"/>
                        <a:t> _ المعري</a:t>
                      </a:r>
                      <a:endParaRPr lang="ar-SA" sz="2400" b="1" dirty="0"/>
                    </a:p>
                  </a:txBody>
                  <a:tcPr/>
                </a:tc>
                <a:tc>
                  <a:txBody>
                    <a:bodyPr/>
                    <a:lstStyle/>
                    <a:p>
                      <a:pPr rtl="1"/>
                      <a:r>
                        <a:rPr lang="ar-SA" sz="2400" b="1" dirty="0" smtClean="0"/>
                        <a:t>إدلب</a:t>
                      </a:r>
                      <a:endParaRPr lang="ar-SA" sz="2400" b="1" dirty="0"/>
                    </a:p>
                  </a:txBody>
                  <a:tcPr/>
                </a:tc>
                <a:tc>
                  <a:txBody>
                    <a:bodyPr/>
                    <a:lstStyle/>
                    <a:p>
                      <a:pPr rtl="1"/>
                      <a:r>
                        <a:rPr lang="ar-SA" sz="2400" b="1" dirty="0" smtClean="0"/>
                        <a:t>26</a:t>
                      </a:r>
                      <a:r>
                        <a:rPr lang="ar-SA" sz="2400" b="1" baseline="0" dirty="0" smtClean="0"/>
                        <a:t> _  30 %</a:t>
                      </a:r>
                    </a:p>
                  </a:txBody>
                  <a:tcPr/>
                </a:tc>
              </a:tr>
              <a:tr h="691179">
                <a:tc>
                  <a:txBody>
                    <a:bodyPr/>
                    <a:lstStyle/>
                    <a:p>
                      <a:pPr rtl="1"/>
                      <a:r>
                        <a:rPr lang="ar-SA" sz="2400" b="1" dirty="0" smtClean="0"/>
                        <a:t>الخضيري</a:t>
                      </a:r>
                      <a:endParaRPr lang="ar-SA" sz="2400" b="1" dirty="0"/>
                    </a:p>
                  </a:txBody>
                  <a:tcPr/>
                </a:tc>
                <a:tc>
                  <a:txBody>
                    <a:bodyPr/>
                    <a:lstStyle/>
                    <a:p>
                      <a:pPr marL="342900" indent="-342900" rtl="1">
                        <a:buFont typeface="+mj-lt"/>
                        <a:buNone/>
                      </a:pPr>
                      <a:r>
                        <a:rPr lang="ar-SA" sz="2400" b="1" dirty="0" smtClean="0"/>
                        <a:t>الساحل السوري </a:t>
                      </a:r>
                      <a:endParaRPr lang="ar-SA" sz="2400" b="1" dirty="0"/>
                    </a:p>
                  </a:txBody>
                  <a:tcPr/>
                </a:tc>
                <a:tc>
                  <a:txBody>
                    <a:bodyPr/>
                    <a:lstStyle/>
                    <a:p>
                      <a:pPr rtl="1"/>
                      <a:r>
                        <a:rPr lang="ar-SA" sz="2400" b="1" dirty="0" smtClean="0"/>
                        <a:t>22 _</a:t>
                      </a:r>
                      <a:r>
                        <a:rPr lang="ar-SA" sz="2400" b="1" baseline="0" dirty="0" smtClean="0"/>
                        <a:t> 26 %</a:t>
                      </a:r>
                      <a:endParaRPr lang="ar-SA" sz="2400" b="1" dirty="0"/>
                    </a:p>
                  </a:txBody>
                  <a:tcPr/>
                </a:tc>
              </a:tr>
              <a:tr h="940592">
                <a:tc>
                  <a:txBody>
                    <a:bodyPr/>
                    <a:lstStyle/>
                    <a:p>
                      <a:pPr marL="342900" indent="-342900" rtl="1">
                        <a:buFont typeface="+mj-lt"/>
                        <a:buNone/>
                      </a:pPr>
                      <a:r>
                        <a:rPr lang="ar-SA" sz="2400" b="1" dirty="0" smtClean="0"/>
                        <a:t>الدعيبلي _ الدرملالي </a:t>
                      </a:r>
                      <a:endParaRPr lang="ar-SA" sz="2400" b="1" dirty="0"/>
                    </a:p>
                  </a:txBody>
                  <a:tcPr/>
                </a:tc>
                <a:tc>
                  <a:txBody>
                    <a:bodyPr/>
                    <a:lstStyle/>
                    <a:p>
                      <a:pPr rtl="1"/>
                      <a:r>
                        <a:rPr lang="ar-SA" sz="2400" b="1" dirty="0" smtClean="0"/>
                        <a:t>الساحل السوري</a:t>
                      </a:r>
                      <a:endParaRPr lang="ar-SA" sz="2400" b="1" dirty="0"/>
                    </a:p>
                  </a:txBody>
                  <a:tcPr/>
                </a:tc>
                <a:tc>
                  <a:txBody>
                    <a:bodyPr/>
                    <a:lstStyle/>
                    <a:p>
                      <a:pPr rtl="1"/>
                      <a:r>
                        <a:rPr lang="ar-SA" sz="2400" b="1" dirty="0" smtClean="0"/>
                        <a:t>20 _ 24 %</a:t>
                      </a:r>
                      <a:endParaRPr lang="ar-SA" sz="2400" b="1" dirty="0"/>
                    </a:p>
                  </a:txBody>
                  <a:tcPr/>
                </a:tc>
              </a:tr>
              <a:tr h="998370">
                <a:tc>
                  <a:txBody>
                    <a:bodyPr/>
                    <a:lstStyle/>
                    <a:p>
                      <a:pPr marL="342900" indent="-342900" rtl="1">
                        <a:buFont typeface="+mj-lt"/>
                        <a:buNone/>
                      </a:pPr>
                      <a:r>
                        <a:rPr lang="ar-SA" sz="2400" b="1" dirty="0" smtClean="0"/>
                        <a:t>الدان </a:t>
                      </a:r>
                      <a:endParaRPr lang="ar-SA" sz="2400" b="1" dirty="0"/>
                    </a:p>
                  </a:txBody>
                  <a:tcPr/>
                </a:tc>
                <a:tc>
                  <a:txBody>
                    <a:bodyPr/>
                    <a:lstStyle/>
                    <a:p>
                      <a:pPr rtl="1"/>
                      <a:r>
                        <a:rPr lang="ar-SA" sz="2400" b="1" dirty="0" smtClean="0"/>
                        <a:t>دمشق _ درعا  </a:t>
                      </a:r>
                      <a:r>
                        <a:rPr lang="ar-SA" sz="2400" b="1" baseline="0" dirty="0" smtClean="0"/>
                        <a:t>  </a:t>
                      </a:r>
                      <a:r>
                        <a:rPr lang="ar-SA" sz="2400" b="1" dirty="0" smtClean="0"/>
                        <a:t>السويداء </a:t>
                      </a:r>
                      <a:endParaRPr lang="ar-SA" sz="2400" b="1" dirty="0"/>
                    </a:p>
                  </a:txBody>
                  <a:tcPr/>
                </a:tc>
                <a:tc>
                  <a:txBody>
                    <a:bodyPr/>
                    <a:lstStyle/>
                    <a:p>
                      <a:pPr rtl="1"/>
                      <a:r>
                        <a:rPr lang="ar-SA" sz="2400" b="1" dirty="0" smtClean="0"/>
                        <a:t>18 _ 24 %</a:t>
                      </a:r>
                      <a:endParaRPr lang="ar-SA" sz="2400" b="1" dirty="0"/>
                    </a:p>
                  </a:txBody>
                  <a:tcPr/>
                </a:tc>
              </a:tr>
              <a:tr h="522552">
                <a:tc>
                  <a:txBody>
                    <a:bodyPr/>
                    <a:lstStyle/>
                    <a:p>
                      <a:pPr rtl="1"/>
                      <a:r>
                        <a:rPr lang="ar-SA" sz="2400" b="1" dirty="0" smtClean="0"/>
                        <a:t>القيسي </a:t>
                      </a:r>
                      <a:endParaRPr lang="ar-SA" sz="2400" b="1" dirty="0"/>
                    </a:p>
                  </a:txBody>
                  <a:tcPr/>
                </a:tc>
                <a:tc>
                  <a:txBody>
                    <a:bodyPr/>
                    <a:lstStyle/>
                    <a:p>
                      <a:pPr rtl="1"/>
                      <a:r>
                        <a:rPr lang="ar-SA" sz="2400" b="1" dirty="0" smtClean="0"/>
                        <a:t>حلب </a:t>
                      </a:r>
                      <a:endParaRPr lang="ar-SA" sz="2400" b="1" dirty="0"/>
                    </a:p>
                  </a:txBody>
                  <a:tcPr/>
                </a:tc>
                <a:tc>
                  <a:txBody>
                    <a:bodyPr/>
                    <a:lstStyle/>
                    <a:p>
                      <a:pPr rtl="1"/>
                      <a:r>
                        <a:rPr lang="ar-SA" sz="2400" b="1" dirty="0" smtClean="0"/>
                        <a:t>16 _ 24 %</a:t>
                      </a:r>
                      <a:endParaRPr lang="ar-SA" sz="2400" b="1" dirty="0"/>
                    </a:p>
                  </a:txBody>
                  <a:tcPr/>
                </a:tc>
              </a:tr>
              <a:tr h="691179">
                <a:tc>
                  <a:txBody>
                    <a:bodyPr/>
                    <a:lstStyle/>
                    <a:p>
                      <a:pPr rtl="1"/>
                      <a:r>
                        <a:rPr lang="ar-SA" sz="2400" b="1" dirty="0" smtClean="0"/>
                        <a:t>الجلط</a:t>
                      </a:r>
                      <a:endParaRPr lang="ar-SA" sz="2400" b="1" dirty="0"/>
                    </a:p>
                  </a:txBody>
                  <a:tcPr/>
                </a:tc>
                <a:tc>
                  <a:txBody>
                    <a:bodyPr/>
                    <a:lstStyle/>
                    <a:p>
                      <a:pPr rtl="1"/>
                      <a:r>
                        <a:rPr lang="ar-SA" sz="2400" b="1" dirty="0" smtClean="0"/>
                        <a:t>دمشق - درعا</a:t>
                      </a:r>
                      <a:endParaRPr lang="ar-SA" sz="2400" b="1" dirty="0"/>
                    </a:p>
                  </a:txBody>
                  <a:tcPr/>
                </a:tc>
                <a:tc>
                  <a:txBody>
                    <a:bodyPr/>
                    <a:lstStyle/>
                    <a:p>
                      <a:pPr rtl="1"/>
                      <a:r>
                        <a:rPr lang="ar-SA" sz="2400" b="1" dirty="0" smtClean="0"/>
                        <a:t>12 _ 14 %</a:t>
                      </a:r>
                      <a:endParaRPr lang="ar-SA" sz="2400" b="1" dirty="0"/>
                    </a:p>
                  </a:txBody>
                  <a:tcPr/>
                </a:tc>
              </a:tr>
              <a:tr h="691179">
                <a:tc>
                  <a:txBody>
                    <a:bodyPr/>
                    <a:lstStyle/>
                    <a:p>
                      <a:pPr rtl="1"/>
                      <a:r>
                        <a:rPr lang="ar-SA" sz="2400" b="1" dirty="0" smtClean="0"/>
                        <a:t>محزم أبو سطل </a:t>
                      </a:r>
                      <a:endParaRPr lang="ar-SA" sz="2400" b="1" dirty="0"/>
                    </a:p>
                  </a:txBody>
                  <a:tcPr/>
                </a:tc>
                <a:tc>
                  <a:txBody>
                    <a:bodyPr/>
                    <a:lstStyle/>
                    <a:p>
                      <a:pPr rtl="1"/>
                      <a:r>
                        <a:rPr lang="ar-SA" sz="2400" b="1" dirty="0" smtClean="0"/>
                        <a:t>تدمر يزرع مروياً</a:t>
                      </a:r>
                      <a:endParaRPr lang="ar-SA" sz="2400" b="1" dirty="0"/>
                    </a:p>
                  </a:txBody>
                  <a:tcPr/>
                </a:tc>
                <a:tc>
                  <a:txBody>
                    <a:bodyPr/>
                    <a:lstStyle/>
                    <a:p>
                      <a:pPr rtl="1"/>
                      <a:r>
                        <a:rPr lang="ar-SA" sz="2400" b="1" dirty="0" smtClean="0"/>
                        <a:t>9 _</a:t>
                      </a:r>
                      <a:r>
                        <a:rPr lang="ar-SA" sz="2400" b="1" baseline="0" dirty="0" smtClean="0"/>
                        <a:t> 12 %</a:t>
                      </a:r>
                      <a:endParaRPr lang="ar-SA" sz="2400" b="1"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454</TotalTime>
  <Words>667</Words>
  <Application>Microsoft Office PowerPoint</Application>
  <PresentationFormat>عرض على الشاشة (3:4)‏</PresentationFormat>
  <Paragraphs>89</Paragraphs>
  <Slides>39</Slides>
  <Notes>1</Notes>
  <HiddenSlides>0</HiddenSlides>
  <MMClips>0</MMClips>
  <ScaleCrop>false</ScaleCrop>
  <HeadingPairs>
    <vt:vector size="4" baseType="variant">
      <vt:variant>
        <vt:lpstr>سمة</vt:lpstr>
      </vt:variant>
      <vt:variant>
        <vt:i4>1</vt:i4>
      </vt:variant>
      <vt:variant>
        <vt:lpstr>عناوين الشرائح</vt:lpstr>
      </vt:variant>
      <vt:variant>
        <vt:i4>39</vt:i4>
      </vt:variant>
    </vt:vector>
  </HeadingPairs>
  <TitlesOfParts>
    <vt:vector size="40" baseType="lpstr">
      <vt:lpstr>تدفق</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vector>
  </TitlesOfParts>
  <Company>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 m</dc:creator>
  <cp:lastModifiedBy>رامي</cp:lastModifiedBy>
  <cp:revision>101</cp:revision>
  <dcterms:created xsi:type="dcterms:W3CDTF">1980-01-03T22:36:52Z</dcterms:created>
  <dcterms:modified xsi:type="dcterms:W3CDTF">2012-05-23T10:37:55Z</dcterms:modified>
</cp:coreProperties>
</file>