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9A2893B-987F-4B05-A5BC-DA35AE452FAD}" type="datetimeFigureOut">
              <a:rPr lang="ar-JO" smtClean="0"/>
              <a:t>08/09/1433</a:t>
            </a:fld>
            <a:endParaRPr lang="ar-JO"/>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JO"/>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33939AA-5B6B-49F7-B30D-0147717B83A6}" type="slidenum">
              <a:rPr lang="ar-JO" smtClean="0"/>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A2893B-987F-4B05-A5BC-DA35AE452FAD}" type="datetimeFigureOut">
              <a:rPr lang="ar-JO" smtClean="0"/>
              <a:t>08/09/1433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333939AA-5B6B-49F7-B30D-0147717B83A6}" type="slidenum">
              <a:rPr lang="ar-JO" smtClean="0"/>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9A2893B-987F-4B05-A5BC-DA35AE452FAD}" type="datetimeFigureOut">
              <a:rPr lang="ar-JO" smtClean="0"/>
              <a:t>08/09/1433</a:t>
            </a:fld>
            <a:endParaRPr lang="ar-JO"/>
          </a:p>
        </p:txBody>
      </p:sp>
      <p:sp>
        <p:nvSpPr>
          <p:cNvPr id="5" name="Footer Placeholder 4"/>
          <p:cNvSpPr>
            <a:spLocks noGrp="1"/>
          </p:cNvSpPr>
          <p:nvPr>
            <p:ph type="ftr" sz="quarter" idx="11"/>
          </p:nvPr>
        </p:nvSpPr>
        <p:spPr>
          <a:xfrm>
            <a:off x="457201" y="6248207"/>
            <a:ext cx="5573483" cy="365125"/>
          </a:xfrm>
        </p:spPr>
        <p:txBody>
          <a:bodyPr/>
          <a:lstStyle/>
          <a:p>
            <a:endParaRPr lang="ar-JO"/>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333939AA-5B6B-49F7-B30D-0147717B83A6}" type="slidenum">
              <a:rPr lang="ar-JO" smtClean="0"/>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9A2893B-987F-4B05-A5BC-DA35AE452FAD}" type="datetimeFigureOut">
              <a:rPr lang="ar-JO" smtClean="0"/>
              <a:t>08/09/1433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33939AA-5B6B-49F7-B30D-0147717B83A6}" type="slidenum">
              <a:rPr lang="ar-JO" smtClean="0"/>
              <a:t>‹#›</a:t>
            </a:fld>
            <a:endParaRPr lang="ar-JO"/>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9A2893B-987F-4B05-A5BC-DA35AE452FAD}" type="datetimeFigureOut">
              <a:rPr lang="ar-JO" smtClean="0"/>
              <a:t>08/09/1433</a:t>
            </a:fld>
            <a:endParaRPr lang="ar-JO"/>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33939AA-5B6B-49F7-B30D-0147717B83A6}" type="slidenum">
              <a:rPr lang="ar-JO" smtClean="0"/>
              <a:t>‹#›</a:t>
            </a:fld>
            <a:endParaRPr lang="ar-JO"/>
          </a:p>
        </p:txBody>
      </p:sp>
      <p:sp>
        <p:nvSpPr>
          <p:cNvPr id="14" name="Footer Placeholder 13"/>
          <p:cNvSpPr>
            <a:spLocks noGrp="1"/>
          </p:cNvSpPr>
          <p:nvPr>
            <p:ph type="ftr" sz="quarter" idx="12"/>
          </p:nvPr>
        </p:nvSpPr>
        <p:spPr/>
        <p:txBody>
          <a:bodyPr/>
          <a:lstStyle/>
          <a:p>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9A2893B-987F-4B05-A5BC-DA35AE452FAD}" type="datetimeFigureOut">
              <a:rPr lang="ar-JO" smtClean="0"/>
              <a:t>08/09/1433</a:t>
            </a:fld>
            <a:endParaRPr lang="ar-JO"/>
          </a:p>
        </p:txBody>
      </p:sp>
      <p:sp>
        <p:nvSpPr>
          <p:cNvPr id="10" name="Slide Number Placeholder 9"/>
          <p:cNvSpPr>
            <a:spLocks noGrp="1"/>
          </p:cNvSpPr>
          <p:nvPr>
            <p:ph type="sldNum" sz="quarter" idx="16"/>
          </p:nvPr>
        </p:nvSpPr>
        <p:spPr/>
        <p:txBody>
          <a:bodyPr rtlCol="0"/>
          <a:lstStyle/>
          <a:p>
            <a:fld id="{333939AA-5B6B-49F7-B30D-0147717B83A6}" type="slidenum">
              <a:rPr lang="ar-JO" smtClean="0"/>
              <a:t>‹#›</a:t>
            </a:fld>
            <a:endParaRPr lang="ar-JO"/>
          </a:p>
        </p:txBody>
      </p:sp>
      <p:sp>
        <p:nvSpPr>
          <p:cNvPr id="12" name="Footer Placeholder 11"/>
          <p:cNvSpPr>
            <a:spLocks noGrp="1"/>
          </p:cNvSpPr>
          <p:nvPr>
            <p:ph type="ftr" sz="quarter" idx="17"/>
          </p:nvPr>
        </p:nvSpPr>
        <p:spPr/>
        <p:txBody>
          <a:bodyPr rtlCol="0"/>
          <a:lstStyle/>
          <a:p>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9A2893B-987F-4B05-A5BC-DA35AE452FAD}" type="datetimeFigureOut">
              <a:rPr lang="ar-JO" smtClean="0"/>
              <a:t>08/09/1433</a:t>
            </a:fld>
            <a:endParaRPr lang="ar-JO"/>
          </a:p>
        </p:txBody>
      </p:sp>
      <p:sp>
        <p:nvSpPr>
          <p:cNvPr id="12" name="Slide Number Placeholder 11"/>
          <p:cNvSpPr>
            <a:spLocks noGrp="1"/>
          </p:cNvSpPr>
          <p:nvPr>
            <p:ph type="sldNum" sz="quarter" idx="16"/>
          </p:nvPr>
        </p:nvSpPr>
        <p:spPr/>
        <p:txBody>
          <a:bodyPr rtlCol="0"/>
          <a:lstStyle/>
          <a:p>
            <a:fld id="{333939AA-5B6B-49F7-B30D-0147717B83A6}" type="slidenum">
              <a:rPr lang="ar-JO" smtClean="0"/>
              <a:t>‹#›</a:t>
            </a:fld>
            <a:endParaRPr lang="ar-JO"/>
          </a:p>
        </p:txBody>
      </p:sp>
      <p:sp>
        <p:nvSpPr>
          <p:cNvPr id="14" name="Footer Placeholder 13"/>
          <p:cNvSpPr>
            <a:spLocks noGrp="1"/>
          </p:cNvSpPr>
          <p:nvPr>
            <p:ph type="ftr" sz="quarter" idx="17"/>
          </p:nvPr>
        </p:nvSpPr>
        <p:spPr/>
        <p:txBody>
          <a:bodyPr rtlCol="0"/>
          <a:lstStyle/>
          <a:p>
            <a:endParaRPr lang="ar-JO"/>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A2893B-987F-4B05-A5BC-DA35AE452FAD}" type="datetimeFigureOut">
              <a:rPr lang="ar-JO" smtClean="0"/>
              <a:t>08/09/1433</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33939AA-5B6B-49F7-B30D-0147717B83A6}" type="slidenum">
              <a:rPr lang="ar-JO" smtClean="0"/>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A2893B-987F-4B05-A5BC-DA35AE452FAD}" type="datetimeFigureOut">
              <a:rPr lang="ar-JO" smtClean="0"/>
              <a:t>08/09/1433</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33939AA-5B6B-49F7-B30D-0147717B83A6}" type="slidenum">
              <a:rPr lang="ar-JO" smtClean="0"/>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A2893B-987F-4B05-A5BC-DA35AE452FAD}" type="datetimeFigureOut">
              <a:rPr lang="ar-JO" smtClean="0"/>
              <a:t>08/09/1433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33939AA-5B6B-49F7-B30D-0147717B83A6}" type="slidenum">
              <a:rPr lang="ar-JO" smtClean="0"/>
              <a:t>‹#›</a:t>
            </a:fld>
            <a:endParaRPr lang="ar-JO"/>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89A2893B-987F-4B05-A5BC-DA35AE452FAD}" type="datetimeFigureOut">
              <a:rPr lang="ar-JO" smtClean="0"/>
              <a:t>08/09/1433</a:t>
            </a:fld>
            <a:endParaRPr lang="ar-JO"/>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33939AA-5B6B-49F7-B30D-0147717B83A6}" type="slidenum">
              <a:rPr lang="ar-JO" smtClean="0"/>
              <a:t>‹#›</a:t>
            </a:fld>
            <a:endParaRPr lang="ar-JO"/>
          </a:p>
        </p:txBody>
      </p:sp>
      <p:sp>
        <p:nvSpPr>
          <p:cNvPr id="14" name="Footer Placeholder 13"/>
          <p:cNvSpPr>
            <a:spLocks noGrp="1"/>
          </p:cNvSpPr>
          <p:nvPr>
            <p:ph type="ftr" sz="quarter" idx="12"/>
          </p:nvPr>
        </p:nvSpPr>
        <p:spPr>
          <a:xfrm>
            <a:off x="1600200" y="6248206"/>
            <a:ext cx="4572000" cy="365125"/>
          </a:xfrm>
        </p:spPr>
        <p:txBody>
          <a:bodyPr rtlCol="0"/>
          <a:lstStyle/>
          <a:p>
            <a:endParaRPr lang="ar-JO"/>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9A2893B-987F-4B05-A5BC-DA35AE452FAD}" type="datetimeFigureOut">
              <a:rPr lang="ar-JO" smtClean="0"/>
              <a:t>08/09/1433</a:t>
            </a:fld>
            <a:endParaRPr lang="ar-JO"/>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JO"/>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3939AA-5B6B-49F7-B30D-0147717B83A6}" type="slidenum">
              <a:rPr lang="ar-JO" smtClean="0"/>
              <a:t>‹#›</a:t>
            </a:fld>
            <a:endParaRPr lang="ar-J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t>
            </a:r>
            <a:endParaRPr lang="ar-JO" dirty="0"/>
          </a:p>
        </p:txBody>
      </p:sp>
      <p:sp>
        <p:nvSpPr>
          <p:cNvPr id="3" name="Subtitle 2"/>
          <p:cNvSpPr>
            <a:spLocks noGrp="1"/>
          </p:cNvSpPr>
          <p:nvPr>
            <p:ph type="subTitle" idx="1"/>
          </p:nvPr>
        </p:nvSpPr>
        <p:spPr/>
        <p:txBody>
          <a:bodyPr/>
          <a:lstStyle/>
          <a:p>
            <a:r>
              <a:rPr lang="ar-JO" dirty="0" smtClean="0"/>
              <a:t>الدرس الاول</a:t>
            </a:r>
            <a:endParaRPr lang="ar-J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الشكل1</a:t>
            </a:r>
            <a:endParaRPr lang="ar-JO"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1071539" y="1600200"/>
            <a:ext cx="7000924" cy="49720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(*)المراجع:</a:t>
            </a:r>
            <a:endParaRPr lang="ar-JO" dirty="0"/>
          </a:p>
        </p:txBody>
      </p:sp>
      <p:sp>
        <p:nvSpPr>
          <p:cNvPr id="3" name="Content Placeholder 2"/>
          <p:cNvSpPr>
            <a:spLocks noGrp="1"/>
          </p:cNvSpPr>
          <p:nvPr>
            <p:ph sz="quarter" idx="1"/>
          </p:nvPr>
        </p:nvSpPr>
        <p:spPr/>
        <p:txBody>
          <a:bodyPr/>
          <a:lstStyle/>
          <a:p>
            <a:r>
              <a:rPr lang="ar-JO" dirty="0" smtClean="0"/>
              <a:t>تقنية </a:t>
            </a:r>
            <a:r>
              <a:rPr lang="en-US" dirty="0" smtClean="0"/>
              <a:t>NET Framework</a:t>
            </a:r>
            <a:r>
              <a:rPr lang="ar-JO" dirty="0" smtClean="0"/>
              <a:t>(البرمجة باستخدام </a:t>
            </a:r>
            <a:r>
              <a:rPr lang="en-US" b="1" i="1" dirty="0" smtClean="0"/>
              <a:t>VISUAL BASIC.NET 2008</a:t>
            </a:r>
            <a:r>
              <a:rPr lang="ar-JO" dirty="0" smtClean="0"/>
              <a:t>)وسام الدين محمد.</a:t>
            </a:r>
          </a:p>
          <a:p>
            <a:endParaRPr lang="ar-JO" dirty="0" smtClean="0"/>
          </a:p>
          <a:p>
            <a:r>
              <a:rPr lang="ar-JO" dirty="0" smtClean="0"/>
              <a:t>---------------------------------------------------------</a:t>
            </a:r>
          </a:p>
          <a:p>
            <a:endParaRPr lang="en-US" dirty="0" smtClean="0"/>
          </a:p>
          <a:p>
            <a:endParaRPr lang="ar-J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b="1" dirty="0" smtClean="0"/>
              <a:t>ما هي البرمجة:</a:t>
            </a:r>
            <a:r>
              <a:rPr lang="en-US" b="1" dirty="0" smtClean="0"/>
              <a:t>  </a:t>
            </a:r>
            <a:endParaRPr lang="ar-JO" dirty="0"/>
          </a:p>
        </p:txBody>
      </p:sp>
      <p:sp>
        <p:nvSpPr>
          <p:cNvPr id="3" name="Content Placeholder 2"/>
          <p:cNvSpPr>
            <a:spLocks noGrp="1"/>
          </p:cNvSpPr>
          <p:nvPr>
            <p:ph sz="quarter" idx="1"/>
          </p:nvPr>
        </p:nvSpPr>
        <p:spPr/>
        <p:txBody>
          <a:bodyPr>
            <a:normAutofit fontScale="92500" lnSpcReduction="20000"/>
          </a:bodyPr>
          <a:lstStyle/>
          <a:p>
            <a:pPr>
              <a:buNone/>
            </a:pPr>
            <a:r>
              <a:rPr lang="ar-JO" b="1" dirty="0" smtClean="0"/>
              <a:t>البرمجة: هي كتابة برنامج بواسطة الحاسوب حيث يقوم الحاسوب بتنفيذه بمعنى اخر اعطاء الاوامر للحاسوب و تنفيذها.</a:t>
            </a:r>
          </a:p>
          <a:p>
            <a:pPr>
              <a:buNone/>
            </a:pPr>
            <a:endParaRPr lang="ar-JO" b="1" dirty="0" smtClean="0"/>
          </a:p>
          <a:p>
            <a:pPr>
              <a:buNone/>
            </a:pPr>
            <a:r>
              <a:rPr lang="ar-JO" b="1" dirty="0" smtClean="0"/>
              <a:t>انواع لغات البرمجة :</a:t>
            </a:r>
          </a:p>
          <a:p>
            <a:pPr>
              <a:buNone/>
            </a:pPr>
            <a:r>
              <a:rPr lang="ar-JO" b="1" dirty="0" smtClean="0"/>
              <a:t>لغات منخفضة المستوى:</a:t>
            </a:r>
          </a:p>
          <a:p>
            <a:pPr>
              <a:buNone/>
            </a:pPr>
            <a:r>
              <a:rPr lang="ar-JO" b="1" dirty="0" smtClean="0"/>
              <a:t>1- لغة الألة: وهي اللغة التي يفهمها الحاسوب وتتكون من (</a:t>
            </a:r>
            <a:r>
              <a:rPr lang="en-US" b="1" dirty="0" smtClean="0"/>
              <a:t>0,1</a:t>
            </a:r>
            <a:r>
              <a:rPr lang="ar-JO" b="1" dirty="0" smtClean="0"/>
              <a:t>)</a:t>
            </a:r>
          </a:p>
          <a:p>
            <a:pPr>
              <a:buNone/>
            </a:pPr>
            <a:r>
              <a:rPr lang="ar-JO" b="1" dirty="0" smtClean="0"/>
              <a:t>وتكون صعبة بالنسبة للأنسان.</a:t>
            </a:r>
          </a:p>
          <a:p>
            <a:pPr>
              <a:buNone/>
            </a:pPr>
            <a:r>
              <a:rPr lang="ar-JO" b="1" dirty="0" smtClean="0"/>
              <a:t>2- لغة التجميع/الاسمبلي(</a:t>
            </a:r>
            <a:r>
              <a:rPr lang="en-US" b="1" dirty="0" smtClean="0"/>
              <a:t>assembly</a:t>
            </a:r>
            <a:r>
              <a:rPr lang="ar-JO" b="1" dirty="0" smtClean="0"/>
              <a:t>): وهي لغة الجيل الثاني حيث لا تخص اي معالج بشكل دقيق  لذلك فلا بد من الذي يستخدم لغة الاسمبلي ان يكون على دراية بمعمارية المعالج الدقيق(مثل السجلات و التعلميات) حيث تقوم بتجميع التعلميات الى لغة الألة.</a:t>
            </a:r>
          </a:p>
          <a:p>
            <a:pPr>
              <a:buNone/>
            </a:pPr>
            <a:endParaRPr lang="ar-JO"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تابع......</a:t>
            </a:r>
            <a:endParaRPr lang="ar-JO" dirty="0"/>
          </a:p>
        </p:txBody>
      </p:sp>
      <p:sp>
        <p:nvSpPr>
          <p:cNvPr id="3" name="Content Placeholder 2"/>
          <p:cNvSpPr>
            <a:spLocks noGrp="1"/>
          </p:cNvSpPr>
          <p:nvPr>
            <p:ph sz="quarter" idx="1"/>
          </p:nvPr>
        </p:nvSpPr>
        <p:spPr/>
        <p:txBody>
          <a:bodyPr/>
          <a:lstStyle/>
          <a:p>
            <a:r>
              <a:rPr lang="ar-JO" dirty="0" smtClean="0"/>
              <a:t> لغات عالية المستوى:</a:t>
            </a:r>
          </a:p>
          <a:p>
            <a:r>
              <a:rPr lang="ar-JO" dirty="0" smtClean="0"/>
              <a:t>وهي لغات قريبا من لغة الانسان لأنها سهلة الفهم و القراءة</a:t>
            </a:r>
          </a:p>
          <a:p>
            <a:r>
              <a:rPr lang="ar-JO" dirty="0" smtClean="0"/>
              <a:t>مثل لغة (</a:t>
            </a:r>
            <a:r>
              <a:rPr lang="en-US" dirty="0" smtClean="0"/>
              <a:t>c++,C#.net, VB.net, Java</a:t>
            </a:r>
            <a:r>
              <a:rPr lang="ar-JO" dirty="0" smtClean="0"/>
              <a:t>)</a:t>
            </a:r>
          </a:p>
          <a:p>
            <a:endParaRPr lang="ar-JO" dirty="0" smtClean="0"/>
          </a:p>
          <a:p>
            <a:r>
              <a:rPr lang="ar-JO" dirty="0" smtClean="0"/>
              <a:t>ما هي المتغيرات:</a:t>
            </a:r>
          </a:p>
          <a:p>
            <a:r>
              <a:rPr lang="ar-JO" dirty="0" smtClean="0"/>
              <a:t>هي عبارة عن اماكن تحجز في الذكرة من اجل استخدامها في البرنامج.</a:t>
            </a:r>
          </a:p>
          <a:p>
            <a:endParaRPr lang="ar-JO" dirty="0" smtClean="0"/>
          </a:p>
          <a:p>
            <a:endParaRPr lang="ar-JO"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تعريف المتغير:</a:t>
            </a:r>
            <a:endParaRPr lang="ar-JO" dirty="0"/>
          </a:p>
        </p:txBody>
      </p:sp>
      <p:sp>
        <p:nvSpPr>
          <p:cNvPr id="3" name="Content Placeholder 2"/>
          <p:cNvSpPr>
            <a:spLocks noGrp="1"/>
          </p:cNvSpPr>
          <p:nvPr>
            <p:ph sz="quarter" idx="1"/>
          </p:nvPr>
        </p:nvSpPr>
        <p:spPr/>
        <p:txBody>
          <a:bodyPr/>
          <a:lstStyle/>
          <a:p>
            <a:r>
              <a:rPr lang="ar-JO" dirty="0" smtClean="0"/>
              <a:t>عند تعريف المتغير لا بد من اولاً من تحديد نوع المتغير ثم بعد ذلك تعريف اسم المتغير ثم بعد ذلك اذا كنت تريد ان تسند له قيمية يجب عليك وضع علامة المساواه (=) بعد تعريف اسم المتغير .</a:t>
            </a:r>
          </a:p>
          <a:p>
            <a:r>
              <a:rPr lang="ar-JO" dirty="0" smtClean="0"/>
              <a:t>مثال :</a:t>
            </a:r>
          </a:p>
          <a:p>
            <a:pPr algn="l">
              <a:buNone/>
            </a:pPr>
            <a:r>
              <a:rPr lang="en-US" dirty="0" smtClean="0"/>
              <a:t>Integer  count =10;</a:t>
            </a:r>
          </a:p>
          <a:p>
            <a:r>
              <a:rPr lang="ar-JO" dirty="0" smtClean="0"/>
              <a:t>تستطيع اذا كنت لا تريد ان تسند قيمية للمتغير وتريد ان تقرأ المتغير من لوحة المفاتيح  هكذا كما في المثال:</a:t>
            </a:r>
          </a:p>
          <a:p>
            <a:pPr algn="l">
              <a:buNone/>
            </a:pPr>
            <a:r>
              <a:rPr lang="en-US" dirty="0" smtClean="0"/>
              <a:t>Integer count;</a:t>
            </a:r>
          </a:p>
          <a:p>
            <a:pPr algn="l">
              <a:buNone/>
            </a:pPr>
            <a:endParaRPr lang="ar-J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العمليات الحسابية في </a:t>
            </a:r>
            <a:r>
              <a:rPr lang="en-US" dirty="0" smtClean="0"/>
              <a:t> :C#</a:t>
            </a:r>
            <a:endParaRPr lang="ar-JO" dirty="0"/>
          </a:p>
        </p:txBody>
      </p:sp>
      <p:sp>
        <p:nvSpPr>
          <p:cNvPr id="3" name="Content Placeholder 2"/>
          <p:cNvSpPr>
            <a:spLocks noGrp="1"/>
          </p:cNvSpPr>
          <p:nvPr>
            <p:ph sz="quarter" idx="1"/>
          </p:nvPr>
        </p:nvSpPr>
        <p:spPr/>
        <p:txBody>
          <a:bodyPr/>
          <a:lstStyle/>
          <a:p>
            <a:r>
              <a:rPr lang="ar-JO" dirty="0" smtClean="0"/>
              <a:t>هناك خمس عمليات حسابية  تستطيع استخدامها وهي:</a:t>
            </a:r>
          </a:p>
          <a:p>
            <a:r>
              <a:rPr lang="ar-JO" dirty="0" smtClean="0"/>
              <a:t>الجمع(+)و الطرح(-)و الضرب(*)و القسمة(/) وباقي القسمة(%)</a:t>
            </a:r>
          </a:p>
          <a:p>
            <a:endParaRPr lang="ar-JO" dirty="0" smtClean="0"/>
          </a:p>
          <a:p>
            <a:r>
              <a:rPr lang="ar-JO" dirty="0" smtClean="0"/>
              <a:t>ملاحظة: عيملية باقي القسمة لا تقبل اي نوع متغير إلا من النوع (</a:t>
            </a:r>
            <a:r>
              <a:rPr lang="en-US" dirty="0" smtClean="0"/>
              <a:t>integer</a:t>
            </a:r>
            <a:r>
              <a:rPr lang="ar-JO" dirty="0" smtClean="0"/>
              <a:t>)</a:t>
            </a:r>
          </a:p>
          <a:p>
            <a:endParaRPr lang="ar-JO"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العلاقات الرياضية في </a:t>
            </a:r>
            <a:r>
              <a:rPr lang="en-US" dirty="0" smtClean="0"/>
              <a:t>:C#</a:t>
            </a:r>
            <a:endParaRPr lang="ar-JO" dirty="0"/>
          </a:p>
        </p:txBody>
      </p:sp>
      <p:sp>
        <p:nvSpPr>
          <p:cNvPr id="3" name="Content Placeholder 2"/>
          <p:cNvSpPr>
            <a:spLocks noGrp="1"/>
          </p:cNvSpPr>
          <p:nvPr>
            <p:ph sz="quarter" idx="1"/>
          </p:nvPr>
        </p:nvSpPr>
        <p:spPr/>
        <p:txBody>
          <a:bodyPr/>
          <a:lstStyle/>
          <a:p>
            <a:r>
              <a:rPr lang="ar-JO" dirty="0" smtClean="0"/>
              <a:t>هناك علاقات أو مؤثرات رياضية في كل لغات البرمجة وهي:</a:t>
            </a:r>
          </a:p>
          <a:p>
            <a:r>
              <a:rPr lang="ar-JO" dirty="0" smtClean="0"/>
              <a:t>اكبر(</a:t>
            </a:r>
            <a:r>
              <a:rPr lang="en-US" dirty="0" smtClean="0"/>
              <a:t>&gt;</a:t>
            </a:r>
            <a:r>
              <a:rPr lang="ar-JO" dirty="0" smtClean="0"/>
              <a:t>) و اصغر(</a:t>
            </a:r>
            <a:r>
              <a:rPr lang="en-US" dirty="0" smtClean="0"/>
              <a:t>&lt;</a:t>
            </a:r>
            <a:r>
              <a:rPr lang="ar-JO" dirty="0" smtClean="0"/>
              <a:t>) و يساوي(==) و اكبراو يساوي(</a:t>
            </a:r>
            <a:r>
              <a:rPr lang="en-US" dirty="0" smtClean="0"/>
              <a:t>&gt;=</a:t>
            </a:r>
            <a:r>
              <a:rPr lang="ar-JO" dirty="0" smtClean="0"/>
              <a:t>)واخيراً اصغر او يساوي(</a:t>
            </a:r>
            <a:r>
              <a:rPr lang="en-US" dirty="0" smtClean="0"/>
              <a:t>&lt;=</a:t>
            </a:r>
            <a:r>
              <a:rPr lang="ar-JO" dirty="0" smtClean="0"/>
              <a:t>).</a:t>
            </a:r>
          </a:p>
          <a:p>
            <a:endParaRPr lang="ar-JO" dirty="0" smtClean="0"/>
          </a:p>
          <a:p>
            <a:endParaRPr lang="ar-J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JO" dirty="0" smtClean="0"/>
              <a:t>المدخلات و المخرجات في </a:t>
            </a:r>
            <a:r>
              <a:rPr lang="en-US" dirty="0" smtClean="0"/>
              <a:t>C#</a:t>
            </a:r>
            <a:r>
              <a:rPr lang="ar-JO" dirty="0" smtClean="0"/>
              <a:t>: </a:t>
            </a:r>
            <a:br>
              <a:rPr lang="ar-JO" dirty="0" smtClean="0"/>
            </a:br>
            <a:endParaRPr lang="ar-JO" dirty="0"/>
          </a:p>
        </p:txBody>
      </p:sp>
      <p:sp>
        <p:nvSpPr>
          <p:cNvPr id="3" name="Content Placeholder 2"/>
          <p:cNvSpPr>
            <a:spLocks noGrp="1"/>
          </p:cNvSpPr>
          <p:nvPr>
            <p:ph sz="quarter" idx="1"/>
          </p:nvPr>
        </p:nvSpPr>
        <p:spPr>
          <a:xfrm>
            <a:off x="612648" y="1600200"/>
            <a:ext cx="8245632" cy="4972072"/>
          </a:xfrm>
        </p:spPr>
        <p:txBody>
          <a:bodyPr/>
          <a:lstStyle/>
          <a:p>
            <a:r>
              <a:rPr lang="ar-JO" dirty="0" smtClean="0"/>
              <a:t>هي عبارة عن البيانات التي يأخذه الحاسوب من لوحة المفاتيح عن طريق المستخدم ويخرجها على شكل معلومات على الشاشة تكون مفهومه بالنسبة للمستخدم .</a:t>
            </a:r>
          </a:p>
          <a:p>
            <a:endParaRPr lang="ar-JO" dirty="0" smtClean="0"/>
          </a:p>
          <a:p>
            <a:r>
              <a:rPr lang="ar-JO" dirty="0" smtClean="0"/>
              <a:t>عملية الاخراج في </a:t>
            </a:r>
            <a:r>
              <a:rPr lang="en-US" dirty="0" smtClean="0"/>
              <a:t>C#</a:t>
            </a:r>
            <a:r>
              <a:rPr lang="ar-JO" dirty="0" smtClean="0"/>
              <a:t>:</a:t>
            </a:r>
          </a:p>
          <a:p>
            <a:pPr algn="l">
              <a:buNone/>
            </a:pPr>
            <a:r>
              <a:rPr lang="ar-JO" dirty="0" smtClean="0"/>
              <a:t>     </a:t>
            </a:r>
            <a:r>
              <a:rPr lang="en-US" dirty="0" smtClean="0"/>
              <a:t>Console.WriteLine(“hello C#”);</a:t>
            </a:r>
            <a:endParaRPr lang="ar-J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JO" dirty="0" smtClean="0"/>
              <a:t>(*)تقنية </a:t>
            </a:r>
            <a:r>
              <a:rPr lang="en-US" dirty="0" smtClean="0"/>
              <a:t>NET Framework</a:t>
            </a:r>
            <a:r>
              <a:rPr lang="ar-JO" dirty="0" smtClean="0"/>
              <a:t>:</a:t>
            </a:r>
            <a:endParaRPr lang="ar-JO" dirty="0"/>
          </a:p>
        </p:txBody>
      </p:sp>
      <p:sp>
        <p:nvSpPr>
          <p:cNvPr id="3" name="Content Placeholder 2"/>
          <p:cNvSpPr>
            <a:spLocks noGrp="1"/>
          </p:cNvSpPr>
          <p:nvPr>
            <p:ph sz="quarter" idx="1"/>
          </p:nvPr>
        </p:nvSpPr>
        <p:spPr/>
        <p:txBody>
          <a:bodyPr/>
          <a:lstStyle/>
          <a:p>
            <a:r>
              <a:rPr lang="ar-JO" dirty="0" smtClean="0"/>
              <a:t>كيف تعمل؟</a:t>
            </a:r>
          </a:p>
          <a:p>
            <a:r>
              <a:rPr lang="ar-JO" dirty="0" smtClean="0"/>
              <a:t>الجواب بشكل مختصر هو عندما يكتب المبرمج برنامجه بأي لغة من لغات (</a:t>
            </a:r>
            <a:r>
              <a:rPr lang="en-US" dirty="0" smtClean="0"/>
              <a:t>.NET</a:t>
            </a:r>
            <a:r>
              <a:rPr lang="ar-JO" dirty="0" smtClean="0"/>
              <a:t>) وعندما يقوم بتجمعيها  فإنه وعلى عكس اللغات التقليدية لا يقوم المجمع(</a:t>
            </a:r>
            <a:r>
              <a:rPr lang="en-US" dirty="0" smtClean="0"/>
              <a:t>assembly</a:t>
            </a:r>
            <a:r>
              <a:rPr lang="ar-JO" dirty="0" smtClean="0"/>
              <a:t>) بإنتاج ملف تشغيلي (</a:t>
            </a:r>
            <a:r>
              <a:rPr lang="en-US" dirty="0" smtClean="0"/>
              <a:t>.exe</a:t>
            </a:r>
            <a:r>
              <a:rPr lang="ar-JO" dirty="0" smtClean="0"/>
              <a:t>) مباشرة  لكنه يقوم بإنتاج ملف يسمى(</a:t>
            </a:r>
            <a:r>
              <a:rPr lang="en-US" dirty="0" smtClean="0"/>
              <a:t>CIL</a:t>
            </a:r>
            <a:r>
              <a:rPr lang="ar-JO" dirty="0" smtClean="0"/>
              <a:t>) اختصار الي :</a:t>
            </a:r>
          </a:p>
          <a:p>
            <a:r>
              <a:rPr lang="en-US" dirty="0" smtClean="0"/>
              <a:t>Common Intermediate Language</a:t>
            </a:r>
            <a:endParaRPr lang="ar-JO" dirty="0" smtClean="0"/>
          </a:p>
          <a:p>
            <a:r>
              <a:rPr lang="ar-JO" dirty="0" smtClean="0"/>
              <a:t>اي ملفات اللغة الوسيطة العامة  وهي ملفات محايده لا تتأثر بلغة البرمجة الذي كتب بها التطبيق لهذا السبب سميت محايده ولا يمكن تنفيذه مباشرة  </a:t>
            </a:r>
            <a:endParaRPr lang="ar-J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JO" dirty="0" smtClean="0"/>
              <a:t>تابع......</a:t>
            </a:r>
            <a:br>
              <a:rPr lang="ar-JO" dirty="0" smtClean="0"/>
            </a:br>
            <a:endParaRPr lang="ar-JO" dirty="0"/>
          </a:p>
        </p:txBody>
      </p:sp>
      <p:sp>
        <p:nvSpPr>
          <p:cNvPr id="3" name="Content Placeholder 2"/>
          <p:cNvSpPr>
            <a:spLocks noGrp="1"/>
          </p:cNvSpPr>
          <p:nvPr>
            <p:ph sz="quarter" idx="1"/>
          </p:nvPr>
        </p:nvSpPr>
        <p:spPr/>
        <p:txBody>
          <a:bodyPr/>
          <a:lstStyle/>
          <a:p>
            <a:r>
              <a:rPr lang="ar-JO" dirty="0" smtClean="0"/>
              <a:t>بل يحتاج تنفيذها الى برنامج اخر وهو (</a:t>
            </a:r>
            <a:r>
              <a:rPr lang="en-US" dirty="0" smtClean="0"/>
              <a:t>CLR</a:t>
            </a:r>
            <a:r>
              <a:rPr lang="ar-JO" dirty="0" smtClean="0"/>
              <a:t>) اختصار الى :</a:t>
            </a:r>
          </a:p>
          <a:p>
            <a:r>
              <a:rPr lang="en-US" dirty="0" smtClean="0"/>
              <a:t>Common Language Runtime</a:t>
            </a:r>
          </a:p>
          <a:p>
            <a:r>
              <a:rPr lang="ar-JO" dirty="0" smtClean="0"/>
              <a:t>وهو برنامج يلعب دور حاسوب افتراضي  يمكن تنفيذ البرنامج المحفوظ في (</a:t>
            </a:r>
            <a:r>
              <a:rPr lang="en-US" dirty="0" smtClean="0"/>
              <a:t>CIL</a:t>
            </a:r>
            <a:r>
              <a:rPr lang="ar-JO" dirty="0" smtClean="0"/>
              <a:t>) إلا إنه في الواقع يقوم بإنشاء نسخة من البرنامج بلغة الألة تتناسب الحاسوب الحقيقي ومن ثم يقوم بتشغليها عليه </a:t>
            </a:r>
          </a:p>
          <a:p>
            <a:r>
              <a:rPr lang="ar-JO" sz="2400" dirty="0" smtClean="0"/>
              <a:t>ملاحظة: </a:t>
            </a:r>
            <a:r>
              <a:rPr lang="en-US" sz="2400" dirty="0" smtClean="0"/>
              <a:t>Common Language Runtime</a:t>
            </a:r>
            <a:r>
              <a:rPr lang="ar-JO" sz="2400" dirty="0" smtClean="0"/>
              <a:t> شبيه بال</a:t>
            </a:r>
            <a:r>
              <a:rPr lang="ar-JO" dirty="0" smtClean="0"/>
              <a:t>(</a:t>
            </a:r>
            <a:r>
              <a:rPr lang="en-US" dirty="0" smtClean="0"/>
              <a:t>Java Runtime</a:t>
            </a:r>
            <a:r>
              <a:rPr lang="ar-JO" dirty="0" smtClean="0"/>
              <a:t>)في لغة </a:t>
            </a:r>
            <a:r>
              <a:rPr lang="en-US" dirty="0" smtClean="0"/>
              <a:t>java</a:t>
            </a:r>
            <a:r>
              <a:rPr lang="ar-JO" dirty="0" smtClean="0"/>
              <a:t>.</a:t>
            </a:r>
            <a:endParaRPr lang="ar-JO" smtClean="0"/>
          </a:p>
          <a:p>
            <a:endParaRPr lang="en-US" dirty="0" smtClean="0"/>
          </a:p>
          <a:p>
            <a:endParaRPr lang="en-US" dirty="0" smtClean="0"/>
          </a:p>
          <a:p>
            <a:endParaRPr lang="ar-J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113</TotalTime>
  <Words>509</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C#</vt:lpstr>
      <vt:lpstr>ما هي البرمجة:  </vt:lpstr>
      <vt:lpstr>تابع......</vt:lpstr>
      <vt:lpstr>تعريف المتغير:</vt:lpstr>
      <vt:lpstr>العمليات الحسابية في  :C#</vt:lpstr>
      <vt:lpstr>العلاقات الرياضية في :C#</vt:lpstr>
      <vt:lpstr>المدخلات و المخرجات في C#:  </vt:lpstr>
      <vt:lpstr>(*)تقنية NET Framework:</vt:lpstr>
      <vt:lpstr>تابع...... </vt:lpstr>
      <vt:lpstr>الشكل1</vt:lpstr>
      <vt:lpstr>(*)المراجع: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title>
  <dc:creator>kingdom hearts</dc:creator>
  <cp:lastModifiedBy>kingdom hearts</cp:lastModifiedBy>
  <cp:revision>19</cp:revision>
  <dcterms:created xsi:type="dcterms:W3CDTF">2012-06-28T07:10:11Z</dcterms:created>
  <dcterms:modified xsi:type="dcterms:W3CDTF">2012-07-26T07:38:16Z</dcterms:modified>
</cp:coreProperties>
</file>