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41"/>
  </p:notesMasterIdLst>
  <p:sldIdLst>
    <p:sldId id="267" r:id="rId2"/>
    <p:sldId id="256" r:id="rId3"/>
    <p:sldId id="269" r:id="rId4"/>
    <p:sldId id="270" r:id="rId5"/>
    <p:sldId id="271" r:id="rId6"/>
    <p:sldId id="257" r:id="rId7"/>
    <p:sldId id="272" r:id="rId8"/>
    <p:sldId id="273" r:id="rId9"/>
    <p:sldId id="275" r:id="rId10"/>
    <p:sldId id="286" r:id="rId11"/>
    <p:sldId id="268" r:id="rId12"/>
    <p:sldId id="259" r:id="rId13"/>
    <p:sldId id="260" r:id="rId14"/>
    <p:sldId id="287" r:id="rId15"/>
    <p:sldId id="261" r:id="rId16"/>
    <p:sldId id="288" r:id="rId17"/>
    <p:sldId id="262" r:id="rId18"/>
    <p:sldId id="289" r:id="rId19"/>
    <p:sldId id="263" r:id="rId20"/>
    <p:sldId id="291" r:id="rId21"/>
    <p:sldId id="264" r:id="rId22"/>
    <p:sldId id="292" r:id="rId23"/>
    <p:sldId id="265" r:id="rId24"/>
    <p:sldId id="293" r:id="rId25"/>
    <p:sldId id="277" r:id="rId26"/>
    <p:sldId id="278" r:id="rId27"/>
    <p:sldId id="279" r:id="rId28"/>
    <p:sldId id="295" r:id="rId29"/>
    <p:sldId id="280" r:id="rId30"/>
    <p:sldId id="296" r:id="rId31"/>
    <p:sldId id="297" r:id="rId32"/>
    <p:sldId id="281" r:id="rId33"/>
    <p:sldId id="282" r:id="rId34"/>
    <p:sldId id="285" r:id="rId35"/>
    <p:sldId id="283" r:id="rId36"/>
    <p:sldId id="298" r:id="rId37"/>
    <p:sldId id="284" r:id="rId38"/>
    <p:sldId id="299" r:id="rId39"/>
    <p:sldId id="276"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67" autoAdjust="0"/>
  </p:normalViewPr>
  <p:slideViewPr>
    <p:cSldViewPr>
      <p:cViewPr>
        <p:scale>
          <a:sx n="75" d="100"/>
          <a:sy n="75" d="100"/>
        </p:scale>
        <p:origin x="-360" y="6"/>
      </p:cViewPr>
      <p:guideLst>
        <p:guide orient="horz" pos="2160"/>
        <p:guide pos="2880"/>
      </p:guideLst>
    </p:cSldViewPr>
  </p:slideViewPr>
  <p:outlineViewPr>
    <p:cViewPr>
      <p:scale>
        <a:sx n="33" d="100"/>
        <a:sy n="33" d="100"/>
      </p:scale>
      <p:origin x="0" y="5052"/>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93A4D2-25A1-4686-8C96-05A1443F2951}" type="datetimeFigureOut">
              <a:rPr lang="en-US" smtClean="0"/>
              <a:pPr/>
              <a:t>1/3/2013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F94074-BB04-4689-B347-4B506541712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F94074-BB04-4689-B347-4B5065417123}"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F94074-BB04-4689-B347-4B5065417123}" type="slidenum">
              <a:rPr lang="en-US" smtClean="0"/>
              <a:pPr/>
              <a:t>19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F94074-BB04-4689-B347-4B5065417123}"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C6C4B0B-E9DB-49C0-9F05-82D587E63F5D}" type="datetime1">
              <a:rPr lang="en-US" smtClean="0"/>
              <a:pPr/>
              <a:t>1/3/2013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470935-3518-4F56-ABF5-73471DB9C197}" type="datetime1">
              <a:rPr lang="en-US" smtClean="0"/>
              <a:pPr/>
              <a:t>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10FF0E-9295-4DF1-9B68-CC98415103DE}" type="datetime1">
              <a:rPr lang="en-US" smtClean="0"/>
              <a:pPr/>
              <a:t>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02AD449-1AE5-4683-872B-C735D553C294}" type="datetime1">
              <a:rPr lang="en-US" smtClean="0"/>
              <a:pPr/>
              <a:t>1/3/2013</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C3CF0F4-CA18-427C-A2A0-AD9616EE3FCB}" type="datetime1">
              <a:rPr lang="en-US" smtClean="0"/>
              <a:pPr/>
              <a:t>1/3/2013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0D7D536-5340-44EF-A2E3-D3BD02BAD0F3}" type="datetime1">
              <a:rPr lang="en-US" smtClean="0"/>
              <a:pPr/>
              <a:t>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8795A91-A27A-403D-AF94-EC67BFE3FFA4}" type="datetime1">
              <a:rPr lang="en-US" smtClean="0"/>
              <a:pPr/>
              <a:t>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B6865B0-437D-40E8-AE40-88A5CD442F0A}" type="datetime1">
              <a:rPr lang="en-US" smtClean="0"/>
              <a:pPr/>
              <a:t>1/3/2013</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3029FF-E4BF-4A14-AF2D-A0B3C9A220B2}" type="datetime1">
              <a:rPr lang="en-US" smtClean="0"/>
              <a:pPr/>
              <a:t>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2BD9248-D6C5-4E48-9010-4E99B6E4BB57}" type="datetime1">
              <a:rPr lang="en-US" smtClean="0"/>
              <a:pPr/>
              <a:t>1/3/2013</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4752909-E3FB-4DB9-8CEC-9DFFC3857453}" type="datetime1">
              <a:rPr lang="en-US" smtClean="0"/>
              <a:pPr/>
              <a:t>1/3/2013</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4A07B40-6A64-434F-864A-E65EE089000B}" type="datetime1">
              <a:rPr lang="en-US" smtClean="0"/>
              <a:pPr/>
              <a:t>1/3/2013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www.cenelec.org/" TargetMode="Externa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oleObject9.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6.xml"/><Relationship Id="rId1" Type="http://schemas.openxmlformats.org/officeDocument/2006/relationships/vmlDrawing" Target="../drawings/vmlDrawing11.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6.xml"/><Relationship Id="rId1" Type="http://schemas.openxmlformats.org/officeDocument/2006/relationships/vmlDrawing" Target="../drawings/vmlDrawing12.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13.vml"/><Relationship Id="rId4" Type="http://schemas.openxmlformats.org/officeDocument/2006/relationships/oleObject" Target="../embeddings/oleObject13.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vmlDrawing" Target="../drawings/vmlDrawing14.vml"/><Relationship Id="rId4" Type="http://schemas.openxmlformats.org/officeDocument/2006/relationships/oleObject" Target="../embeddings/oleObject14.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oleObject" Target="../embeddings/oleObject17.bin"/></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oleObject" Target="../embeddings/oleObject18.bin"/></Relationships>
</file>

<file path=ppt/slides/_rels/slide2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oleObject" Target="../embeddings/oleObject19.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20.v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21.v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22.v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23.vml"/></Relationships>
</file>

<file path=ppt/slides/_rels/slide3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2.xml"/><Relationship Id="rId1" Type="http://schemas.openxmlformats.org/officeDocument/2006/relationships/vmlDrawing" Target="../drawings/vmlDrawing24.vml"/></Relationships>
</file>

<file path=ppt/slides/_rels/slide35.xml.rels><?xml version="1.0" encoding="UTF-8" standalone="yes"?>
<Relationships xmlns="http://schemas.openxmlformats.org/package/2006/relationships"><Relationship Id="rId8" Type="http://schemas.openxmlformats.org/officeDocument/2006/relationships/image" Target="../media/image24.gif"/><Relationship Id="rId3" Type="http://schemas.openxmlformats.org/officeDocument/2006/relationships/image" Target="../media/image19.gif"/><Relationship Id="rId7" Type="http://schemas.openxmlformats.org/officeDocument/2006/relationships/image" Target="../media/image23.gif"/><Relationship Id="rId2" Type="http://schemas.openxmlformats.org/officeDocument/2006/relationships/image" Target="../media/image18.gif"/><Relationship Id="rId1" Type="http://schemas.openxmlformats.org/officeDocument/2006/relationships/slideLayout" Target="../slideLayouts/slideLayout2.xml"/><Relationship Id="rId6" Type="http://schemas.openxmlformats.org/officeDocument/2006/relationships/image" Target="../media/image22.gif"/><Relationship Id="rId5" Type="http://schemas.openxmlformats.org/officeDocument/2006/relationships/image" Target="../media/image21.gif"/><Relationship Id="rId4" Type="http://schemas.openxmlformats.org/officeDocument/2006/relationships/image" Target="../media/image20.gif"/><Relationship Id="rId9" Type="http://schemas.openxmlformats.org/officeDocument/2006/relationships/image" Target="../media/image25.gif"/></Relationships>
</file>

<file path=ppt/slides/_rels/slide36.xml.rels><?xml version="1.0" encoding="UTF-8" standalone="yes"?>
<Relationships xmlns="http://schemas.openxmlformats.org/package/2006/relationships"><Relationship Id="rId8" Type="http://schemas.openxmlformats.org/officeDocument/2006/relationships/image" Target="../media/image24.gif"/><Relationship Id="rId3" Type="http://schemas.openxmlformats.org/officeDocument/2006/relationships/image" Target="../media/image19.gif"/><Relationship Id="rId7" Type="http://schemas.openxmlformats.org/officeDocument/2006/relationships/image" Target="../media/image23.gif"/><Relationship Id="rId2" Type="http://schemas.openxmlformats.org/officeDocument/2006/relationships/image" Target="../media/image18.gif"/><Relationship Id="rId1" Type="http://schemas.openxmlformats.org/officeDocument/2006/relationships/slideLayout" Target="../slideLayouts/slideLayout2.xml"/><Relationship Id="rId6" Type="http://schemas.openxmlformats.org/officeDocument/2006/relationships/image" Target="../media/image22.gif"/><Relationship Id="rId5" Type="http://schemas.openxmlformats.org/officeDocument/2006/relationships/image" Target="../media/image21.gif"/><Relationship Id="rId4" Type="http://schemas.openxmlformats.org/officeDocument/2006/relationships/image" Target="../media/image20.gif"/><Relationship Id="rId9" Type="http://schemas.openxmlformats.org/officeDocument/2006/relationships/image" Target="../media/image25.gif"/></Relationships>
</file>

<file path=ppt/slides/_rels/slide37.xml.rels><?xml version="1.0" encoding="UTF-8" standalone="yes"?>
<Relationships xmlns="http://schemas.openxmlformats.org/package/2006/relationships"><Relationship Id="rId8" Type="http://schemas.openxmlformats.org/officeDocument/2006/relationships/image" Target="../media/image32.gif"/><Relationship Id="rId3" Type="http://schemas.openxmlformats.org/officeDocument/2006/relationships/image" Target="../media/image27.gif"/><Relationship Id="rId7" Type="http://schemas.openxmlformats.org/officeDocument/2006/relationships/image" Target="../media/image31.gif"/><Relationship Id="rId2" Type="http://schemas.openxmlformats.org/officeDocument/2006/relationships/image" Target="../media/image26.gif"/><Relationship Id="rId1" Type="http://schemas.openxmlformats.org/officeDocument/2006/relationships/slideLayout" Target="../slideLayouts/slideLayout2.xml"/><Relationship Id="rId6" Type="http://schemas.openxmlformats.org/officeDocument/2006/relationships/image" Target="../media/image30.gif"/><Relationship Id="rId5" Type="http://schemas.openxmlformats.org/officeDocument/2006/relationships/image" Target="../media/image29.gif"/><Relationship Id="rId4" Type="http://schemas.openxmlformats.org/officeDocument/2006/relationships/image" Target="../media/image28.gif"/><Relationship Id="rId9" Type="http://schemas.openxmlformats.org/officeDocument/2006/relationships/image" Target="../media/image33.gif"/></Relationships>
</file>

<file path=ppt/slides/_rels/slide38.xml.rels><?xml version="1.0" encoding="UTF-8" standalone="yes"?>
<Relationships xmlns="http://schemas.openxmlformats.org/package/2006/relationships"><Relationship Id="rId8" Type="http://schemas.openxmlformats.org/officeDocument/2006/relationships/image" Target="../media/image32.gif"/><Relationship Id="rId3" Type="http://schemas.openxmlformats.org/officeDocument/2006/relationships/image" Target="../media/image27.gif"/><Relationship Id="rId7" Type="http://schemas.openxmlformats.org/officeDocument/2006/relationships/image" Target="../media/image31.gif"/><Relationship Id="rId2" Type="http://schemas.openxmlformats.org/officeDocument/2006/relationships/image" Target="../media/image26.gif"/><Relationship Id="rId1" Type="http://schemas.openxmlformats.org/officeDocument/2006/relationships/slideLayout" Target="../slideLayouts/slideLayout2.xml"/><Relationship Id="rId6" Type="http://schemas.openxmlformats.org/officeDocument/2006/relationships/image" Target="../media/image30.gif"/><Relationship Id="rId5" Type="http://schemas.openxmlformats.org/officeDocument/2006/relationships/image" Target="../media/image29.gif"/><Relationship Id="rId4" Type="http://schemas.openxmlformats.org/officeDocument/2006/relationships/image" Target="../media/image28.gif"/><Relationship Id="rId9" Type="http://schemas.openxmlformats.org/officeDocument/2006/relationships/image" Target="../media/image33.gi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5.bin"/><Relationship Id="rId7"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295400"/>
            <a:ext cx="6172200" cy="1894362"/>
          </a:xfrm>
        </p:spPr>
        <p:txBody>
          <a:bodyPr>
            <a:normAutofit/>
          </a:bodyPr>
          <a:lstStyle/>
          <a:p>
            <a:r>
              <a:rPr lang="en-US" sz="4000" dirty="0" smtClean="0"/>
              <a:t>Motor Name </a:t>
            </a:r>
            <a:r>
              <a:rPr lang="en-US" sz="4000" dirty="0" smtClean="0"/>
              <a:t>Plate</a:t>
            </a:r>
            <a:r>
              <a:rPr lang="ar-EG" sz="4000" dirty="0" smtClean="0"/>
              <a:t/>
            </a:r>
            <a:br>
              <a:rPr lang="ar-EG" sz="4000" dirty="0" smtClean="0"/>
            </a:br>
            <a:r>
              <a:rPr lang="ar-EG" sz="4000" dirty="0" smtClean="0"/>
              <a:t>لوحة بيانات المحرك الكهربي</a:t>
            </a:r>
            <a:endParaRPr lang="en-US" sz="4000" dirty="0"/>
          </a:p>
        </p:txBody>
      </p:sp>
      <p:sp>
        <p:nvSpPr>
          <p:cNvPr id="3" name="Subtitle 2"/>
          <p:cNvSpPr>
            <a:spLocks noGrp="1"/>
          </p:cNvSpPr>
          <p:nvPr>
            <p:ph type="subTitle" idx="1"/>
          </p:nvPr>
        </p:nvSpPr>
        <p:spPr/>
        <p:txBody>
          <a:bodyPr>
            <a:normAutofit lnSpcReduction="10000"/>
          </a:bodyPr>
          <a:lstStyle/>
          <a:p>
            <a:r>
              <a:rPr lang="en-US" dirty="0" smtClean="0"/>
              <a:t>Prepared By </a:t>
            </a:r>
          </a:p>
          <a:p>
            <a:r>
              <a:rPr lang="en-US" dirty="0" smtClean="0"/>
              <a:t>Eng/ Ahmed Mohamed Mansour</a:t>
            </a:r>
          </a:p>
          <a:p>
            <a:r>
              <a:rPr lang="en-US" dirty="0" smtClean="0"/>
              <a:t>23/03/2010</a:t>
            </a:r>
            <a:endParaRPr lang="ar-EG" dirty="0" smtClean="0"/>
          </a:p>
          <a:p>
            <a:r>
              <a:rPr lang="en-US" dirty="0" smtClean="0"/>
              <a:t>Ver. 1.0 </a:t>
            </a:r>
            <a:r>
              <a:rPr lang="ar-EG" dirty="0" smtClean="0"/>
              <a:t>الإصدار الأول</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200" b="1" dirty="0" smtClean="0">
                <a:solidFill>
                  <a:srgbClr val="C00000"/>
                </a:solidFill>
                <a:latin typeface="Times New Roman" pitchFamily="18" charset="0"/>
                <a:cs typeface="Times New Roman" pitchFamily="18" charset="0"/>
              </a:rPr>
              <a:t>Multi-speed motors are also available in three application types:</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ar-EG" sz="3200" dirty="0" smtClean="0">
                <a:latin typeface="Times New Roman" pitchFamily="18" charset="0"/>
                <a:cs typeface="Times New Roman" pitchFamily="18" charset="0"/>
              </a:rPr>
              <a:t>المحركات متعددة السرعة متوفرة في ثلاث أنواع من التطبيقات</a:t>
            </a:r>
            <a:endParaRPr lang="en-US" sz="2200"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10</a:t>
            </a:fld>
            <a:endParaRPr lang="en-US"/>
          </a:p>
        </p:txBody>
      </p:sp>
      <p:sp>
        <p:nvSpPr>
          <p:cNvPr id="5" name="Content Placeholder 4"/>
          <p:cNvSpPr>
            <a:spLocks noGrp="1"/>
          </p:cNvSpPr>
          <p:nvPr>
            <p:ph sz="quarter" idx="1"/>
          </p:nvPr>
        </p:nvSpPr>
        <p:spPr>
          <a:xfrm>
            <a:off x="457200" y="1371600"/>
            <a:ext cx="7467600" cy="1015663"/>
          </a:xfrm>
          <a:prstGeom prst="rect">
            <a:avLst/>
          </a:prstGeom>
        </p:spPr>
        <p:txBody>
          <a:bodyPr wrap="square">
            <a:spAutoFit/>
          </a:bodyPr>
          <a:lstStyle/>
          <a:p>
            <a:pPr lvl="0">
              <a:buFont typeface="Wingdings" pitchFamily="2" charset="2"/>
              <a:buChar char="q"/>
            </a:pPr>
            <a:r>
              <a:rPr lang="en-US" sz="2000" dirty="0" smtClean="0">
                <a:solidFill>
                  <a:srgbClr val="0070C0"/>
                </a:solidFill>
                <a:latin typeface="Times New Roman" pitchFamily="18" charset="0"/>
                <a:cs typeface="Times New Roman" pitchFamily="18" charset="0"/>
              </a:rPr>
              <a:t>Constant torque: </a:t>
            </a:r>
            <a:r>
              <a:rPr lang="en-US" sz="2000" dirty="0" smtClean="0">
                <a:latin typeface="Times New Roman" pitchFamily="18" charset="0"/>
                <a:cs typeface="Times New Roman" pitchFamily="18" charset="0"/>
              </a:rPr>
              <a:t>A constant torque motor delivers the same torque at each of the nameplate speeds. Rated horsepower output will change proportionately with nameplate speeds. (P=T*W)</a:t>
            </a:r>
          </a:p>
        </p:txBody>
      </p:sp>
      <p:sp>
        <p:nvSpPr>
          <p:cNvPr id="6" name="Rectangle 5"/>
          <p:cNvSpPr/>
          <p:nvPr/>
        </p:nvSpPr>
        <p:spPr>
          <a:xfrm>
            <a:off x="533400" y="3276600"/>
            <a:ext cx="8001000" cy="1938992"/>
          </a:xfrm>
          <a:prstGeom prst="rect">
            <a:avLst/>
          </a:prstGeom>
        </p:spPr>
        <p:txBody>
          <a:bodyPr wrap="square">
            <a:spAutoFit/>
          </a:bodyPr>
          <a:lstStyle/>
          <a:p>
            <a:pPr lvl="0">
              <a:buFont typeface="Wingdings" pitchFamily="2" charset="2"/>
              <a:buChar char="q"/>
            </a:pPr>
            <a:r>
              <a:rPr lang="en-US" sz="2000" dirty="0" smtClean="0">
                <a:solidFill>
                  <a:srgbClr val="0070C0"/>
                </a:solidFill>
                <a:latin typeface="Times New Roman" pitchFamily="18" charset="0"/>
                <a:cs typeface="Times New Roman" pitchFamily="18" charset="0"/>
              </a:rPr>
              <a:t>Constant horsepower</a:t>
            </a:r>
            <a:r>
              <a:rPr lang="en-US" sz="2000" dirty="0" smtClean="0">
                <a:latin typeface="Times New Roman" pitchFamily="18" charset="0"/>
                <a:cs typeface="Times New Roman" pitchFamily="18" charset="0"/>
              </a:rPr>
              <a:t>: A constant horsepower motor has the same horsepower rating at each of the nameplate speeds. Torque output, However, will change inversely proportional to the change in nameplate speed (Tα1/W, P=Const).</a:t>
            </a:r>
            <a:endParaRPr lang="ar-EG" sz="2000" dirty="0" smtClean="0">
              <a:latin typeface="Times New Roman" pitchFamily="18" charset="0"/>
              <a:cs typeface="Times New Roman" pitchFamily="18" charset="0"/>
            </a:endParaRPr>
          </a:p>
          <a:p>
            <a:pPr lvl="0" algn="r" rtl="1"/>
            <a:r>
              <a:rPr lang="ar-EG" sz="2000" dirty="0" smtClean="0">
                <a:latin typeface="Times New Roman" pitchFamily="18" charset="0"/>
                <a:cs typeface="Times New Roman" pitchFamily="18" charset="0"/>
              </a:rPr>
              <a:t>القدرة الثابتة : القدرة ثابتة و العزم يتغير و يتناسب العزم عكسياً مع السرعة المدونة على </a:t>
            </a:r>
            <a:r>
              <a:rPr lang="en-US" sz="2000" dirty="0" smtClean="0">
                <a:latin typeface="Times New Roman" pitchFamily="18" charset="0"/>
                <a:cs typeface="Times New Roman" pitchFamily="18" charset="0"/>
              </a:rPr>
              <a:t>nameplate</a:t>
            </a:r>
          </a:p>
        </p:txBody>
      </p:sp>
      <p:sp>
        <p:nvSpPr>
          <p:cNvPr id="7" name="Rectangle 6"/>
          <p:cNvSpPr/>
          <p:nvPr/>
        </p:nvSpPr>
        <p:spPr>
          <a:xfrm>
            <a:off x="381000" y="5105400"/>
            <a:ext cx="7848600" cy="1477328"/>
          </a:xfrm>
          <a:prstGeom prst="rect">
            <a:avLst/>
          </a:prstGeom>
        </p:spPr>
        <p:txBody>
          <a:bodyPr wrap="square">
            <a:spAutoFit/>
          </a:bodyPr>
          <a:lstStyle/>
          <a:p>
            <a:pPr lvl="0">
              <a:buFont typeface="Wingdings" pitchFamily="2" charset="2"/>
              <a:buChar char="q"/>
            </a:pPr>
            <a:r>
              <a:rPr lang="en-US" dirty="0" smtClean="0">
                <a:solidFill>
                  <a:srgbClr val="0070C0"/>
                </a:solidFill>
                <a:latin typeface="Times New Roman" pitchFamily="18" charset="0"/>
                <a:cs typeface="Times New Roman" pitchFamily="18" charset="0"/>
              </a:rPr>
              <a:t> Variable torque</a:t>
            </a:r>
            <a:r>
              <a:rPr lang="en-US" dirty="0" smtClean="0">
                <a:latin typeface="Times New Roman" pitchFamily="18" charset="0"/>
                <a:cs typeface="Times New Roman" pitchFamily="18" charset="0"/>
              </a:rPr>
              <a:t>: A variable torque motor has a torque output that changes directly with the nameplate speed. The horsepower output at full load also changes, but with the square of the speed change. (T=k*w).</a:t>
            </a:r>
          </a:p>
          <a:p>
            <a:pPr lvl="0" algn="r"/>
            <a:r>
              <a:rPr lang="ar-EG" dirty="0" smtClean="0">
                <a:latin typeface="Times New Roman" pitchFamily="18" charset="0"/>
                <a:cs typeface="Times New Roman" pitchFamily="18" charset="0"/>
              </a:rPr>
              <a:t>العزم المتغير : العزم متغير و يتناسب العزم طردياً مع السرعة و القدرة ايضاً تتغير عكسيا مع مربع السرعة </a:t>
            </a:r>
            <a:endParaRPr lang="en-US" dirty="0" smtClean="0">
              <a:latin typeface="Times New Roman" pitchFamily="18" charset="0"/>
              <a:cs typeface="Times New Roman" pitchFamily="18" charset="0"/>
            </a:endParaRPr>
          </a:p>
          <a:p>
            <a:pPr lvl="0"/>
            <a:endParaRPr lang="en-US" dirty="0" smtClean="0">
              <a:latin typeface="Times New Roman" pitchFamily="18" charset="0"/>
              <a:cs typeface="Times New Roman" pitchFamily="18" charset="0"/>
            </a:endParaRPr>
          </a:p>
        </p:txBody>
      </p:sp>
      <p:sp>
        <p:nvSpPr>
          <p:cNvPr id="8" name="Content Placeholder 4"/>
          <p:cNvSpPr txBox="1">
            <a:spLocks/>
          </p:cNvSpPr>
          <p:nvPr/>
        </p:nvSpPr>
        <p:spPr>
          <a:xfrm>
            <a:off x="304800" y="2438400"/>
            <a:ext cx="7467600" cy="707886"/>
          </a:xfrm>
          <a:prstGeom prst="rect">
            <a:avLst/>
          </a:prstGeom>
        </p:spPr>
        <p:txBody>
          <a:bodyPr vert="horz" wrap="square">
            <a:spAutoFit/>
          </a:bodyPr>
          <a:lstStyle/>
          <a:p>
            <a:pPr marL="274320" marR="0" lvl="0" indent="-274320" algn="r" defTabSz="914400" rtl="0" eaLnBrk="1" fontAlgn="auto" latinLnBrk="0" hangingPunct="1">
              <a:lnSpc>
                <a:spcPct val="100000"/>
              </a:lnSpc>
              <a:spcBef>
                <a:spcPts val="600"/>
              </a:spcBef>
              <a:spcAft>
                <a:spcPts val="0"/>
              </a:spcAft>
              <a:buClr>
                <a:schemeClr val="accent1"/>
              </a:buClr>
              <a:buSzPct val="70000"/>
              <a:tabLst/>
              <a:defRPr/>
            </a:pPr>
            <a:r>
              <a:rPr kumimoji="0" lang="ar-EG" sz="20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العزم</a:t>
            </a:r>
            <a:r>
              <a:rPr kumimoji="0" lang="ar-EG" sz="2000" b="0"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الثابت : و يكون عزم الماتور ثابت عند اى سرعة و قدرة الماتور تتغير و تتناسب طردياً مع سرعة الماتور   القدرة = العزم *السرعة.</a:t>
            </a:r>
            <a:endParaRPr kumimoji="0" lang="en-US" sz="20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28800"/>
            <a:ext cx="7924800" cy="2286000"/>
          </a:xfrm>
        </p:spPr>
        <p:txBody>
          <a:bodyPr>
            <a:normAutofit fontScale="90000"/>
          </a:bodyPr>
          <a:lstStyle/>
          <a:p>
            <a:pPr lvl="0" algn="ctr"/>
            <a:r>
              <a:rPr lang="en-US" sz="4400" dirty="0" smtClean="0">
                <a:solidFill>
                  <a:schemeClr val="accent3">
                    <a:lumMod val="40000"/>
                    <a:lumOff val="60000"/>
                  </a:schemeClr>
                </a:solidFill>
                <a:latin typeface="Times New Roman" pitchFamily="18" charset="0"/>
                <a:cs typeface="Times New Roman" pitchFamily="18" charset="0"/>
              </a:rPr>
              <a:t>9. IP </a:t>
            </a:r>
            <a:br>
              <a:rPr lang="en-US" sz="4400" dirty="0" smtClean="0">
                <a:solidFill>
                  <a:schemeClr val="accent3">
                    <a:lumMod val="40000"/>
                    <a:lumOff val="60000"/>
                  </a:schemeClr>
                </a:solidFill>
                <a:latin typeface="Times New Roman" pitchFamily="18" charset="0"/>
                <a:cs typeface="Times New Roman" pitchFamily="18" charset="0"/>
              </a:rPr>
            </a:br>
            <a:r>
              <a:rPr lang="en-US" sz="4800" dirty="0" smtClean="0">
                <a:solidFill>
                  <a:srgbClr val="0070C0"/>
                </a:solidFill>
                <a:latin typeface="Times New Roman" pitchFamily="18" charset="0"/>
                <a:cs typeface="Times New Roman" pitchFamily="18" charset="0"/>
              </a:rPr>
              <a:t>(Ingress Protection)</a:t>
            </a:r>
            <a:r>
              <a:rPr lang="ar-EG" sz="4800" dirty="0" smtClean="0">
                <a:solidFill>
                  <a:srgbClr val="0070C0"/>
                </a:solidFill>
                <a:latin typeface="Times New Roman" pitchFamily="18" charset="0"/>
                <a:cs typeface="Times New Roman" pitchFamily="18" charset="0"/>
              </a:rPr>
              <a:t/>
            </a:r>
            <a:br>
              <a:rPr lang="ar-EG" sz="4800" dirty="0" smtClean="0">
                <a:solidFill>
                  <a:srgbClr val="0070C0"/>
                </a:solidFill>
                <a:latin typeface="Times New Roman" pitchFamily="18" charset="0"/>
                <a:cs typeface="Times New Roman" pitchFamily="18" charset="0"/>
              </a:rPr>
            </a:br>
            <a:r>
              <a:rPr lang="ar-EG" sz="4800" dirty="0" smtClean="0">
                <a:solidFill>
                  <a:srgbClr val="0070C0"/>
                </a:solidFill>
                <a:latin typeface="Times New Roman" pitchFamily="18" charset="0"/>
                <a:cs typeface="Times New Roman" pitchFamily="18" charset="0"/>
              </a:rPr>
              <a:t>حماية الدخول </a:t>
            </a:r>
            <a:r>
              <a:rPr lang="en-US" sz="4800" dirty="0" smtClean="0">
                <a:solidFill>
                  <a:srgbClr val="0070C0"/>
                </a:solidFill>
                <a:latin typeface="Times New Roman" pitchFamily="18" charset="0"/>
                <a:cs typeface="Times New Roman" pitchFamily="18" charset="0"/>
              </a:rPr>
              <a:t> </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lvl="0"/>
            <a:r>
              <a:rPr lang="en-US" sz="3200" dirty="0" smtClean="0">
                <a:solidFill>
                  <a:srgbClr val="FFC000"/>
                </a:solidFill>
                <a:latin typeface="Times New Roman" pitchFamily="18" charset="0"/>
                <a:cs typeface="Times New Roman" pitchFamily="18" charset="0"/>
              </a:rPr>
              <a:t>IP (Ingress protection)</a:t>
            </a:r>
            <a:endParaRPr lang="en-US" dirty="0">
              <a:solidFill>
                <a:srgbClr val="FFC000"/>
              </a:solidFill>
            </a:endParaRPr>
          </a:p>
        </p:txBody>
      </p:sp>
      <p:sp>
        <p:nvSpPr>
          <p:cNvPr id="3" name="Subtitle 2"/>
          <p:cNvSpPr>
            <a:spLocks noGrp="1"/>
          </p:cNvSpPr>
          <p:nvPr>
            <p:ph sz="quarter" idx="1"/>
          </p:nvPr>
        </p:nvSpPr>
        <p:spPr>
          <a:xfrm>
            <a:off x="457200" y="1447800"/>
            <a:ext cx="7467600" cy="4114800"/>
          </a:xfrm>
        </p:spPr>
        <p:txBody>
          <a:bodyPr>
            <a:noAutofit/>
          </a:bodyPr>
          <a:lstStyle/>
          <a:p>
            <a:pPr algn="l"/>
            <a:r>
              <a:rPr lang="en-US" sz="1400" dirty="0" smtClean="0">
                <a:latin typeface="Times New Roman" pitchFamily="18" charset="0"/>
                <a:cs typeface="Times New Roman" pitchFamily="18" charset="0"/>
              </a:rPr>
              <a:t>Ingress Protection (IP) ratings are developed by the European Committee for Electro Technical Standardization (</a:t>
            </a:r>
            <a:r>
              <a:rPr lang="en-US" sz="1400" dirty="0" smtClean="0">
                <a:latin typeface="Times New Roman" pitchFamily="18" charset="0"/>
                <a:cs typeface="Times New Roman" pitchFamily="18" charset="0"/>
                <a:hlinkClick r:id="rId3"/>
              </a:rPr>
              <a:t>CENELEC</a:t>
            </a:r>
            <a:r>
              <a:rPr lang="en-US" sz="1400" dirty="0" smtClean="0">
                <a:latin typeface="Times New Roman" pitchFamily="18" charset="0"/>
                <a:cs typeface="Times New Roman" pitchFamily="18" charset="0"/>
              </a:rPr>
              <a:t>) (NEMA IEC 60529 Degrees of Protection Provided by Enclosures - IP Code), specifying the environmental protection the enclosure provides.</a:t>
            </a:r>
            <a:endParaRPr lang="ar-EG" sz="1400" dirty="0" smtClean="0">
              <a:latin typeface="Times New Roman" pitchFamily="18" charset="0"/>
              <a:cs typeface="Times New Roman" pitchFamily="18" charset="0"/>
            </a:endParaRPr>
          </a:p>
          <a:p>
            <a:pPr algn="r" rtl="1">
              <a:buNone/>
            </a:pPr>
            <a:r>
              <a:rPr lang="ar-EG" sz="1400" dirty="0" smtClean="0">
                <a:latin typeface="Times New Roman" pitchFamily="18" charset="0"/>
                <a:cs typeface="Times New Roman" pitchFamily="18" charset="0"/>
              </a:rPr>
              <a:t>حماية الدخول تخضع </a:t>
            </a:r>
            <a:r>
              <a:rPr lang="ar-EG" sz="1400" dirty="0" smtClean="0">
                <a:latin typeface="Times New Roman" pitchFamily="18" charset="0"/>
                <a:cs typeface="Times New Roman" pitchFamily="18" charset="0"/>
              </a:rPr>
              <a:t>اللجنة </a:t>
            </a:r>
            <a:r>
              <a:rPr lang="ar-EG" sz="1400" dirty="0" smtClean="0">
                <a:latin typeface="Times New Roman" pitchFamily="18" charset="0"/>
                <a:cs typeface="Times New Roman" pitchFamily="18" charset="0"/>
              </a:rPr>
              <a:t>الاوربية لتوحيد القياس الكهروميكانيكى و </a:t>
            </a:r>
            <a:r>
              <a:rPr lang="en-US" sz="1400" dirty="0" smtClean="0">
                <a:latin typeface="Times New Roman" pitchFamily="18" charset="0"/>
                <a:cs typeface="Times New Roman" pitchFamily="18" charset="0"/>
              </a:rPr>
              <a:t>IEC 60529 </a:t>
            </a:r>
            <a:r>
              <a:rPr lang="ar-EG" sz="1400" dirty="0" smtClean="0">
                <a:latin typeface="Times New Roman" pitchFamily="18" charset="0"/>
                <a:cs typeface="Times New Roman" pitchFamily="18" charset="0"/>
              </a:rPr>
              <a:t> و تمد درجة حماية تعرف باسم </a:t>
            </a:r>
            <a:r>
              <a:rPr lang="en-US" sz="1400" dirty="0" smtClean="0">
                <a:latin typeface="Times New Roman" pitchFamily="18" charset="0"/>
                <a:cs typeface="Times New Roman" pitchFamily="18" charset="0"/>
              </a:rPr>
              <a:t>IP </a:t>
            </a:r>
            <a:r>
              <a:rPr lang="ar-EG" sz="1400" dirty="0" smtClean="0">
                <a:latin typeface="Times New Roman" pitchFamily="18" charset="0"/>
                <a:cs typeface="Times New Roman" pitchFamily="18" charset="0"/>
              </a:rPr>
              <a:t> و خاصة الحماية السياج البيئية </a:t>
            </a:r>
            <a:endParaRPr lang="en-US" sz="1400" dirty="0" smtClean="0">
              <a:latin typeface="Times New Roman" pitchFamily="18" charset="0"/>
              <a:cs typeface="Times New Roman" pitchFamily="18" charset="0"/>
            </a:endParaRPr>
          </a:p>
          <a:p>
            <a:pPr algn="l"/>
            <a:r>
              <a:rPr lang="en-US" sz="1400" dirty="0" smtClean="0">
                <a:latin typeface="Times New Roman" pitchFamily="18" charset="0"/>
                <a:cs typeface="Times New Roman" pitchFamily="18" charset="0"/>
              </a:rPr>
              <a:t>The IP rating normally has two (or three) numbers:</a:t>
            </a:r>
          </a:p>
          <a:p>
            <a:pPr lvl="1">
              <a:buFont typeface="Arial" pitchFamily="34" charset="0"/>
              <a:buChar char="•"/>
            </a:pPr>
            <a:r>
              <a:rPr lang="en-US" sz="1400" dirty="0" smtClean="0">
                <a:latin typeface="Times New Roman" pitchFamily="18" charset="0"/>
                <a:cs typeface="Times New Roman" pitchFamily="18" charset="0"/>
              </a:rPr>
              <a:t>Protection from solid objects or materials</a:t>
            </a:r>
          </a:p>
          <a:p>
            <a:pPr lvl="1">
              <a:buFont typeface="Arial" pitchFamily="34" charset="0"/>
              <a:buChar char="•"/>
            </a:pPr>
            <a:r>
              <a:rPr lang="en-US" sz="1400" dirty="0" smtClean="0">
                <a:latin typeface="Times New Roman" pitchFamily="18" charset="0"/>
                <a:cs typeface="Times New Roman" pitchFamily="18" charset="0"/>
              </a:rPr>
              <a:t>Protection from liquids (water)</a:t>
            </a:r>
          </a:p>
          <a:p>
            <a:pPr lvl="1">
              <a:buFont typeface="Arial" pitchFamily="34" charset="0"/>
              <a:buChar char="•"/>
            </a:pPr>
            <a:r>
              <a:rPr lang="en-US" sz="1400" dirty="0" smtClean="0">
                <a:latin typeface="Times New Roman" pitchFamily="18" charset="0"/>
                <a:cs typeface="Times New Roman" pitchFamily="18" charset="0"/>
              </a:rPr>
              <a:t>Protection against mechanical impacts (commonly omitted, the third number is not a part of IEC 60529)</a:t>
            </a:r>
            <a:endParaRPr lang="ar-EG" sz="1400" dirty="0" smtClean="0">
              <a:latin typeface="Times New Roman" pitchFamily="18" charset="0"/>
              <a:cs typeface="Times New Roman" pitchFamily="18" charset="0"/>
            </a:endParaRPr>
          </a:p>
          <a:p>
            <a:pPr lvl="1">
              <a:buFont typeface="Arial" pitchFamily="34" charset="0"/>
              <a:buChar char="•"/>
            </a:pPr>
            <a:endParaRPr lang="ar-EG" sz="1400" dirty="0" smtClean="0">
              <a:latin typeface="Times New Roman" pitchFamily="18" charset="0"/>
              <a:cs typeface="Times New Roman" pitchFamily="18" charset="0"/>
            </a:endParaRPr>
          </a:p>
          <a:p>
            <a:pPr lvl="1" algn="r" rtl="1">
              <a:buFont typeface="Wingdings" pitchFamily="2" charset="2"/>
              <a:buChar char="q"/>
            </a:pPr>
            <a:r>
              <a:rPr lang="en-US" sz="1400" dirty="0" smtClean="0">
                <a:latin typeface="Times New Roman" pitchFamily="18" charset="0"/>
                <a:cs typeface="Times New Roman" pitchFamily="18" charset="0"/>
              </a:rPr>
              <a:t>IP </a:t>
            </a:r>
            <a:r>
              <a:rPr lang="ar-EG" sz="1400" dirty="0" smtClean="0">
                <a:latin typeface="Times New Roman" pitchFamily="18" charset="0"/>
                <a:cs typeface="Times New Roman" pitchFamily="18" charset="0"/>
              </a:rPr>
              <a:t> يتكون من رقميين او ثلاث </a:t>
            </a:r>
          </a:p>
          <a:p>
            <a:pPr lvl="1" algn="r" rtl="1">
              <a:buNone/>
            </a:pPr>
            <a:endParaRPr lang="ar-EG" sz="1400" dirty="0" smtClean="0">
              <a:latin typeface="Times New Roman" pitchFamily="18" charset="0"/>
              <a:cs typeface="Times New Roman" pitchFamily="18" charset="0"/>
            </a:endParaRPr>
          </a:p>
          <a:p>
            <a:pPr lvl="1" algn="r" rtl="1"/>
            <a:r>
              <a:rPr lang="ar-EG" sz="1400" dirty="0" smtClean="0">
                <a:latin typeface="Times New Roman" pitchFamily="18" charset="0"/>
                <a:cs typeface="Times New Roman" pitchFamily="18" charset="0"/>
              </a:rPr>
              <a:t> الحماية ضد الاجسام الصلبة </a:t>
            </a:r>
          </a:p>
          <a:p>
            <a:pPr lvl="1" algn="r" rtl="1"/>
            <a:r>
              <a:rPr lang="ar-EG" sz="1400" dirty="0" smtClean="0">
                <a:latin typeface="Times New Roman" pitchFamily="18" charset="0"/>
                <a:cs typeface="Times New Roman" pitchFamily="18" charset="0"/>
              </a:rPr>
              <a:t>الحماية ضد السوائل </a:t>
            </a:r>
          </a:p>
          <a:p>
            <a:pPr lvl="1" algn="r" rtl="1"/>
            <a:r>
              <a:rPr lang="ar-EG" sz="1400" dirty="0" smtClean="0">
                <a:latin typeface="Times New Roman" pitchFamily="18" charset="0"/>
                <a:cs typeface="Times New Roman" pitchFamily="18" charset="0"/>
              </a:rPr>
              <a:t>الحماية ضد التصادم الميكانيكى </a:t>
            </a:r>
            <a:endParaRPr lang="en-US" sz="1400" dirty="0" smtClean="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12</a:t>
            </a:fld>
            <a:endParaRPr lang="en-US"/>
          </a:p>
        </p:txBody>
      </p:sp>
      <p:graphicFrame>
        <p:nvGraphicFramePr>
          <p:cNvPr id="3074" name="Object 2"/>
          <p:cNvGraphicFramePr>
            <a:graphicFrameLocks noChangeAspect="1"/>
          </p:cNvGraphicFramePr>
          <p:nvPr/>
        </p:nvGraphicFramePr>
        <p:xfrm>
          <a:off x="7526338" y="65088"/>
          <a:ext cx="1160462" cy="696912"/>
        </p:xfrm>
        <a:graphic>
          <a:graphicData uri="http://schemas.openxmlformats.org/presentationml/2006/ole">
            <p:oleObj spid="_x0000_s3074" r:id="rId4" imgW="2857899" imgH="2190476" progId="">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1447800"/>
          <a:ext cx="8382000" cy="4794076"/>
        </p:xfrm>
        <a:graphic>
          <a:graphicData uri="http://schemas.openxmlformats.org/drawingml/2006/table">
            <a:tbl>
              <a:tblPr/>
              <a:tblGrid>
                <a:gridCol w="1071220"/>
                <a:gridCol w="7310780"/>
              </a:tblGrid>
              <a:tr h="593262">
                <a:tc>
                  <a:txBody>
                    <a:bodyPr/>
                    <a:lstStyle/>
                    <a:p>
                      <a:pPr marL="0" marR="0" algn="ctr">
                        <a:lnSpc>
                          <a:spcPct val="115000"/>
                        </a:lnSpc>
                        <a:spcBef>
                          <a:spcPts val="1125"/>
                        </a:spcBef>
                        <a:spcAft>
                          <a:spcPts val="750"/>
                        </a:spcAft>
                      </a:pPr>
                      <a:r>
                        <a:rPr lang="en-US" sz="2000" dirty="0">
                          <a:solidFill>
                            <a:srgbClr val="FF0000"/>
                          </a:solidFill>
                          <a:latin typeface="Times New Roman"/>
                          <a:ea typeface="Times New Roman"/>
                          <a:cs typeface="Arial"/>
                        </a:rPr>
                        <a:t>0</a:t>
                      </a:r>
                      <a:endParaRPr lang="en-US" sz="2000" dirty="0">
                        <a:solidFill>
                          <a:srgbClr val="FF0000"/>
                        </a:solidFill>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dirty="0">
                          <a:latin typeface="Times New Roman"/>
                          <a:ea typeface="Times New Roman"/>
                          <a:cs typeface="Arial"/>
                        </a:rPr>
                        <a:t>No special protection</a:t>
                      </a:r>
                      <a:endParaRPr lang="en-US" sz="2000" dirty="0">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r h="1088626">
                <a:tc>
                  <a:txBody>
                    <a:bodyPr/>
                    <a:lstStyle/>
                    <a:p>
                      <a:pPr marL="0" marR="0" algn="ctr">
                        <a:lnSpc>
                          <a:spcPct val="115000"/>
                        </a:lnSpc>
                        <a:spcBef>
                          <a:spcPts val="1125"/>
                        </a:spcBef>
                        <a:spcAft>
                          <a:spcPts val="750"/>
                        </a:spcAft>
                      </a:pPr>
                      <a:r>
                        <a:rPr lang="en-US" sz="2000" dirty="0">
                          <a:solidFill>
                            <a:srgbClr val="FF0000"/>
                          </a:solidFill>
                          <a:latin typeface="Times New Roman"/>
                          <a:ea typeface="Times New Roman"/>
                          <a:cs typeface="Arial"/>
                        </a:rPr>
                        <a:t>1</a:t>
                      </a:r>
                      <a:endParaRPr lang="en-US" sz="2000" dirty="0">
                        <a:solidFill>
                          <a:srgbClr val="FF0000"/>
                        </a:solidFill>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dirty="0">
                          <a:latin typeface="Times New Roman"/>
                          <a:ea typeface="Times New Roman"/>
                          <a:cs typeface="Arial"/>
                        </a:rPr>
                        <a:t>Protected against solid objects up to 50 mm, e.g. accidental touch by persons hands.</a:t>
                      </a:r>
                      <a:endParaRPr lang="en-US" sz="2000" dirty="0">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r h="593262">
                <a:tc>
                  <a:txBody>
                    <a:bodyPr/>
                    <a:lstStyle/>
                    <a:p>
                      <a:pPr marL="0" marR="0" algn="ctr">
                        <a:lnSpc>
                          <a:spcPct val="115000"/>
                        </a:lnSpc>
                        <a:spcBef>
                          <a:spcPts val="1125"/>
                        </a:spcBef>
                        <a:spcAft>
                          <a:spcPts val="750"/>
                        </a:spcAft>
                      </a:pPr>
                      <a:r>
                        <a:rPr lang="en-US" sz="2000" dirty="0">
                          <a:solidFill>
                            <a:srgbClr val="FF0000"/>
                          </a:solidFill>
                          <a:latin typeface="Times New Roman"/>
                          <a:ea typeface="Times New Roman"/>
                          <a:cs typeface="Arial"/>
                        </a:rPr>
                        <a:t>2</a:t>
                      </a:r>
                      <a:endParaRPr lang="en-US" sz="2000" dirty="0">
                        <a:solidFill>
                          <a:srgbClr val="FF0000"/>
                        </a:solidFill>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dirty="0">
                          <a:latin typeface="Times New Roman"/>
                          <a:ea typeface="Times New Roman"/>
                          <a:cs typeface="Arial"/>
                        </a:rPr>
                        <a:t>Protected against solid objects up to 12 mm, e.g. persons fingers.</a:t>
                      </a:r>
                      <a:endParaRPr lang="en-US" sz="2000" dirty="0">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r h="593262">
                <a:tc>
                  <a:txBody>
                    <a:bodyPr/>
                    <a:lstStyle/>
                    <a:p>
                      <a:pPr marL="0" marR="0" algn="ctr">
                        <a:lnSpc>
                          <a:spcPct val="115000"/>
                        </a:lnSpc>
                        <a:spcBef>
                          <a:spcPts val="1125"/>
                        </a:spcBef>
                        <a:spcAft>
                          <a:spcPts val="750"/>
                        </a:spcAft>
                      </a:pPr>
                      <a:r>
                        <a:rPr lang="en-US" sz="2000" dirty="0">
                          <a:solidFill>
                            <a:srgbClr val="FF0000"/>
                          </a:solidFill>
                          <a:latin typeface="Times New Roman"/>
                          <a:ea typeface="Times New Roman"/>
                          <a:cs typeface="Arial"/>
                        </a:rPr>
                        <a:t>3</a:t>
                      </a:r>
                      <a:endParaRPr lang="en-US" sz="2000" dirty="0">
                        <a:solidFill>
                          <a:srgbClr val="FF0000"/>
                        </a:solidFill>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dirty="0">
                          <a:latin typeface="Times New Roman"/>
                          <a:ea typeface="Times New Roman"/>
                          <a:cs typeface="Arial"/>
                        </a:rPr>
                        <a:t>Protected against solid objects over 2.5 mm (tools and wires).</a:t>
                      </a:r>
                      <a:endParaRPr lang="en-US" sz="2000" dirty="0">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r h="593262">
                <a:tc>
                  <a:txBody>
                    <a:bodyPr/>
                    <a:lstStyle/>
                    <a:p>
                      <a:pPr marL="0" marR="0" algn="ctr">
                        <a:lnSpc>
                          <a:spcPct val="115000"/>
                        </a:lnSpc>
                        <a:spcBef>
                          <a:spcPts val="1125"/>
                        </a:spcBef>
                        <a:spcAft>
                          <a:spcPts val="750"/>
                        </a:spcAft>
                      </a:pPr>
                      <a:r>
                        <a:rPr lang="en-US" sz="2000" dirty="0">
                          <a:solidFill>
                            <a:srgbClr val="FF0000"/>
                          </a:solidFill>
                          <a:latin typeface="Times New Roman"/>
                          <a:ea typeface="Times New Roman"/>
                          <a:cs typeface="Arial"/>
                        </a:rPr>
                        <a:t>4</a:t>
                      </a:r>
                      <a:endParaRPr lang="en-US" sz="2000" dirty="0">
                        <a:solidFill>
                          <a:srgbClr val="FF0000"/>
                        </a:solidFill>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dirty="0">
                          <a:latin typeface="Times New Roman"/>
                          <a:ea typeface="Times New Roman"/>
                          <a:cs typeface="Arial"/>
                        </a:rPr>
                        <a:t>Protected against solid objects over 1 mm (tools, wires, and small wires).</a:t>
                      </a:r>
                      <a:endParaRPr lang="en-US" sz="2000" dirty="0">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r h="593262">
                <a:tc>
                  <a:txBody>
                    <a:bodyPr/>
                    <a:lstStyle/>
                    <a:p>
                      <a:pPr marL="0" marR="0" algn="ctr">
                        <a:lnSpc>
                          <a:spcPct val="115000"/>
                        </a:lnSpc>
                        <a:spcBef>
                          <a:spcPts val="1125"/>
                        </a:spcBef>
                        <a:spcAft>
                          <a:spcPts val="750"/>
                        </a:spcAft>
                      </a:pPr>
                      <a:r>
                        <a:rPr lang="en-US" sz="2000" dirty="0">
                          <a:solidFill>
                            <a:srgbClr val="FF0000"/>
                          </a:solidFill>
                          <a:latin typeface="Times New Roman"/>
                          <a:ea typeface="Times New Roman"/>
                          <a:cs typeface="Arial"/>
                        </a:rPr>
                        <a:t>5</a:t>
                      </a:r>
                      <a:endParaRPr lang="en-US" sz="2000" dirty="0">
                        <a:solidFill>
                          <a:srgbClr val="FF0000"/>
                        </a:solidFill>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dirty="0">
                          <a:latin typeface="Times New Roman"/>
                          <a:ea typeface="Times New Roman"/>
                          <a:cs typeface="Arial"/>
                        </a:rPr>
                        <a:t>Protected against dust limited ingress (no harmful deposit).</a:t>
                      </a:r>
                      <a:endParaRPr lang="en-US" sz="2000" dirty="0">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r h="593262">
                <a:tc>
                  <a:txBody>
                    <a:bodyPr/>
                    <a:lstStyle/>
                    <a:p>
                      <a:pPr marL="0" marR="0" algn="ctr">
                        <a:lnSpc>
                          <a:spcPct val="115000"/>
                        </a:lnSpc>
                        <a:spcBef>
                          <a:spcPts val="1125"/>
                        </a:spcBef>
                        <a:spcAft>
                          <a:spcPts val="750"/>
                        </a:spcAft>
                      </a:pPr>
                      <a:r>
                        <a:rPr lang="en-US" sz="2000" dirty="0">
                          <a:solidFill>
                            <a:srgbClr val="FF0000"/>
                          </a:solidFill>
                          <a:latin typeface="Times New Roman"/>
                          <a:ea typeface="Times New Roman"/>
                          <a:cs typeface="Arial"/>
                        </a:rPr>
                        <a:t>6</a:t>
                      </a:r>
                      <a:endParaRPr lang="en-US" sz="2000" dirty="0">
                        <a:solidFill>
                          <a:srgbClr val="FF0000"/>
                        </a:solidFill>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dirty="0">
                          <a:latin typeface="Times New Roman"/>
                          <a:ea typeface="Times New Roman"/>
                          <a:cs typeface="Arial"/>
                        </a:rPr>
                        <a:t>Totally protected against dust.</a:t>
                      </a:r>
                      <a:endParaRPr lang="en-US" sz="2000" dirty="0">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bl>
          </a:graphicData>
        </a:graphic>
      </p:graphicFrame>
      <p:sp>
        <p:nvSpPr>
          <p:cNvPr id="5" name="Rectangle 4"/>
          <p:cNvSpPr/>
          <p:nvPr/>
        </p:nvSpPr>
        <p:spPr>
          <a:xfrm>
            <a:off x="228600" y="914400"/>
            <a:ext cx="7543800" cy="369332"/>
          </a:xfrm>
          <a:prstGeom prst="rect">
            <a:avLst/>
          </a:prstGeom>
        </p:spPr>
        <p:txBody>
          <a:bodyPr wrap="square">
            <a:spAutoFit/>
          </a:bodyPr>
          <a:lstStyle/>
          <a:p>
            <a:r>
              <a:rPr lang="en-US" b="1" dirty="0" smtClean="0">
                <a:solidFill>
                  <a:srgbClr val="0070C0"/>
                </a:solidFill>
              </a:rPr>
              <a:t>IP First number - Protection against solid objects</a:t>
            </a:r>
            <a:endParaRPr lang="en-US" dirty="0">
              <a:solidFill>
                <a:srgbClr val="0070C0"/>
              </a:solidFill>
            </a:endParaRPr>
          </a:p>
        </p:txBody>
      </p:sp>
      <p:graphicFrame>
        <p:nvGraphicFramePr>
          <p:cNvPr id="4098" name="Object 2"/>
          <p:cNvGraphicFramePr>
            <a:graphicFrameLocks noChangeAspect="1"/>
          </p:cNvGraphicFramePr>
          <p:nvPr/>
        </p:nvGraphicFramePr>
        <p:xfrm>
          <a:off x="7526338" y="65088"/>
          <a:ext cx="1160462" cy="696912"/>
        </p:xfrm>
        <a:graphic>
          <a:graphicData uri="http://schemas.openxmlformats.org/presentationml/2006/ole">
            <p:oleObj spid="_x0000_s4098" r:id="rId3" imgW="2857899" imgH="2190476" progId="">
              <p:embed/>
            </p:oleObj>
          </a:graphicData>
        </a:graphic>
      </p:graphicFrame>
      <p:sp>
        <p:nvSpPr>
          <p:cNvPr id="6" name="Slide Number Placeholder 5"/>
          <p:cNvSpPr>
            <a:spLocks noGrp="1"/>
          </p:cNvSpPr>
          <p:nvPr>
            <p:ph type="sldNum" sz="quarter" idx="15"/>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dirty="0" smtClean="0"/>
              <a:t>الرقم الاول من الحماية ضدالاجسام الصلبة </a:t>
            </a:r>
            <a:endParaRPr lang="en-US" dirty="0"/>
          </a:p>
        </p:txBody>
      </p:sp>
      <p:graphicFrame>
        <p:nvGraphicFramePr>
          <p:cNvPr id="5" name="Content Placeholder 4"/>
          <p:cNvGraphicFramePr>
            <a:graphicFrameLocks noGrp="1"/>
          </p:cNvGraphicFramePr>
          <p:nvPr>
            <p:ph sz="quarter" idx="1"/>
          </p:nvPr>
        </p:nvGraphicFramePr>
        <p:xfrm>
          <a:off x="609600" y="1905000"/>
          <a:ext cx="7391400" cy="2933700"/>
        </p:xfrm>
        <a:graphic>
          <a:graphicData uri="http://schemas.openxmlformats.org/drawingml/2006/table">
            <a:tbl>
              <a:tblPr firstRow="1" bandRow="1">
                <a:tableStyleId>{1E171933-4619-4E11-9A3F-F7608DF75F80}</a:tableStyleId>
              </a:tblPr>
              <a:tblGrid>
                <a:gridCol w="1066800"/>
                <a:gridCol w="6324600"/>
              </a:tblGrid>
              <a:tr h="419100">
                <a:tc>
                  <a:txBody>
                    <a:bodyPr/>
                    <a:lstStyle/>
                    <a:p>
                      <a:pPr algn="ctr"/>
                      <a:r>
                        <a:rPr lang="en-GB" u="none" baseline="0" dirty="0" smtClean="0"/>
                        <a:t>0</a:t>
                      </a:r>
                      <a:endParaRPr lang="en-US" u="none" baseline="0" dirty="0"/>
                    </a:p>
                  </a:txBody>
                  <a:tcPr/>
                </a:tc>
                <a:tc>
                  <a:txBody>
                    <a:bodyPr/>
                    <a:lstStyle/>
                    <a:p>
                      <a:pPr algn="r"/>
                      <a:r>
                        <a:rPr lang="ar-EG" dirty="0" smtClean="0"/>
                        <a:t>لا توجد حماية </a:t>
                      </a:r>
                      <a:endParaRPr lang="en-US" dirty="0"/>
                    </a:p>
                  </a:txBody>
                  <a:tcPr/>
                </a:tc>
              </a:tr>
              <a:tr h="419100">
                <a:tc>
                  <a:txBody>
                    <a:bodyPr/>
                    <a:lstStyle/>
                    <a:p>
                      <a:pPr algn="ctr"/>
                      <a:r>
                        <a:rPr lang="en-GB" dirty="0" smtClean="0"/>
                        <a:t>1</a:t>
                      </a:r>
                      <a:endParaRPr lang="en-US" dirty="0"/>
                    </a:p>
                  </a:txBody>
                  <a:tcPr/>
                </a:tc>
                <a:tc>
                  <a:txBody>
                    <a:bodyPr/>
                    <a:lstStyle/>
                    <a:p>
                      <a:pPr algn="r" rtl="1"/>
                      <a:r>
                        <a:rPr lang="ar-EG" dirty="0" smtClean="0"/>
                        <a:t>حماية ضد دخول الأجسام الصلبة جتي قطر يقدر بــ </a:t>
                      </a:r>
                      <a:r>
                        <a:rPr lang="en-US" dirty="0" smtClean="0"/>
                        <a:t>mm</a:t>
                      </a:r>
                      <a:r>
                        <a:rPr lang="ar-EG" dirty="0" smtClean="0"/>
                        <a:t>50 </a:t>
                      </a:r>
                      <a:endParaRPr lang="en-US" dirty="0"/>
                    </a:p>
                  </a:txBody>
                  <a:tcPr/>
                </a:tc>
              </a:tr>
              <a:tr h="419100">
                <a:tc>
                  <a:txBody>
                    <a:bodyPr/>
                    <a:lstStyle/>
                    <a:p>
                      <a:pPr algn="ctr"/>
                      <a:r>
                        <a:rPr lang="en-GB" dirty="0" smtClean="0"/>
                        <a:t>2</a:t>
                      </a:r>
                      <a:endParaRPr lang="en-US" dirty="0"/>
                    </a:p>
                  </a:txBody>
                  <a:tcPr/>
                </a:tc>
                <a:tc>
                  <a:txBody>
                    <a:bodyPr/>
                    <a:lstStyle/>
                    <a:p>
                      <a:pPr algn="r" rtl="1"/>
                      <a:r>
                        <a:rPr lang="ar-EG" dirty="0" smtClean="0"/>
                        <a:t>حماية ضد دخول الأجسام الصلبة جتي قطر يقدر بــ </a:t>
                      </a:r>
                      <a:r>
                        <a:rPr lang="en-US" dirty="0" smtClean="0"/>
                        <a:t>mm</a:t>
                      </a:r>
                      <a:r>
                        <a:rPr lang="ar-EG" dirty="0" smtClean="0"/>
                        <a:t>12</a:t>
                      </a:r>
                      <a:endParaRPr lang="en-US" dirty="0"/>
                    </a:p>
                  </a:txBody>
                  <a:tcPr/>
                </a:tc>
              </a:tr>
              <a:tr h="419100">
                <a:tc>
                  <a:txBody>
                    <a:bodyPr/>
                    <a:lstStyle/>
                    <a:p>
                      <a:pPr algn="ctr"/>
                      <a:r>
                        <a:rPr lang="en-GB" dirty="0" smtClean="0"/>
                        <a:t>3</a:t>
                      </a:r>
                      <a:endParaRPr lang="en-US" dirty="0"/>
                    </a:p>
                  </a:txBody>
                  <a:tcPr/>
                </a:tc>
                <a:tc>
                  <a:txBody>
                    <a:bodyPr/>
                    <a:lstStyle/>
                    <a:p>
                      <a:pPr algn="r" rtl="1"/>
                      <a:r>
                        <a:rPr lang="ar-EG" dirty="0" smtClean="0"/>
                        <a:t>حماية ضد دخول الأجسام الصلبة جتي قطر يقدر بــ </a:t>
                      </a:r>
                      <a:r>
                        <a:rPr lang="en-US" dirty="0" smtClean="0"/>
                        <a:t>mm</a:t>
                      </a:r>
                      <a:r>
                        <a:rPr lang="ar-EG" dirty="0" smtClean="0"/>
                        <a:t>2.5</a:t>
                      </a:r>
                      <a:endParaRPr lang="en-US" dirty="0"/>
                    </a:p>
                  </a:txBody>
                  <a:tcPr/>
                </a:tc>
              </a:tr>
              <a:tr h="419100">
                <a:tc>
                  <a:txBody>
                    <a:bodyPr/>
                    <a:lstStyle/>
                    <a:p>
                      <a:pPr algn="ctr"/>
                      <a:r>
                        <a:rPr lang="en-GB" dirty="0" smtClean="0"/>
                        <a:t>4</a:t>
                      </a:r>
                      <a:endParaRPr lang="en-US" dirty="0"/>
                    </a:p>
                  </a:txBody>
                  <a:tcPr/>
                </a:tc>
                <a:tc>
                  <a:txBody>
                    <a:bodyPr/>
                    <a:lstStyle/>
                    <a:p>
                      <a:pPr algn="r" rtl="1"/>
                      <a:r>
                        <a:rPr lang="ar-EG" dirty="0" smtClean="0"/>
                        <a:t>حماية ضد دخول الأجسام الصلبة جتي قطر يقدر بــ </a:t>
                      </a:r>
                      <a:r>
                        <a:rPr lang="en-US" dirty="0" smtClean="0"/>
                        <a:t>mm</a:t>
                      </a:r>
                      <a:r>
                        <a:rPr lang="ar-EG" dirty="0" smtClean="0"/>
                        <a:t>1</a:t>
                      </a:r>
                      <a:endParaRPr lang="en-US" dirty="0"/>
                    </a:p>
                  </a:txBody>
                  <a:tcPr/>
                </a:tc>
              </a:tr>
              <a:tr h="419100">
                <a:tc>
                  <a:txBody>
                    <a:bodyPr/>
                    <a:lstStyle/>
                    <a:p>
                      <a:pPr algn="ctr"/>
                      <a:r>
                        <a:rPr lang="en-GB" dirty="0" smtClean="0"/>
                        <a:t>5</a:t>
                      </a:r>
                      <a:endParaRPr lang="en-US" dirty="0"/>
                    </a:p>
                  </a:txBody>
                  <a:tcPr/>
                </a:tc>
                <a:tc>
                  <a:txBody>
                    <a:bodyPr/>
                    <a:lstStyle/>
                    <a:p>
                      <a:pPr algn="r"/>
                      <a:r>
                        <a:rPr lang="ar-EG" dirty="0" smtClean="0"/>
                        <a:t>حماية من دخول </a:t>
                      </a:r>
                      <a:r>
                        <a:rPr lang="ar-EG" dirty="0" smtClean="0"/>
                        <a:t>الأتربة </a:t>
                      </a:r>
                      <a:endParaRPr lang="en-US" dirty="0"/>
                    </a:p>
                  </a:txBody>
                  <a:tcPr/>
                </a:tc>
              </a:tr>
              <a:tr h="419100">
                <a:tc>
                  <a:txBody>
                    <a:bodyPr/>
                    <a:lstStyle/>
                    <a:p>
                      <a:pPr algn="ctr"/>
                      <a:r>
                        <a:rPr lang="en-GB" dirty="0" smtClean="0"/>
                        <a:t>6</a:t>
                      </a:r>
                      <a:endParaRPr lang="en-US" dirty="0"/>
                    </a:p>
                  </a:txBody>
                  <a:tcPr/>
                </a:tc>
                <a:tc>
                  <a:txBody>
                    <a:bodyPr/>
                    <a:lstStyle/>
                    <a:p>
                      <a:pPr algn="r" rtl="1"/>
                      <a:r>
                        <a:rPr lang="ar-EG" baseline="0" dirty="0" smtClean="0"/>
                        <a:t> </a:t>
                      </a:r>
                      <a:r>
                        <a:rPr lang="ar-EG" dirty="0" smtClean="0"/>
                        <a:t>حماية كاملة  ضد </a:t>
                      </a:r>
                      <a:r>
                        <a:rPr lang="ar-EG" dirty="0" smtClean="0"/>
                        <a:t>الأتربة </a:t>
                      </a:r>
                      <a:endParaRPr lang="en-US" dirty="0"/>
                    </a:p>
                  </a:txBody>
                  <a:tcPr/>
                </a:tc>
              </a:tr>
            </a:tbl>
          </a:graphicData>
        </a:graphic>
      </p:graphicFrame>
      <p:sp>
        <p:nvSpPr>
          <p:cNvPr id="4" name="Slide Number Placeholder 3"/>
          <p:cNvSpPr>
            <a:spLocks noGrp="1"/>
          </p:cNvSpPr>
          <p:nvPr>
            <p:ph type="sldNum" sz="quarter" idx="15"/>
          </p:nvPr>
        </p:nvSpPr>
        <p:spPr/>
        <p:txBody>
          <a:bodyPr/>
          <a:lstStyle/>
          <a:p>
            <a:fld id="{B6F15528-21DE-4FAA-801E-634DDDAF4B2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1371602"/>
          <a:ext cx="8077200" cy="5340572"/>
        </p:xfrm>
        <a:graphic>
          <a:graphicData uri="http://schemas.openxmlformats.org/drawingml/2006/table">
            <a:tbl>
              <a:tblPr/>
              <a:tblGrid>
                <a:gridCol w="1032266"/>
                <a:gridCol w="7044934"/>
              </a:tblGrid>
              <a:tr h="382028">
                <a:tc>
                  <a:txBody>
                    <a:bodyPr/>
                    <a:lstStyle/>
                    <a:p>
                      <a:pPr marL="0" marR="0" algn="ctr">
                        <a:lnSpc>
                          <a:spcPct val="115000"/>
                        </a:lnSpc>
                        <a:spcBef>
                          <a:spcPts val="1125"/>
                        </a:spcBef>
                        <a:spcAft>
                          <a:spcPts val="750"/>
                        </a:spcAft>
                      </a:pPr>
                      <a:r>
                        <a:rPr lang="en-US" sz="2000" dirty="0">
                          <a:solidFill>
                            <a:srgbClr val="FF0000"/>
                          </a:solidFill>
                          <a:latin typeface="Times New Roman"/>
                          <a:ea typeface="Times New Roman"/>
                          <a:cs typeface="Arial"/>
                        </a:rPr>
                        <a:t>0</a:t>
                      </a:r>
                      <a:endParaRPr lang="en-US" sz="2000" dirty="0">
                        <a:solidFill>
                          <a:srgbClr val="FF0000"/>
                        </a:solidFill>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dirty="0">
                          <a:latin typeface="Times New Roman"/>
                          <a:ea typeface="Times New Roman"/>
                          <a:cs typeface="Arial"/>
                        </a:rPr>
                        <a:t>No protection.</a:t>
                      </a:r>
                      <a:endParaRPr lang="en-US" sz="2000" dirty="0">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r h="597606">
                <a:tc>
                  <a:txBody>
                    <a:bodyPr/>
                    <a:lstStyle/>
                    <a:p>
                      <a:pPr marL="0" marR="0" algn="ctr">
                        <a:lnSpc>
                          <a:spcPct val="115000"/>
                        </a:lnSpc>
                        <a:spcBef>
                          <a:spcPts val="1125"/>
                        </a:spcBef>
                        <a:spcAft>
                          <a:spcPts val="750"/>
                        </a:spcAft>
                      </a:pPr>
                      <a:r>
                        <a:rPr lang="en-US" sz="2000" dirty="0">
                          <a:solidFill>
                            <a:srgbClr val="FF0000"/>
                          </a:solidFill>
                          <a:latin typeface="Times New Roman"/>
                          <a:ea typeface="Times New Roman"/>
                          <a:cs typeface="Arial"/>
                        </a:rPr>
                        <a:t>1</a:t>
                      </a:r>
                      <a:endParaRPr lang="en-US" sz="2000" dirty="0">
                        <a:solidFill>
                          <a:srgbClr val="FF0000"/>
                        </a:solidFill>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dirty="0">
                          <a:latin typeface="Times New Roman"/>
                          <a:ea typeface="Times New Roman"/>
                          <a:cs typeface="Arial"/>
                        </a:rPr>
                        <a:t>Protection against vertically falling drops of water e.g. condensation.</a:t>
                      </a:r>
                      <a:endParaRPr lang="en-US" sz="2000" dirty="0">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r h="597606">
                <a:tc>
                  <a:txBody>
                    <a:bodyPr/>
                    <a:lstStyle/>
                    <a:p>
                      <a:pPr marL="0" marR="0" algn="ctr">
                        <a:lnSpc>
                          <a:spcPct val="115000"/>
                        </a:lnSpc>
                        <a:spcBef>
                          <a:spcPts val="1125"/>
                        </a:spcBef>
                        <a:spcAft>
                          <a:spcPts val="750"/>
                        </a:spcAft>
                      </a:pPr>
                      <a:r>
                        <a:rPr lang="en-US" sz="2000" dirty="0">
                          <a:solidFill>
                            <a:srgbClr val="FF0000"/>
                          </a:solidFill>
                          <a:latin typeface="Times New Roman"/>
                          <a:ea typeface="Times New Roman"/>
                          <a:cs typeface="Arial"/>
                        </a:rPr>
                        <a:t>2</a:t>
                      </a:r>
                      <a:endParaRPr lang="en-US" sz="2000" dirty="0">
                        <a:solidFill>
                          <a:srgbClr val="FF0000"/>
                        </a:solidFill>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dirty="0">
                          <a:latin typeface="Times New Roman"/>
                          <a:ea typeface="Times New Roman"/>
                          <a:cs typeface="Arial"/>
                        </a:rPr>
                        <a:t>Protection against direct sprays of water up to </a:t>
                      </a:r>
                      <a:r>
                        <a:rPr kumimoji="0" lang="en-US" sz="1800" kern="1200" dirty="0" smtClean="0">
                          <a:solidFill>
                            <a:schemeClr val="tx1"/>
                          </a:solidFill>
                          <a:latin typeface="Times New Roman" pitchFamily="18" charset="0"/>
                          <a:ea typeface="+mn-ea"/>
                          <a:cs typeface="Times New Roman" pitchFamily="18" charset="0"/>
                        </a:rPr>
                        <a:t>15</a:t>
                      </a:r>
                      <a:r>
                        <a:rPr kumimoji="0" lang="en-US" sz="1800" kern="1200" baseline="30000" dirty="0" smtClean="0">
                          <a:solidFill>
                            <a:schemeClr val="tx1"/>
                          </a:solidFill>
                          <a:latin typeface="+mn-lt"/>
                          <a:ea typeface="+mn-ea"/>
                          <a:cs typeface="+mn-cs"/>
                        </a:rPr>
                        <a:t>o</a:t>
                      </a:r>
                      <a:r>
                        <a:rPr lang="en-US" sz="2000" dirty="0" smtClean="0">
                          <a:latin typeface="Times New Roman"/>
                          <a:ea typeface="Times New Roman"/>
                          <a:cs typeface="Arial"/>
                        </a:rPr>
                        <a:t> </a:t>
                      </a:r>
                      <a:r>
                        <a:rPr lang="en-US" sz="2000" dirty="0">
                          <a:latin typeface="Times New Roman"/>
                          <a:ea typeface="Times New Roman"/>
                          <a:cs typeface="Arial"/>
                        </a:rPr>
                        <a:t>from the vertical.</a:t>
                      </a:r>
                      <a:endParaRPr lang="en-US" sz="2000" dirty="0">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r h="597606">
                <a:tc>
                  <a:txBody>
                    <a:bodyPr/>
                    <a:lstStyle/>
                    <a:p>
                      <a:pPr marL="0" marR="0" algn="ctr">
                        <a:lnSpc>
                          <a:spcPct val="115000"/>
                        </a:lnSpc>
                        <a:spcBef>
                          <a:spcPts val="1125"/>
                        </a:spcBef>
                        <a:spcAft>
                          <a:spcPts val="750"/>
                        </a:spcAft>
                      </a:pPr>
                      <a:r>
                        <a:rPr lang="en-US" sz="2000" dirty="0">
                          <a:solidFill>
                            <a:srgbClr val="FF0000"/>
                          </a:solidFill>
                          <a:latin typeface="Times New Roman"/>
                          <a:ea typeface="Times New Roman"/>
                          <a:cs typeface="Arial"/>
                        </a:rPr>
                        <a:t>3</a:t>
                      </a:r>
                      <a:endParaRPr lang="en-US" sz="2000" dirty="0">
                        <a:solidFill>
                          <a:srgbClr val="FF0000"/>
                        </a:solidFill>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dirty="0">
                          <a:latin typeface="Times New Roman"/>
                          <a:ea typeface="Times New Roman"/>
                          <a:cs typeface="Arial"/>
                        </a:rPr>
                        <a:t>Protected against direct sprays of water up to </a:t>
                      </a:r>
                      <a:r>
                        <a:rPr kumimoji="0" lang="en-US" sz="1800" kern="1200" dirty="0" smtClean="0">
                          <a:solidFill>
                            <a:schemeClr val="tx1"/>
                          </a:solidFill>
                          <a:latin typeface="Times New Roman" pitchFamily="18" charset="0"/>
                          <a:ea typeface="+mn-ea"/>
                          <a:cs typeface="Times New Roman" pitchFamily="18" charset="0"/>
                        </a:rPr>
                        <a:t>60</a:t>
                      </a:r>
                      <a:r>
                        <a:rPr kumimoji="0" lang="en-US" sz="1800" kern="1200" baseline="30000" dirty="0" smtClean="0">
                          <a:solidFill>
                            <a:schemeClr val="tx1"/>
                          </a:solidFill>
                          <a:latin typeface="+mn-lt"/>
                          <a:ea typeface="+mn-ea"/>
                          <a:cs typeface="+mn-cs"/>
                        </a:rPr>
                        <a:t>o</a:t>
                      </a:r>
                      <a:r>
                        <a:rPr lang="en-US" sz="2000" dirty="0" smtClean="0">
                          <a:latin typeface="Times New Roman"/>
                          <a:ea typeface="Times New Roman"/>
                          <a:cs typeface="Arial"/>
                        </a:rPr>
                        <a:t> </a:t>
                      </a:r>
                      <a:r>
                        <a:rPr lang="en-US" sz="2000" dirty="0">
                          <a:latin typeface="Times New Roman"/>
                          <a:ea typeface="Times New Roman"/>
                          <a:cs typeface="Arial"/>
                        </a:rPr>
                        <a:t>from the vertical.</a:t>
                      </a:r>
                      <a:endParaRPr lang="en-US" sz="2000" dirty="0">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r h="738041">
                <a:tc>
                  <a:txBody>
                    <a:bodyPr/>
                    <a:lstStyle/>
                    <a:p>
                      <a:pPr marL="0" marR="0" algn="ctr">
                        <a:lnSpc>
                          <a:spcPct val="115000"/>
                        </a:lnSpc>
                        <a:spcBef>
                          <a:spcPts val="1125"/>
                        </a:spcBef>
                        <a:spcAft>
                          <a:spcPts val="750"/>
                        </a:spcAft>
                      </a:pPr>
                      <a:r>
                        <a:rPr lang="en-US" sz="2000" dirty="0">
                          <a:solidFill>
                            <a:srgbClr val="FF0000"/>
                          </a:solidFill>
                          <a:latin typeface="Times New Roman"/>
                          <a:ea typeface="Times New Roman"/>
                          <a:cs typeface="Arial"/>
                        </a:rPr>
                        <a:t>4</a:t>
                      </a:r>
                      <a:endParaRPr lang="en-US" sz="2000" dirty="0">
                        <a:solidFill>
                          <a:srgbClr val="FF0000"/>
                        </a:solidFill>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dirty="0">
                          <a:latin typeface="Times New Roman"/>
                          <a:ea typeface="Times New Roman"/>
                          <a:cs typeface="Arial"/>
                        </a:rPr>
                        <a:t>Protection against water sprayed from all directions - limited ingress permitted.</a:t>
                      </a:r>
                      <a:endParaRPr lang="en-US" sz="2000" dirty="0">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r h="738041">
                <a:tc>
                  <a:txBody>
                    <a:bodyPr/>
                    <a:lstStyle/>
                    <a:p>
                      <a:pPr marL="0" marR="0" algn="ctr">
                        <a:lnSpc>
                          <a:spcPct val="115000"/>
                        </a:lnSpc>
                        <a:spcBef>
                          <a:spcPts val="1125"/>
                        </a:spcBef>
                        <a:spcAft>
                          <a:spcPts val="750"/>
                        </a:spcAft>
                      </a:pPr>
                      <a:r>
                        <a:rPr lang="en-US" sz="2000">
                          <a:solidFill>
                            <a:srgbClr val="FF0000"/>
                          </a:solidFill>
                          <a:latin typeface="Times New Roman"/>
                          <a:ea typeface="Times New Roman"/>
                          <a:cs typeface="Arial"/>
                        </a:rPr>
                        <a:t>5</a:t>
                      </a:r>
                      <a:endParaRPr lang="en-US" sz="2000">
                        <a:solidFill>
                          <a:srgbClr val="FF0000"/>
                        </a:solidFill>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dirty="0">
                          <a:latin typeface="Times New Roman"/>
                          <a:ea typeface="Times New Roman"/>
                          <a:cs typeface="Arial"/>
                        </a:rPr>
                        <a:t>Protected against low pressure jets of water from all directions - limited ingress.</a:t>
                      </a:r>
                      <a:endParaRPr lang="en-US" sz="2000" dirty="0">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r h="738041">
                <a:tc>
                  <a:txBody>
                    <a:bodyPr/>
                    <a:lstStyle/>
                    <a:p>
                      <a:pPr marL="0" marR="0" algn="ctr">
                        <a:lnSpc>
                          <a:spcPct val="115000"/>
                        </a:lnSpc>
                        <a:spcBef>
                          <a:spcPts val="1125"/>
                        </a:spcBef>
                        <a:spcAft>
                          <a:spcPts val="750"/>
                        </a:spcAft>
                      </a:pPr>
                      <a:r>
                        <a:rPr lang="en-US" sz="2000" dirty="0">
                          <a:solidFill>
                            <a:srgbClr val="FF0000"/>
                          </a:solidFill>
                          <a:latin typeface="Times New Roman"/>
                          <a:ea typeface="Times New Roman"/>
                          <a:cs typeface="Arial"/>
                        </a:rPr>
                        <a:t>6</a:t>
                      </a:r>
                      <a:endParaRPr lang="en-US" sz="2000" dirty="0">
                        <a:solidFill>
                          <a:srgbClr val="FF0000"/>
                        </a:solidFill>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dirty="0">
                          <a:latin typeface="Times New Roman"/>
                          <a:ea typeface="Times New Roman"/>
                          <a:cs typeface="Arial"/>
                        </a:rPr>
                        <a:t>Protected against temporary flooding of water, e.g. for use on ship decks - limited ingress permitted.</a:t>
                      </a:r>
                      <a:endParaRPr lang="en-US" sz="2000" dirty="0">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r h="553094">
                <a:tc>
                  <a:txBody>
                    <a:bodyPr/>
                    <a:lstStyle/>
                    <a:p>
                      <a:pPr marL="0" marR="0" algn="ctr">
                        <a:lnSpc>
                          <a:spcPct val="115000"/>
                        </a:lnSpc>
                        <a:spcBef>
                          <a:spcPts val="1125"/>
                        </a:spcBef>
                        <a:spcAft>
                          <a:spcPts val="750"/>
                        </a:spcAft>
                      </a:pPr>
                      <a:r>
                        <a:rPr lang="en-US" sz="2000" dirty="0">
                          <a:solidFill>
                            <a:srgbClr val="FF0000"/>
                          </a:solidFill>
                          <a:latin typeface="Times New Roman"/>
                          <a:ea typeface="Times New Roman"/>
                          <a:cs typeface="Arial"/>
                        </a:rPr>
                        <a:t>7</a:t>
                      </a:r>
                      <a:endParaRPr lang="en-US" sz="2000" dirty="0">
                        <a:solidFill>
                          <a:srgbClr val="FF0000"/>
                        </a:solidFill>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dirty="0">
                          <a:latin typeface="Times New Roman"/>
                          <a:ea typeface="Times New Roman"/>
                          <a:cs typeface="Arial"/>
                        </a:rPr>
                        <a:t>Protected against the effect of immersion between 15 cm and 1 m.</a:t>
                      </a:r>
                      <a:endParaRPr lang="en-US" sz="2000" dirty="0">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r h="382028">
                <a:tc>
                  <a:txBody>
                    <a:bodyPr/>
                    <a:lstStyle/>
                    <a:p>
                      <a:pPr marL="0" marR="0" algn="ctr">
                        <a:lnSpc>
                          <a:spcPct val="115000"/>
                        </a:lnSpc>
                        <a:spcBef>
                          <a:spcPts val="1125"/>
                        </a:spcBef>
                        <a:spcAft>
                          <a:spcPts val="750"/>
                        </a:spcAft>
                      </a:pPr>
                      <a:r>
                        <a:rPr lang="en-US" sz="2000" dirty="0">
                          <a:solidFill>
                            <a:srgbClr val="FF0000"/>
                          </a:solidFill>
                          <a:latin typeface="Times New Roman"/>
                          <a:ea typeface="Times New Roman"/>
                          <a:cs typeface="Arial"/>
                        </a:rPr>
                        <a:t>8</a:t>
                      </a:r>
                      <a:endParaRPr lang="en-US" sz="2000" dirty="0">
                        <a:solidFill>
                          <a:srgbClr val="FF0000"/>
                        </a:solidFill>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dirty="0">
                          <a:latin typeface="Times New Roman"/>
                          <a:ea typeface="Times New Roman"/>
                          <a:cs typeface="Arial"/>
                        </a:rPr>
                        <a:t>Protects against long periods of immersion under pressure.</a:t>
                      </a:r>
                      <a:endParaRPr lang="en-US" sz="2000" dirty="0">
                        <a:latin typeface="Calibri"/>
                        <a:ea typeface="Times New Roman"/>
                        <a:cs typeface="Arial"/>
                      </a:endParaRPr>
                    </a:p>
                  </a:txBody>
                  <a:tcPr marL="19050" marR="1905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bl>
          </a:graphicData>
        </a:graphic>
      </p:graphicFrame>
      <p:sp>
        <p:nvSpPr>
          <p:cNvPr id="55297" name="Rectangle 1"/>
          <p:cNvSpPr>
            <a:spLocks noChangeArrowheads="1"/>
          </p:cNvSpPr>
          <p:nvPr/>
        </p:nvSpPr>
        <p:spPr bwMode="auto">
          <a:xfrm>
            <a:off x="228600" y="838200"/>
            <a:ext cx="62484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lang="en-US" b="1" dirty="0" smtClean="0">
                <a:solidFill>
                  <a:srgbClr val="0070C0"/>
                </a:solidFill>
              </a:rPr>
              <a:t>IP Second number - Protection against liquids</a:t>
            </a:r>
          </a:p>
        </p:txBody>
      </p:sp>
      <p:graphicFrame>
        <p:nvGraphicFramePr>
          <p:cNvPr id="5122" name="Object 2"/>
          <p:cNvGraphicFramePr>
            <a:graphicFrameLocks noChangeAspect="1"/>
          </p:cNvGraphicFramePr>
          <p:nvPr/>
        </p:nvGraphicFramePr>
        <p:xfrm>
          <a:off x="7526338" y="65088"/>
          <a:ext cx="1160462" cy="696912"/>
        </p:xfrm>
        <a:graphic>
          <a:graphicData uri="http://schemas.openxmlformats.org/presentationml/2006/ole">
            <p:oleObj spid="_x0000_s5122" r:id="rId3" imgW="2857899" imgH="2190476" progId="">
              <p:embed/>
            </p:oleObj>
          </a:graphicData>
        </a:graphic>
      </p:graphicFrame>
      <p:sp>
        <p:nvSpPr>
          <p:cNvPr id="5" name="Slide Number Placeholder 4"/>
          <p:cNvSpPr>
            <a:spLocks noGrp="1"/>
          </p:cNvSpPr>
          <p:nvPr>
            <p:ph type="sldNum" sz="quarter" idx="11"/>
          </p:nvPr>
        </p:nvSpPr>
        <p:spPr/>
        <p:txBody>
          <a:bodyPr/>
          <a:lstStyle/>
          <a:p>
            <a:fld id="{B6F15528-21DE-4FAA-801E-634DDDAF4B2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dirty="0" smtClean="0"/>
              <a:t>الرقم الثانى الحماية ضد السوائل </a:t>
            </a:r>
            <a:endParaRPr lang="en-US" dirty="0"/>
          </a:p>
        </p:txBody>
      </p:sp>
      <p:graphicFrame>
        <p:nvGraphicFramePr>
          <p:cNvPr id="5" name="Content Placeholder 4"/>
          <p:cNvGraphicFramePr>
            <a:graphicFrameLocks noGrp="1"/>
          </p:cNvGraphicFramePr>
          <p:nvPr>
            <p:ph sz="quarter" idx="1"/>
          </p:nvPr>
        </p:nvGraphicFramePr>
        <p:xfrm>
          <a:off x="457200" y="1600200"/>
          <a:ext cx="7467600" cy="3657603"/>
        </p:xfrm>
        <a:graphic>
          <a:graphicData uri="http://schemas.openxmlformats.org/drawingml/2006/table">
            <a:tbl>
              <a:tblPr firstRow="1" bandRow="1">
                <a:tableStyleId>{00A15C55-8517-42AA-B614-E9B94910E393}</a:tableStyleId>
              </a:tblPr>
              <a:tblGrid>
                <a:gridCol w="914400"/>
                <a:gridCol w="6553200"/>
              </a:tblGrid>
              <a:tr h="384180">
                <a:tc>
                  <a:txBody>
                    <a:bodyPr/>
                    <a:lstStyle/>
                    <a:p>
                      <a:r>
                        <a:rPr lang="ar-EG" dirty="0" smtClean="0"/>
                        <a:t>0</a:t>
                      </a:r>
                      <a:endParaRPr lang="en-US" dirty="0"/>
                    </a:p>
                  </a:txBody>
                  <a:tcPr/>
                </a:tc>
                <a:tc>
                  <a:txBody>
                    <a:bodyPr/>
                    <a:lstStyle/>
                    <a:p>
                      <a:pPr algn="r"/>
                      <a:r>
                        <a:rPr lang="ar-EG" dirty="0" smtClean="0"/>
                        <a:t>لا توجد حماية </a:t>
                      </a:r>
                      <a:endParaRPr lang="en-US" dirty="0"/>
                    </a:p>
                  </a:txBody>
                  <a:tcPr/>
                </a:tc>
              </a:tr>
              <a:tr h="384180">
                <a:tc>
                  <a:txBody>
                    <a:bodyPr/>
                    <a:lstStyle/>
                    <a:p>
                      <a:r>
                        <a:rPr lang="ar-EG" dirty="0" smtClean="0"/>
                        <a:t>1</a:t>
                      </a:r>
                      <a:endParaRPr lang="en-US" dirty="0"/>
                    </a:p>
                  </a:txBody>
                  <a:tcPr/>
                </a:tc>
                <a:tc>
                  <a:txBody>
                    <a:bodyPr/>
                    <a:lstStyle/>
                    <a:p>
                      <a:pPr algn="r"/>
                      <a:r>
                        <a:rPr lang="ar-EG" dirty="0" smtClean="0"/>
                        <a:t>حماية ضد </a:t>
                      </a:r>
                      <a:r>
                        <a:rPr lang="ar-EG" dirty="0" smtClean="0"/>
                        <a:t>السقوط </a:t>
                      </a:r>
                      <a:r>
                        <a:rPr lang="ar-EG" dirty="0" smtClean="0"/>
                        <a:t>العمودى للسوائل </a:t>
                      </a:r>
                      <a:endParaRPr lang="en-US" dirty="0"/>
                    </a:p>
                  </a:txBody>
                  <a:tcPr/>
                </a:tc>
              </a:tr>
              <a:tr h="494697">
                <a:tc>
                  <a:txBody>
                    <a:bodyPr/>
                    <a:lstStyle/>
                    <a:p>
                      <a:r>
                        <a:rPr lang="ar-EG" dirty="0" smtClean="0"/>
                        <a:t>2</a:t>
                      </a:r>
                      <a:endParaRPr lang="en-US" dirty="0"/>
                    </a:p>
                  </a:txBody>
                  <a:tcPr/>
                </a:tc>
                <a:tc>
                  <a:txBody>
                    <a:bodyPr/>
                    <a:lstStyle/>
                    <a:p>
                      <a:pPr algn="r" rtl="1"/>
                      <a:r>
                        <a:rPr lang="ar-EG" dirty="0" smtClean="0"/>
                        <a:t>حماية </a:t>
                      </a:r>
                      <a:r>
                        <a:rPr lang="ar-EG" dirty="0" smtClean="0"/>
                        <a:t>ضد دخول السوائل </a:t>
                      </a:r>
                      <a:r>
                        <a:rPr lang="ar-EG" dirty="0" smtClean="0"/>
                        <a:t>حتى زاوية ميل  15 </a:t>
                      </a:r>
                      <a:r>
                        <a:rPr lang="ar-EG" dirty="0" smtClean="0"/>
                        <a:t>درجة من </a:t>
                      </a:r>
                      <a:r>
                        <a:rPr lang="ar-EG" dirty="0" smtClean="0"/>
                        <a:t>الرأسى </a:t>
                      </a:r>
                      <a:r>
                        <a:rPr lang="ar-EG" dirty="0" smtClean="0"/>
                        <a:t>(رش عادى) </a:t>
                      </a:r>
                      <a:endParaRPr lang="en-US" dirty="0"/>
                    </a:p>
                  </a:txBody>
                  <a:tcPr/>
                </a:tc>
              </a:tr>
              <a:tr h="473646">
                <a:tc>
                  <a:txBody>
                    <a:bodyPr/>
                    <a:lstStyle/>
                    <a:p>
                      <a:r>
                        <a:rPr lang="ar-EG" dirty="0" smtClean="0"/>
                        <a:t>3</a:t>
                      </a:r>
                      <a:endParaRPr lang="en-US"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EG" dirty="0" smtClean="0"/>
                        <a:t>حماية من السوائل حتى زاوية ميل  60 من الرأسى  رش عادى </a:t>
                      </a:r>
                      <a:endParaRPr lang="en-US" dirty="0" smtClean="0"/>
                    </a:p>
                  </a:txBody>
                  <a:tcPr/>
                </a:tc>
              </a:tr>
              <a:tr h="384180">
                <a:tc>
                  <a:txBody>
                    <a:bodyPr/>
                    <a:lstStyle/>
                    <a:p>
                      <a:r>
                        <a:rPr lang="ar-EG" dirty="0" smtClean="0"/>
                        <a:t>4</a:t>
                      </a:r>
                      <a:endParaRPr lang="en-US" dirty="0"/>
                    </a:p>
                  </a:txBody>
                  <a:tcPr/>
                </a:tc>
                <a:tc>
                  <a:txBody>
                    <a:bodyPr/>
                    <a:lstStyle/>
                    <a:p>
                      <a:r>
                        <a:rPr lang="ar-EG" dirty="0" smtClean="0"/>
                        <a:t>حماية من رش السوائل من جميع </a:t>
                      </a:r>
                      <a:r>
                        <a:rPr lang="ar-EG" dirty="0" smtClean="0"/>
                        <a:t>الإتجاهات                                                         </a:t>
                      </a:r>
                      <a:endParaRPr lang="en-US" dirty="0"/>
                    </a:p>
                  </a:txBody>
                  <a:tcPr/>
                </a:tc>
              </a:tr>
              <a:tr h="384180">
                <a:tc>
                  <a:txBody>
                    <a:bodyPr/>
                    <a:lstStyle/>
                    <a:p>
                      <a:r>
                        <a:rPr lang="ar-EG" dirty="0" smtClean="0"/>
                        <a:t>5</a:t>
                      </a:r>
                      <a:endParaRPr lang="en-US" dirty="0"/>
                    </a:p>
                  </a:txBody>
                  <a:tcPr/>
                </a:tc>
                <a:tc>
                  <a:txBody>
                    <a:bodyPr/>
                    <a:lstStyle/>
                    <a:p>
                      <a:pPr algn="r"/>
                      <a:r>
                        <a:rPr lang="ar-EG" dirty="0" smtClean="0"/>
                        <a:t>حماية من رش السوائل من جميع </a:t>
                      </a:r>
                      <a:r>
                        <a:rPr lang="ar-EG" dirty="0" smtClean="0"/>
                        <a:t>الإتجاهات </a:t>
                      </a:r>
                      <a:r>
                        <a:rPr lang="ar-EG" dirty="0" smtClean="0"/>
                        <a:t>و ذلك بضغط منخفض</a:t>
                      </a:r>
                      <a:endParaRPr lang="en-US" dirty="0"/>
                    </a:p>
                  </a:txBody>
                  <a:tcPr/>
                </a:tc>
              </a:tr>
              <a:tr h="384180">
                <a:tc>
                  <a:txBody>
                    <a:bodyPr/>
                    <a:lstStyle/>
                    <a:p>
                      <a:r>
                        <a:rPr lang="ar-EG" dirty="0" smtClean="0"/>
                        <a:t>6</a:t>
                      </a:r>
                      <a:endParaRPr lang="en-US" dirty="0"/>
                    </a:p>
                  </a:txBody>
                  <a:tcPr/>
                </a:tc>
                <a:tc>
                  <a:txBody>
                    <a:bodyPr/>
                    <a:lstStyle/>
                    <a:p>
                      <a:pPr algn="r"/>
                      <a:r>
                        <a:rPr lang="ar-EG" dirty="0" smtClean="0"/>
                        <a:t>حماية من </a:t>
                      </a:r>
                      <a:r>
                        <a:rPr lang="ar-EG" dirty="0" smtClean="0"/>
                        <a:t>الغمر بالمياة </a:t>
                      </a:r>
                      <a:r>
                        <a:rPr lang="ar-EG" dirty="0" smtClean="0"/>
                        <a:t>بصورة مؤقتة </a:t>
                      </a:r>
                      <a:endParaRPr lang="en-US" dirty="0"/>
                    </a:p>
                  </a:txBody>
                  <a:tcPr/>
                </a:tc>
              </a:tr>
              <a:tr h="384180">
                <a:tc>
                  <a:txBody>
                    <a:bodyPr/>
                    <a:lstStyle/>
                    <a:p>
                      <a:r>
                        <a:rPr lang="ar-EG" dirty="0" smtClean="0"/>
                        <a:t>7</a:t>
                      </a:r>
                      <a:endParaRPr lang="en-US" dirty="0"/>
                    </a:p>
                  </a:txBody>
                  <a:tcPr/>
                </a:tc>
                <a:tc>
                  <a:txBody>
                    <a:bodyPr/>
                    <a:lstStyle/>
                    <a:p>
                      <a:pPr algn="r" rtl="1"/>
                      <a:r>
                        <a:rPr lang="ar-EG" dirty="0" smtClean="0"/>
                        <a:t>حماية من</a:t>
                      </a:r>
                      <a:r>
                        <a:rPr lang="ar-EG" baseline="0" dirty="0" smtClean="0"/>
                        <a:t> الغمس فى المياة </a:t>
                      </a:r>
                      <a:r>
                        <a:rPr lang="ar-EG" baseline="0" dirty="0" smtClean="0"/>
                        <a:t>لعمق </a:t>
                      </a:r>
                      <a:r>
                        <a:rPr lang="ar-EG" baseline="0" dirty="0" smtClean="0"/>
                        <a:t>من </a:t>
                      </a:r>
                      <a:r>
                        <a:rPr lang="en-US" baseline="0" dirty="0" smtClean="0"/>
                        <a:t>10cm </a:t>
                      </a:r>
                      <a:r>
                        <a:rPr lang="ar-EG" baseline="0" dirty="0" smtClean="0"/>
                        <a:t> الى </a:t>
                      </a:r>
                      <a:r>
                        <a:rPr lang="en-US" baseline="0" dirty="0" smtClean="0"/>
                        <a:t>1m</a:t>
                      </a:r>
                      <a:endParaRPr lang="en-US" dirty="0"/>
                    </a:p>
                  </a:txBody>
                  <a:tcPr/>
                </a:tc>
              </a:tr>
              <a:tr h="384180">
                <a:tc>
                  <a:txBody>
                    <a:bodyPr/>
                    <a:lstStyle/>
                    <a:p>
                      <a:r>
                        <a:rPr lang="ar-EG" dirty="0" smtClean="0"/>
                        <a:t>8</a:t>
                      </a:r>
                      <a:endParaRPr lang="en-US" dirty="0"/>
                    </a:p>
                  </a:txBody>
                  <a:tcPr/>
                </a:tc>
                <a:tc>
                  <a:txBody>
                    <a:bodyPr/>
                    <a:lstStyle/>
                    <a:p>
                      <a:pPr algn="r" rtl="1"/>
                      <a:r>
                        <a:rPr lang="ar-EG" dirty="0" smtClean="0"/>
                        <a:t>حماية</a:t>
                      </a:r>
                      <a:r>
                        <a:rPr lang="ar-EG" baseline="0" dirty="0" smtClean="0"/>
                        <a:t> من الغمس </a:t>
                      </a:r>
                      <a:r>
                        <a:rPr lang="ar-EG" baseline="0" dirty="0" smtClean="0"/>
                        <a:t>تماما في الماء </a:t>
                      </a:r>
                      <a:r>
                        <a:rPr lang="ar-EG" baseline="0" dirty="0" smtClean="0"/>
                        <a:t>و تحت ضغط  و لمدة طويلة </a:t>
                      </a:r>
                      <a:endParaRPr lang="en-US" dirty="0"/>
                    </a:p>
                  </a:txBody>
                  <a:tcPr/>
                </a:tc>
              </a:tr>
            </a:tbl>
          </a:graphicData>
        </a:graphic>
      </p:graphicFrame>
      <p:sp>
        <p:nvSpPr>
          <p:cNvPr id="4" name="Slide Number Placeholder 3"/>
          <p:cNvSpPr>
            <a:spLocks noGrp="1"/>
          </p:cNvSpPr>
          <p:nvPr>
            <p:ph type="sldNum" sz="quarter" idx="15"/>
          </p:nvPr>
        </p:nvSpPr>
        <p:spPr/>
        <p:txBody>
          <a:bodyPr/>
          <a:lstStyle/>
          <a:p>
            <a:fld id="{B6F15528-21DE-4FAA-801E-634DDDAF4B2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57200" y="1371600"/>
          <a:ext cx="7391400" cy="4953002"/>
        </p:xfrm>
        <a:graphic>
          <a:graphicData uri="http://schemas.openxmlformats.org/drawingml/2006/table">
            <a:tbl>
              <a:tblPr/>
              <a:tblGrid>
                <a:gridCol w="1036274"/>
                <a:gridCol w="6355126"/>
              </a:tblGrid>
              <a:tr h="397670">
                <a:tc>
                  <a:txBody>
                    <a:bodyPr/>
                    <a:lstStyle/>
                    <a:p>
                      <a:pPr marL="0" marR="0" algn="ctr">
                        <a:lnSpc>
                          <a:spcPct val="115000"/>
                        </a:lnSpc>
                        <a:spcBef>
                          <a:spcPts val="1125"/>
                        </a:spcBef>
                        <a:spcAft>
                          <a:spcPts val="750"/>
                        </a:spcAft>
                      </a:pPr>
                      <a:r>
                        <a:rPr lang="en-US" sz="2000" dirty="0">
                          <a:solidFill>
                            <a:schemeClr val="accent2"/>
                          </a:solidFill>
                          <a:latin typeface="Times New Roman"/>
                          <a:ea typeface="Times New Roman"/>
                          <a:cs typeface="Arial"/>
                        </a:rPr>
                        <a:t>0</a:t>
                      </a:r>
                      <a:endParaRPr lang="en-US" sz="2000" dirty="0">
                        <a:solidFill>
                          <a:schemeClr val="accent2"/>
                        </a:solidFill>
                        <a:latin typeface="Calibri"/>
                        <a:ea typeface="Times New Roman"/>
                        <a:cs typeface="Arial"/>
                      </a:endParaRPr>
                    </a:p>
                  </a:txBody>
                  <a:tcPr marL="17934" marR="17934" marT="17934" marB="1793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a:latin typeface="Times New Roman"/>
                          <a:ea typeface="Times New Roman"/>
                          <a:cs typeface="Arial"/>
                        </a:rPr>
                        <a:t>No protection.</a:t>
                      </a:r>
                      <a:endParaRPr lang="en-US" sz="2000">
                        <a:latin typeface="Calibri"/>
                        <a:ea typeface="Times New Roman"/>
                        <a:cs typeface="Arial"/>
                      </a:endParaRPr>
                    </a:p>
                  </a:txBody>
                  <a:tcPr marL="17934" marR="17934" marT="17934" marB="1793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r h="759222">
                <a:tc>
                  <a:txBody>
                    <a:bodyPr/>
                    <a:lstStyle/>
                    <a:p>
                      <a:pPr marL="0" marR="0" algn="ctr">
                        <a:lnSpc>
                          <a:spcPct val="115000"/>
                        </a:lnSpc>
                        <a:spcBef>
                          <a:spcPts val="1125"/>
                        </a:spcBef>
                        <a:spcAft>
                          <a:spcPts val="750"/>
                        </a:spcAft>
                      </a:pPr>
                      <a:r>
                        <a:rPr lang="en-US" sz="2000" dirty="0">
                          <a:solidFill>
                            <a:schemeClr val="accent2"/>
                          </a:solidFill>
                          <a:latin typeface="Times New Roman"/>
                          <a:ea typeface="Times New Roman"/>
                          <a:cs typeface="Arial"/>
                        </a:rPr>
                        <a:t>1</a:t>
                      </a:r>
                      <a:endParaRPr lang="en-US" sz="2000" dirty="0">
                        <a:solidFill>
                          <a:schemeClr val="accent2"/>
                        </a:solidFill>
                        <a:latin typeface="Calibri"/>
                        <a:ea typeface="Times New Roman"/>
                        <a:cs typeface="Arial"/>
                      </a:endParaRPr>
                    </a:p>
                  </a:txBody>
                  <a:tcPr marL="17934" marR="17934" marT="17934" marB="1793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dirty="0">
                          <a:latin typeface="Times New Roman"/>
                          <a:ea typeface="Times New Roman"/>
                          <a:cs typeface="Arial"/>
                        </a:rPr>
                        <a:t>Protects against impact of 0.225 joule</a:t>
                      </a:r>
                      <a:br>
                        <a:rPr lang="en-US" sz="2000" dirty="0">
                          <a:latin typeface="Times New Roman"/>
                          <a:ea typeface="Times New Roman"/>
                          <a:cs typeface="Arial"/>
                        </a:rPr>
                      </a:br>
                      <a:r>
                        <a:rPr lang="en-US" sz="2000" dirty="0">
                          <a:latin typeface="Times New Roman"/>
                          <a:ea typeface="Times New Roman"/>
                          <a:cs typeface="Arial"/>
                        </a:rPr>
                        <a:t>(e.g. 150 g weight falling from 15 cm height).</a:t>
                      </a:r>
                      <a:endParaRPr lang="en-US" sz="2000" dirty="0">
                        <a:latin typeface="Calibri"/>
                        <a:ea typeface="Times New Roman"/>
                        <a:cs typeface="Arial"/>
                      </a:endParaRPr>
                    </a:p>
                  </a:txBody>
                  <a:tcPr marL="17934" marR="17934" marT="17934" marB="1793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r h="759222">
                <a:tc>
                  <a:txBody>
                    <a:bodyPr/>
                    <a:lstStyle/>
                    <a:p>
                      <a:pPr marL="0" marR="0" algn="ctr">
                        <a:lnSpc>
                          <a:spcPct val="115000"/>
                        </a:lnSpc>
                        <a:spcBef>
                          <a:spcPts val="1125"/>
                        </a:spcBef>
                        <a:spcAft>
                          <a:spcPts val="750"/>
                        </a:spcAft>
                      </a:pPr>
                      <a:r>
                        <a:rPr lang="en-US" sz="2000" dirty="0">
                          <a:solidFill>
                            <a:schemeClr val="accent2"/>
                          </a:solidFill>
                          <a:latin typeface="Times New Roman"/>
                          <a:ea typeface="Times New Roman"/>
                          <a:cs typeface="Arial"/>
                        </a:rPr>
                        <a:t>2</a:t>
                      </a:r>
                      <a:endParaRPr lang="en-US" sz="2000" dirty="0">
                        <a:solidFill>
                          <a:schemeClr val="accent2"/>
                        </a:solidFill>
                        <a:latin typeface="Calibri"/>
                        <a:ea typeface="Times New Roman"/>
                        <a:cs typeface="Arial"/>
                      </a:endParaRPr>
                    </a:p>
                  </a:txBody>
                  <a:tcPr marL="17934" marR="17934" marT="17934" marB="1793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dirty="0">
                          <a:latin typeface="Times New Roman"/>
                          <a:ea typeface="Times New Roman"/>
                          <a:cs typeface="Arial"/>
                        </a:rPr>
                        <a:t>Protected against impact of 0.375 joule </a:t>
                      </a:r>
                      <a:br>
                        <a:rPr lang="en-US" sz="2000" dirty="0">
                          <a:latin typeface="Times New Roman"/>
                          <a:ea typeface="Times New Roman"/>
                          <a:cs typeface="Arial"/>
                        </a:rPr>
                      </a:br>
                      <a:r>
                        <a:rPr lang="en-US" sz="2000" dirty="0">
                          <a:latin typeface="Times New Roman"/>
                          <a:ea typeface="Times New Roman"/>
                          <a:cs typeface="Arial"/>
                        </a:rPr>
                        <a:t>(e.g. 250 g weight falling from 15 cm height).</a:t>
                      </a:r>
                      <a:endParaRPr lang="en-US" sz="2000" dirty="0">
                        <a:latin typeface="Calibri"/>
                        <a:ea typeface="Times New Roman"/>
                        <a:cs typeface="Arial"/>
                      </a:endParaRPr>
                    </a:p>
                  </a:txBody>
                  <a:tcPr marL="17934" marR="17934" marT="17934" marB="1793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r h="759222">
                <a:tc>
                  <a:txBody>
                    <a:bodyPr/>
                    <a:lstStyle/>
                    <a:p>
                      <a:pPr marL="0" marR="0" algn="ctr">
                        <a:lnSpc>
                          <a:spcPct val="115000"/>
                        </a:lnSpc>
                        <a:spcBef>
                          <a:spcPts val="1125"/>
                        </a:spcBef>
                        <a:spcAft>
                          <a:spcPts val="750"/>
                        </a:spcAft>
                      </a:pPr>
                      <a:r>
                        <a:rPr lang="en-US" sz="2000" dirty="0">
                          <a:solidFill>
                            <a:schemeClr val="accent2"/>
                          </a:solidFill>
                          <a:latin typeface="Times New Roman"/>
                          <a:ea typeface="Times New Roman"/>
                          <a:cs typeface="Arial"/>
                        </a:rPr>
                        <a:t>3</a:t>
                      </a:r>
                      <a:endParaRPr lang="en-US" sz="2000" dirty="0">
                        <a:solidFill>
                          <a:schemeClr val="accent2"/>
                        </a:solidFill>
                        <a:latin typeface="Calibri"/>
                        <a:ea typeface="Times New Roman"/>
                        <a:cs typeface="Arial"/>
                      </a:endParaRPr>
                    </a:p>
                  </a:txBody>
                  <a:tcPr marL="17934" marR="17934" marT="17934" marB="1793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dirty="0">
                          <a:latin typeface="Times New Roman"/>
                          <a:ea typeface="Times New Roman"/>
                          <a:cs typeface="Arial"/>
                        </a:rPr>
                        <a:t>Protected against impact of 0.5 joule </a:t>
                      </a:r>
                      <a:br>
                        <a:rPr lang="en-US" sz="2000" dirty="0">
                          <a:latin typeface="Times New Roman"/>
                          <a:ea typeface="Times New Roman"/>
                          <a:cs typeface="Arial"/>
                        </a:rPr>
                      </a:br>
                      <a:r>
                        <a:rPr lang="en-US" sz="2000" dirty="0">
                          <a:latin typeface="Times New Roman"/>
                          <a:ea typeface="Times New Roman"/>
                          <a:cs typeface="Arial"/>
                        </a:rPr>
                        <a:t>(e.g. 250 g weight falling from 20 cm height).</a:t>
                      </a:r>
                      <a:endParaRPr lang="en-US" sz="2000" dirty="0">
                        <a:latin typeface="Calibri"/>
                        <a:ea typeface="Times New Roman"/>
                        <a:cs typeface="Arial"/>
                      </a:endParaRPr>
                    </a:p>
                  </a:txBody>
                  <a:tcPr marL="17934" marR="17934" marT="17934" marB="1793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r h="759222">
                <a:tc>
                  <a:txBody>
                    <a:bodyPr/>
                    <a:lstStyle/>
                    <a:p>
                      <a:pPr marL="0" marR="0" algn="ctr">
                        <a:lnSpc>
                          <a:spcPct val="115000"/>
                        </a:lnSpc>
                        <a:spcBef>
                          <a:spcPts val="1125"/>
                        </a:spcBef>
                        <a:spcAft>
                          <a:spcPts val="750"/>
                        </a:spcAft>
                      </a:pPr>
                      <a:r>
                        <a:rPr lang="en-US" sz="2000" dirty="0">
                          <a:solidFill>
                            <a:schemeClr val="accent2"/>
                          </a:solidFill>
                          <a:latin typeface="Times New Roman"/>
                          <a:ea typeface="Times New Roman"/>
                          <a:cs typeface="Arial"/>
                        </a:rPr>
                        <a:t>4</a:t>
                      </a:r>
                      <a:endParaRPr lang="en-US" sz="2000" dirty="0">
                        <a:solidFill>
                          <a:schemeClr val="accent2"/>
                        </a:solidFill>
                        <a:latin typeface="Calibri"/>
                        <a:ea typeface="Times New Roman"/>
                        <a:cs typeface="Arial"/>
                      </a:endParaRPr>
                    </a:p>
                  </a:txBody>
                  <a:tcPr marL="17934" marR="17934" marT="17934" marB="1793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dirty="0">
                          <a:latin typeface="Times New Roman"/>
                          <a:ea typeface="Times New Roman"/>
                          <a:cs typeface="Arial"/>
                        </a:rPr>
                        <a:t>Protected against impact of 2.0 joule </a:t>
                      </a:r>
                      <a:br>
                        <a:rPr lang="en-US" sz="2000" dirty="0">
                          <a:latin typeface="Times New Roman"/>
                          <a:ea typeface="Times New Roman"/>
                          <a:cs typeface="Arial"/>
                        </a:rPr>
                      </a:br>
                      <a:r>
                        <a:rPr lang="en-US" sz="2000" dirty="0">
                          <a:latin typeface="Times New Roman"/>
                          <a:ea typeface="Times New Roman"/>
                          <a:cs typeface="Arial"/>
                        </a:rPr>
                        <a:t>(e.g. 500 g weight falling from 40 cm height).</a:t>
                      </a:r>
                      <a:endParaRPr lang="en-US" sz="2000" dirty="0">
                        <a:latin typeface="Calibri"/>
                        <a:ea typeface="Times New Roman"/>
                        <a:cs typeface="Arial"/>
                      </a:endParaRPr>
                    </a:p>
                  </a:txBody>
                  <a:tcPr marL="17934" marR="17934" marT="17934" marB="1793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r h="759222">
                <a:tc>
                  <a:txBody>
                    <a:bodyPr/>
                    <a:lstStyle/>
                    <a:p>
                      <a:pPr marL="0" marR="0" algn="ctr">
                        <a:lnSpc>
                          <a:spcPct val="115000"/>
                        </a:lnSpc>
                        <a:spcBef>
                          <a:spcPts val="1125"/>
                        </a:spcBef>
                        <a:spcAft>
                          <a:spcPts val="750"/>
                        </a:spcAft>
                      </a:pPr>
                      <a:r>
                        <a:rPr lang="en-US" sz="2000" dirty="0">
                          <a:solidFill>
                            <a:schemeClr val="accent2"/>
                          </a:solidFill>
                          <a:latin typeface="Times New Roman"/>
                          <a:ea typeface="Times New Roman"/>
                          <a:cs typeface="Arial"/>
                        </a:rPr>
                        <a:t>5</a:t>
                      </a:r>
                      <a:endParaRPr lang="en-US" sz="2000" dirty="0">
                        <a:solidFill>
                          <a:schemeClr val="accent2"/>
                        </a:solidFill>
                        <a:latin typeface="Calibri"/>
                        <a:ea typeface="Times New Roman"/>
                        <a:cs typeface="Arial"/>
                      </a:endParaRPr>
                    </a:p>
                  </a:txBody>
                  <a:tcPr marL="17934" marR="17934" marT="17934" marB="1793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dirty="0">
                          <a:latin typeface="Times New Roman"/>
                          <a:ea typeface="Times New Roman"/>
                          <a:cs typeface="Arial"/>
                        </a:rPr>
                        <a:t>Protected against impact of 6.0 joule </a:t>
                      </a:r>
                      <a:br>
                        <a:rPr lang="en-US" sz="2000" dirty="0">
                          <a:latin typeface="Times New Roman"/>
                          <a:ea typeface="Times New Roman"/>
                          <a:cs typeface="Arial"/>
                        </a:rPr>
                      </a:br>
                      <a:r>
                        <a:rPr lang="en-US" sz="2000" dirty="0">
                          <a:latin typeface="Times New Roman"/>
                          <a:ea typeface="Times New Roman"/>
                          <a:cs typeface="Arial"/>
                        </a:rPr>
                        <a:t>(e.g. 1.5 kg weight falling from 40 cm height).</a:t>
                      </a:r>
                      <a:endParaRPr lang="en-US" sz="2000" dirty="0">
                        <a:latin typeface="Calibri"/>
                        <a:ea typeface="Times New Roman"/>
                        <a:cs typeface="Arial"/>
                      </a:endParaRPr>
                    </a:p>
                  </a:txBody>
                  <a:tcPr marL="17934" marR="17934" marT="17934" marB="1793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r h="759222">
                <a:tc>
                  <a:txBody>
                    <a:bodyPr/>
                    <a:lstStyle/>
                    <a:p>
                      <a:pPr marL="0" marR="0" algn="ctr">
                        <a:lnSpc>
                          <a:spcPct val="115000"/>
                        </a:lnSpc>
                        <a:spcBef>
                          <a:spcPts val="1125"/>
                        </a:spcBef>
                        <a:spcAft>
                          <a:spcPts val="750"/>
                        </a:spcAft>
                      </a:pPr>
                      <a:r>
                        <a:rPr lang="en-US" sz="2000" dirty="0">
                          <a:solidFill>
                            <a:schemeClr val="accent2"/>
                          </a:solidFill>
                          <a:latin typeface="Times New Roman"/>
                          <a:ea typeface="Times New Roman"/>
                          <a:cs typeface="Arial"/>
                        </a:rPr>
                        <a:t>6</a:t>
                      </a:r>
                      <a:endParaRPr lang="en-US" sz="2000" dirty="0">
                        <a:solidFill>
                          <a:schemeClr val="accent2"/>
                        </a:solidFill>
                        <a:latin typeface="Calibri"/>
                        <a:ea typeface="Times New Roman"/>
                        <a:cs typeface="Arial"/>
                      </a:endParaRPr>
                    </a:p>
                  </a:txBody>
                  <a:tcPr marL="17934" marR="17934" marT="17934" marB="1793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2000" dirty="0">
                          <a:latin typeface="Times New Roman"/>
                          <a:ea typeface="Times New Roman"/>
                          <a:cs typeface="Arial"/>
                        </a:rPr>
                        <a:t>Protected against impact of 20.0 joule </a:t>
                      </a:r>
                      <a:br>
                        <a:rPr lang="en-US" sz="2000" dirty="0">
                          <a:latin typeface="Times New Roman"/>
                          <a:ea typeface="Times New Roman"/>
                          <a:cs typeface="Arial"/>
                        </a:rPr>
                      </a:br>
                      <a:r>
                        <a:rPr lang="en-US" sz="2000" dirty="0">
                          <a:latin typeface="Times New Roman"/>
                          <a:ea typeface="Times New Roman"/>
                          <a:cs typeface="Arial"/>
                        </a:rPr>
                        <a:t>(e.g. 5 kg weight falling from 40 cm height).</a:t>
                      </a:r>
                      <a:endParaRPr lang="en-US" sz="2000" dirty="0">
                        <a:latin typeface="Calibri"/>
                        <a:ea typeface="Times New Roman"/>
                        <a:cs typeface="Arial"/>
                      </a:endParaRPr>
                    </a:p>
                  </a:txBody>
                  <a:tcPr marL="17934" marR="17934" marT="17934" marB="17934"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r>
            </a:tbl>
          </a:graphicData>
        </a:graphic>
      </p:graphicFrame>
      <p:sp>
        <p:nvSpPr>
          <p:cNvPr id="56321" name="Rectangle 1"/>
          <p:cNvSpPr>
            <a:spLocks noChangeArrowheads="1"/>
          </p:cNvSpPr>
          <p:nvPr/>
        </p:nvSpPr>
        <p:spPr bwMode="auto">
          <a:xfrm>
            <a:off x="457200" y="914400"/>
            <a:ext cx="7239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b="1" dirty="0" smtClean="0">
                <a:solidFill>
                  <a:srgbClr val="0070C0"/>
                </a:solidFill>
              </a:rPr>
              <a:t>IP Third number - Protection against mechanical impacts</a:t>
            </a:r>
          </a:p>
        </p:txBody>
      </p:sp>
      <p:graphicFrame>
        <p:nvGraphicFramePr>
          <p:cNvPr id="6146" name="Object 2"/>
          <p:cNvGraphicFramePr>
            <a:graphicFrameLocks noChangeAspect="1"/>
          </p:cNvGraphicFramePr>
          <p:nvPr/>
        </p:nvGraphicFramePr>
        <p:xfrm>
          <a:off x="7526338" y="65088"/>
          <a:ext cx="1160462" cy="696912"/>
        </p:xfrm>
        <a:graphic>
          <a:graphicData uri="http://schemas.openxmlformats.org/presentationml/2006/ole">
            <p:oleObj spid="_x0000_s6146" r:id="rId3" imgW="2857899" imgH="2190476" progId="">
              <p:embed/>
            </p:oleObj>
          </a:graphicData>
        </a:graphic>
      </p:graphicFrame>
      <p:sp>
        <p:nvSpPr>
          <p:cNvPr id="5" name="Slide Number Placeholder 4"/>
          <p:cNvSpPr>
            <a:spLocks noGrp="1"/>
          </p:cNvSpPr>
          <p:nvPr>
            <p:ph type="sldNum" sz="quarter" idx="11"/>
          </p:nvPr>
        </p:nvSpPr>
        <p:spPr/>
        <p:txBody>
          <a:bodyPr/>
          <a:lstStyle/>
          <a:p>
            <a:fld id="{B6F15528-21DE-4FAA-801E-634DDDAF4B2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dirty="0" smtClean="0"/>
              <a:t>حماية ضد التصادم الميكانيكى </a:t>
            </a:r>
            <a:endParaRPr lang="en-US" dirty="0"/>
          </a:p>
        </p:txBody>
      </p:sp>
      <p:graphicFrame>
        <p:nvGraphicFramePr>
          <p:cNvPr id="5" name="Content Placeholder 4"/>
          <p:cNvGraphicFramePr>
            <a:graphicFrameLocks noGrp="1"/>
          </p:cNvGraphicFramePr>
          <p:nvPr>
            <p:ph sz="quarter" idx="1"/>
          </p:nvPr>
        </p:nvGraphicFramePr>
        <p:xfrm>
          <a:off x="457200" y="1600200"/>
          <a:ext cx="7467600" cy="4653954"/>
        </p:xfrm>
        <a:graphic>
          <a:graphicData uri="http://schemas.openxmlformats.org/drawingml/2006/table">
            <a:tbl>
              <a:tblPr firstRow="1" bandRow="1">
                <a:tableStyleId>{00A15C55-8517-42AA-B614-E9B94910E393}</a:tableStyleId>
              </a:tblPr>
              <a:tblGrid>
                <a:gridCol w="1066800"/>
                <a:gridCol w="6400800"/>
              </a:tblGrid>
              <a:tr h="522902">
                <a:tc>
                  <a:txBody>
                    <a:bodyPr/>
                    <a:lstStyle/>
                    <a:p>
                      <a:pPr algn="ctr"/>
                      <a:r>
                        <a:rPr lang="ar-EG" dirty="0" smtClean="0"/>
                        <a:t>0 </a:t>
                      </a:r>
                      <a:endParaRPr lang="en-US" dirty="0"/>
                    </a:p>
                  </a:txBody>
                  <a:tcPr/>
                </a:tc>
                <a:tc>
                  <a:txBody>
                    <a:bodyPr/>
                    <a:lstStyle/>
                    <a:p>
                      <a:pPr algn="r"/>
                      <a:r>
                        <a:rPr lang="ar-EG" dirty="0" smtClean="0"/>
                        <a:t>لاتوجد حماية </a:t>
                      </a:r>
                      <a:endParaRPr lang="en-US" dirty="0"/>
                    </a:p>
                  </a:txBody>
                  <a:tcPr/>
                </a:tc>
              </a:tr>
              <a:tr h="522902">
                <a:tc>
                  <a:txBody>
                    <a:bodyPr/>
                    <a:lstStyle/>
                    <a:p>
                      <a:pPr algn="ctr"/>
                      <a:r>
                        <a:rPr lang="en-US" dirty="0" smtClean="0"/>
                        <a:t>1</a:t>
                      </a:r>
                      <a:endParaRPr lang="en-US" dirty="0"/>
                    </a:p>
                  </a:txBody>
                  <a:tcPr/>
                </a:tc>
                <a:tc>
                  <a:txBody>
                    <a:bodyPr/>
                    <a:lstStyle/>
                    <a:p>
                      <a:pPr algn="r" rtl="1"/>
                      <a:r>
                        <a:rPr lang="ar-EG" dirty="0" smtClean="0"/>
                        <a:t>حماية ضد تصادم ميكانيكى </a:t>
                      </a:r>
                      <a:r>
                        <a:rPr lang="en-GB" dirty="0" smtClean="0"/>
                        <a:t>j</a:t>
                      </a:r>
                      <a:r>
                        <a:rPr lang="ar-EG" dirty="0" smtClean="0"/>
                        <a:t>0.225 (مثلا 150 جرام تسقط من على ارتفاع </a:t>
                      </a:r>
                      <a:r>
                        <a:rPr lang="en-US" dirty="0" smtClean="0"/>
                        <a:t>(10</a:t>
                      </a:r>
                      <a:r>
                        <a:rPr lang="en-US" baseline="0" dirty="0" smtClean="0"/>
                        <a:t> Cm</a:t>
                      </a:r>
                      <a:r>
                        <a:rPr lang="ar-EG" dirty="0" smtClean="0"/>
                        <a:t> </a:t>
                      </a:r>
                      <a:endParaRPr lang="en-US" dirty="0"/>
                    </a:p>
                  </a:txBody>
                  <a:tcPr/>
                </a:tc>
              </a:tr>
              <a:tr h="522902">
                <a:tc>
                  <a:txBody>
                    <a:bodyPr/>
                    <a:lstStyle/>
                    <a:p>
                      <a:pPr algn="ctr"/>
                      <a:r>
                        <a:rPr lang="en-US" dirty="0" smtClean="0"/>
                        <a:t>2</a:t>
                      </a:r>
                      <a:endParaRPr lang="en-US" dirty="0"/>
                    </a:p>
                  </a:txBody>
                  <a:tcPr/>
                </a:tc>
                <a:tc>
                  <a:txBody>
                    <a:bodyPr/>
                    <a:lstStyle/>
                    <a:p>
                      <a:pPr algn="r" rtl="1"/>
                      <a:r>
                        <a:rPr lang="ar-EG" dirty="0" smtClean="0"/>
                        <a:t>حماية ضد تصادم ميكانيكى </a:t>
                      </a:r>
                      <a:r>
                        <a:rPr lang="en-GB" dirty="0" smtClean="0"/>
                        <a:t>0.375j</a:t>
                      </a:r>
                      <a:r>
                        <a:rPr lang="ar-EG" dirty="0" smtClean="0"/>
                        <a:t>(مثلا </a:t>
                      </a:r>
                      <a:r>
                        <a:rPr lang="en-GB" dirty="0" smtClean="0"/>
                        <a:t>250</a:t>
                      </a:r>
                      <a:r>
                        <a:rPr lang="ar-EG" dirty="0" smtClean="0"/>
                        <a:t> جرام تسقط من على ارتفاع </a:t>
                      </a:r>
                      <a:r>
                        <a:rPr lang="en-US" dirty="0" smtClean="0"/>
                        <a:t>(10</a:t>
                      </a:r>
                      <a:r>
                        <a:rPr lang="en-US" baseline="0" dirty="0" smtClean="0"/>
                        <a:t> Cm</a:t>
                      </a:r>
                      <a:endParaRPr lang="en-US" dirty="0"/>
                    </a:p>
                  </a:txBody>
                  <a:tcPr/>
                </a:tc>
              </a:tr>
              <a:tr h="522902">
                <a:tc>
                  <a:txBody>
                    <a:bodyPr/>
                    <a:lstStyle/>
                    <a:p>
                      <a:pPr algn="ctr"/>
                      <a:r>
                        <a:rPr lang="en-US" dirty="0" smtClean="0"/>
                        <a:t>3</a:t>
                      </a:r>
                      <a:endParaRPr lang="en-US" dirty="0"/>
                    </a:p>
                  </a:txBody>
                  <a:tcPr/>
                </a:tc>
                <a:tc>
                  <a:txBody>
                    <a:bodyPr/>
                    <a:lstStyle/>
                    <a:p>
                      <a:pPr algn="r" rtl="1"/>
                      <a:r>
                        <a:rPr lang="ar-EG" dirty="0" smtClean="0"/>
                        <a:t>حماية ضد تصادم ميكانيكى </a:t>
                      </a:r>
                      <a:r>
                        <a:rPr lang="en-GB" dirty="0" smtClean="0"/>
                        <a:t>0.5j</a:t>
                      </a:r>
                      <a:r>
                        <a:rPr lang="ar-EG" dirty="0" smtClean="0"/>
                        <a:t>(مثلا </a:t>
                      </a:r>
                      <a:r>
                        <a:rPr lang="en-GB" dirty="0" smtClean="0"/>
                        <a:t>250</a:t>
                      </a:r>
                      <a:r>
                        <a:rPr lang="ar-EG" dirty="0" smtClean="0"/>
                        <a:t> جرام تسقط من على ارتفاع </a:t>
                      </a:r>
                      <a:r>
                        <a:rPr lang="en-US" dirty="0" smtClean="0"/>
                        <a:t>(20</a:t>
                      </a:r>
                      <a:r>
                        <a:rPr lang="en-US" baseline="0" dirty="0" smtClean="0"/>
                        <a:t> Cm</a:t>
                      </a:r>
                      <a:endParaRPr lang="en-US" dirty="0"/>
                    </a:p>
                  </a:txBody>
                  <a:tcPr/>
                </a:tc>
              </a:tr>
              <a:tr h="902544">
                <a:tc>
                  <a:txBody>
                    <a:bodyPr/>
                    <a:lstStyle/>
                    <a:p>
                      <a:pPr algn="ctr"/>
                      <a:r>
                        <a:rPr lang="en-US" dirty="0" smtClean="0"/>
                        <a:t>4</a:t>
                      </a:r>
                      <a:endParaRPr lang="en-US"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EG" sz="1800" b="0" i="0" u="none" strike="noStrike" kern="1200" cap="none" spc="0" normalizeH="0" baseline="0" noProof="0" dirty="0" smtClean="0">
                          <a:ln>
                            <a:noFill/>
                          </a:ln>
                          <a:solidFill>
                            <a:prstClr val="black"/>
                          </a:solidFill>
                          <a:effectLst/>
                          <a:uLnTx/>
                          <a:uFillTx/>
                          <a:latin typeface="+mn-lt"/>
                          <a:ea typeface="+mn-ea"/>
                          <a:cs typeface="+mn-cs"/>
                        </a:rPr>
                        <a:t>حماية ضد تصادم ميكانيكى </a:t>
                      </a:r>
                      <a:r>
                        <a:rPr kumimoji="0" lang="en-GB" sz="1800" b="0" i="0" u="none" strike="noStrike" kern="1200" cap="none" spc="0" normalizeH="0" baseline="0" noProof="0" dirty="0" smtClean="0">
                          <a:ln>
                            <a:noFill/>
                          </a:ln>
                          <a:solidFill>
                            <a:prstClr val="black"/>
                          </a:solidFill>
                          <a:effectLst/>
                          <a:uLnTx/>
                          <a:uFillTx/>
                          <a:latin typeface="+mn-lt"/>
                          <a:ea typeface="+mn-ea"/>
                          <a:cs typeface="+mn-cs"/>
                        </a:rPr>
                        <a:t>2j</a:t>
                      </a:r>
                      <a:r>
                        <a:rPr kumimoji="0" lang="ar-EG" sz="1800" b="0" i="0" u="none" strike="noStrike" kern="1200" cap="none" spc="0" normalizeH="0" baseline="0" noProof="0" dirty="0" smtClean="0">
                          <a:ln>
                            <a:noFill/>
                          </a:ln>
                          <a:solidFill>
                            <a:prstClr val="black"/>
                          </a:solidFill>
                          <a:effectLst/>
                          <a:uLnTx/>
                          <a:uFillTx/>
                          <a:latin typeface="+mn-lt"/>
                          <a:ea typeface="+mn-ea"/>
                          <a:cs typeface="+mn-cs"/>
                        </a:rPr>
                        <a:t>(مثلا </a:t>
                      </a:r>
                      <a:r>
                        <a:rPr kumimoji="0" lang="en-GB" sz="1800" b="0" i="0" u="none" strike="noStrike" kern="1200" cap="none" spc="0" normalizeH="0" baseline="0" noProof="0" dirty="0" smtClean="0">
                          <a:ln>
                            <a:noFill/>
                          </a:ln>
                          <a:solidFill>
                            <a:prstClr val="black"/>
                          </a:solidFill>
                          <a:effectLst/>
                          <a:uLnTx/>
                          <a:uFillTx/>
                          <a:latin typeface="+mn-lt"/>
                          <a:ea typeface="+mn-ea"/>
                          <a:cs typeface="+mn-cs"/>
                        </a:rPr>
                        <a:t>500</a:t>
                      </a:r>
                      <a:r>
                        <a:rPr kumimoji="0" lang="ar-EG" sz="1800" b="0" i="0" u="none" strike="noStrike" kern="1200" cap="none" spc="0" normalizeH="0" baseline="0" noProof="0" dirty="0" smtClean="0">
                          <a:ln>
                            <a:noFill/>
                          </a:ln>
                          <a:solidFill>
                            <a:prstClr val="black"/>
                          </a:solidFill>
                          <a:effectLst/>
                          <a:uLnTx/>
                          <a:uFillTx/>
                          <a:latin typeface="+mn-lt"/>
                          <a:ea typeface="+mn-ea"/>
                          <a:cs typeface="+mn-cs"/>
                        </a:rPr>
                        <a:t> جرام تسقط من على ارتفاع </a:t>
                      </a:r>
                      <a:r>
                        <a:rPr kumimoji="0" lang="en-US" sz="1800" b="0" i="0" u="none" strike="noStrike" kern="1200" cap="none" spc="0" normalizeH="0" baseline="0" noProof="0" dirty="0" smtClean="0">
                          <a:ln>
                            <a:noFill/>
                          </a:ln>
                          <a:solidFill>
                            <a:prstClr val="black"/>
                          </a:solidFill>
                          <a:effectLst/>
                          <a:uLnTx/>
                          <a:uFillTx/>
                          <a:latin typeface="+mn-lt"/>
                          <a:ea typeface="+mn-ea"/>
                          <a:cs typeface="+mn-cs"/>
                        </a:rPr>
                        <a:t>(20 Cm</a:t>
                      </a:r>
                    </a:p>
                  </a:txBody>
                  <a:tcPr/>
                </a:tc>
              </a:tr>
              <a:tr h="522902">
                <a:tc>
                  <a:txBody>
                    <a:bodyPr/>
                    <a:lstStyle/>
                    <a:p>
                      <a:pPr algn="ctr"/>
                      <a:r>
                        <a:rPr lang="en-US" dirty="0" smtClean="0"/>
                        <a:t>5</a:t>
                      </a:r>
                      <a:endParaRPr lang="en-US"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EG" sz="1800" b="0" i="0" u="none" strike="noStrike" kern="1200" cap="none" spc="0" normalizeH="0" baseline="0" noProof="0" dirty="0" smtClean="0">
                          <a:ln>
                            <a:noFill/>
                          </a:ln>
                          <a:solidFill>
                            <a:prstClr val="black"/>
                          </a:solidFill>
                          <a:effectLst/>
                          <a:uLnTx/>
                          <a:uFillTx/>
                          <a:latin typeface="+mn-lt"/>
                          <a:ea typeface="+mn-ea"/>
                          <a:cs typeface="+mn-cs"/>
                        </a:rPr>
                        <a:t>حماية ضد تصادم ميكانيكى </a:t>
                      </a:r>
                      <a:r>
                        <a:rPr kumimoji="0" lang="en-GB" sz="1800" b="0" i="0" u="none" strike="noStrike" kern="1200" cap="none" spc="0" normalizeH="0" baseline="0" noProof="0" dirty="0" smtClean="0">
                          <a:ln>
                            <a:noFill/>
                          </a:ln>
                          <a:solidFill>
                            <a:prstClr val="black"/>
                          </a:solidFill>
                          <a:effectLst/>
                          <a:uLnTx/>
                          <a:uFillTx/>
                          <a:latin typeface="+mn-lt"/>
                          <a:ea typeface="+mn-ea"/>
                          <a:cs typeface="+mn-cs"/>
                        </a:rPr>
                        <a:t>6j</a:t>
                      </a:r>
                      <a:r>
                        <a:rPr kumimoji="0" lang="ar-EG" sz="1800" b="0" i="0" u="none" strike="noStrike" kern="1200" cap="none" spc="0" normalizeH="0" baseline="0" noProof="0" dirty="0" smtClean="0">
                          <a:ln>
                            <a:noFill/>
                          </a:ln>
                          <a:solidFill>
                            <a:prstClr val="black"/>
                          </a:solidFill>
                          <a:effectLst/>
                          <a:uLnTx/>
                          <a:uFillTx/>
                          <a:latin typeface="+mn-lt"/>
                          <a:ea typeface="+mn-ea"/>
                          <a:cs typeface="+mn-cs"/>
                        </a:rPr>
                        <a:t>(مثلا </a:t>
                      </a:r>
                      <a:r>
                        <a:rPr kumimoji="0" lang="en-GB" sz="1800" b="0" i="0" u="none" strike="noStrike" kern="1200" cap="none" spc="0" normalizeH="0" baseline="0" noProof="0" dirty="0" smtClean="0">
                          <a:ln>
                            <a:noFill/>
                          </a:ln>
                          <a:solidFill>
                            <a:prstClr val="black"/>
                          </a:solidFill>
                          <a:effectLst/>
                          <a:uLnTx/>
                          <a:uFillTx/>
                          <a:latin typeface="+mn-lt"/>
                          <a:ea typeface="+mn-ea"/>
                          <a:cs typeface="+mn-cs"/>
                        </a:rPr>
                        <a:t>1.5</a:t>
                      </a:r>
                      <a:r>
                        <a:rPr kumimoji="0" lang="ar-EG" sz="1800" b="0" i="0" u="none" strike="noStrike" kern="1200" cap="none" spc="0" normalizeH="0" baseline="0" noProof="0" dirty="0" smtClean="0">
                          <a:ln>
                            <a:noFill/>
                          </a:ln>
                          <a:solidFill>
                            <a:prstClr val="black"/>
                          </a:solidFill>
                          <a:effectLst/>
                          <a:uLnTx/>
                          <a:uFillTx/>
                          <a:latin typeface="+mn-lt"/>
                          <a:ea typeface="+mn-ea"/>
                          <a:cs typeface="+mn-cs"/>
                        </a:rPr>
                        <a:t> كيلو جرام تسقط من على ارتفاع </a:t>
                      </a:r>
                      <a:r>
                        <a:rPr kumimoji="0" lang="en-US" sz="1800" b="0" i="0" u="none" strike="noStrike" kern="1200" cap="none" spc="0" normalizeH="0" baseline="0" noProof="0" dirty="0" smtClean="0">
                          <a:ln>
                            <a:noFill/>
                          </a:ln>
                          <a:solidFill>
                            <a:prstClr val="black"/>
                          </a:solidFill>
                          <a:effectLst/>
                          <a:uLnTx/>
                          <a:uFillTx/>
                          <a:latin typeface="+mn-lt"/>
                          <a:ea typeface="+mn-ea"/>
                          <a:cs typeface="+mn-cs"/>
                        </a:rPr>
                        <a:t>(40 Cm</a:t>
                      </a:r>
                    </a:p>
                  </a:txBody>
                  <a:tcPr/>
                </a:tc>
              </a:tr>
              <a:tr h="902544">
                <a:tc>
                  <a:txBody>
                    <a:bodyPr/>
                    <a:lstStyle/>
                    <a:p>
                      <a:pPr algn="ctr"/>
                      <a:r>
                        <a:rPr lang="ar-EG" dirty="0" smtClean="0"/>
                        <a:t>6</a:t>
                      </a:r>
                      <a:endParaRPr lang="en-US"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EG" sz="1800" b="0" i="0" u="none" strike="noStrike" kern="1200" cap="none" spc="0" normalizeH="0" baseline="0" noProof="0" dirty="0" smtClean="0">
                          <a:ln>
                            <a:noFill/>
                          </a:ln>
                          <a:solidFill>
                            <a:prstClr val="black"/>
                          </a:solidFill>
                          <a:effectLst/>
                          <a:uLnTx/>
                          <a:uFillTx/>
                          <a:latin typeface="+mn-lt"/>
                          <a:ea typeface="+mn-ea"/>
                          <a:cs typeface="+mn-cs"/>
                        </a:rPr>
                        <a:t>حماية ضد تصادم ميكانيكى </a:t>
                      </a:r>
                      <a:r>
                        <a:rPr kumimoji="0" lang="en-GB" sz="1800" b="0" i="0" u="none" strike="noStrike" kern="1200" cap="none" spc="0" normalizeH="0" baseline="0" noProof="0" dirty="0" smtClean="0">
                          <a:ln>
                            <a:noFill/>
                          </a:ln>
                          <a:solidFill>
                            <a:prstClr val="black"/>
                          </a:solidFill>
                          <a:effectLst/>
                          <a:uLnTx/>
                          <a:uFillTx/>
                          <a:latin typeface="+mn-lt"/>
                          <a:ea typeface="+mn-ea"/>
                          <a:cs typeface="+mn-cs"/>
                        </a:rPr>
                        <a:t>20j</a:t>
                      </a:r>
                      <a:r>
                        <a:rPr kumimoji="0" lang="ar-EG" sz="1800" b="0" i="0" u="none" strike="noStrike" kern="1200" cap="none" spc="0" normalizeH="0" baseline="0" noProof="0" dirty="0" smtClean="0">
                          <a:ln>
                            <a:noFill/>
                          </a:ln>
                          <a:solidFill>
                            <a:prstClr val="black"/>
                          </a:solidFill>
                          <a:effectLst/>
                          <a:uLnTx/>
                          <a:uFillTx/>
                          <a:latin typeface="+mn-lt"/>
                          <a:ea typeface="+mn-ea"/>
                          <a:cs typeface="+mn-cs"/>
                        </a:rPr>
                        <a:t>(مثلا </a:t>
                      </a:r>
                      <a:r>
                        <a:rPr kumimoji="0" lang="en-GB" sz="1800" b="0" i="0" u="none" strike="noStrike" kern="1200" cap="none" spc="0" normalizeH="0" baseline="0" noProof="0" dirty="0" smtClean="0">
                          <a:ln>
                            <a:noFill/>
                          </a:ln>
                          <a:solidFill>
                            <a:prstClr val="black"/>
                          </a:solidFill>
                          <a:effectLst/>
                          <a:uLnTx/>
                          <a:uFillTx/>
                          <a:latin typeface="+mn-lt"/>
                          <a:ea typeface="+mn-ea"/>
                          <a:cs typeface="+mn-cs"/>
                        </a:rPr>
                        <a:t>5</a:t>
                      </a:r>
                      <a:r>
                        <a:rPr kumimoji="0" lang="ar-EG" sz="1800" b="0" i="0" u="none" strike="noStrike" kern="1200" cap="none" spc="0" normalizeH="0" baseline="0" noProof="0" dirty="0" smtClean="0">
                          <a:ln>
                            <a:noFill/>
                          </a:ln>
                          <a:solidFill>
                            <a:prstClr val="black"/>
                          </a:solidFill>
                          <a:effectLst/>
                          <a:uLnTx/>
                          <a:uFillTx/>
                          <a:latin typeface="+mn-lt"/>
                          <a:ea typeface="+mn-ea"/>
                          <a:cs typeface="+mn-cs"/>
                        </a:rPr>
                        <a:t> كيلو جرام تسقط من على ارتفاع </a:t>
                      </a:r>
                      <a:r>
                        <a:rPr kumimoji="0" lang="en-US" sz="1800" b="0" i="0" u="none" strike="noStrike" kern="1200" cap="none" spc="0" normalizeH="0" baseline="0" noProof="0" dirty="0" smtClean="0">
                          <a:ln>
                            <a:noFill/>
                          </a:ln>
                          <a:solidFill>
                            <a:prstClr val="black"/>
                          </a:solidFill>
                          <a:effectLst/>
                          <a:uLnTx/>
                          <a:uFillTx/>
                          <a:latin typeface="+mn-lt"/>
                          <a:ea typeface="+mn-ea"/>
                          <a:cs typeface="+mn-cs"/>
                        </a:rPr>
                        <a:t>(40 Cm</a:t>
                      </a:r>
                    </a:p>
                    <a:p>
                      <a:endParaRPr lang="en-US" dirty="0"/>
                    </a:p>
                  </a:txBody>
                  <a:tcPr/>
                </a:tc>
              </a:tr>
            </a:tbl>
          </a:graphicData>
        </a:graphic>
      </p:graphicFrame>
      <p:sp>
        <p:nvSpPr>
          <p:cNvPr id="4" name="Slide Number Placeholder 3"/>
          <p:cNvSpPr>
            <a:spLocks noGrp="1"/>
          </p:cNvSpPr>
          <p:nvPr>
            <p:ph type="sldNum" sz="quarter" idx="15"/>
          </p:nvPr>
        </p:nvSpPr>
        <p:spPr/>
        <p:txBody>
          <a:bodyPr/>
          <a:lstStyle/>
          <a:p>
            <a:fld id="{B6F15528-21DE-4FAA-801E-634DDDAF4B2B}"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811285"/>
          <a:ext cx="7924800" cy="5921965"/>
        </p:xfrm>
        <a:graphic>
          <a:graphicData uri="http://schemas.openxmlformats.org/drawingml/2006/table">
            <a:tbl>
              <a:tblPr/>
              <a:tblGrid>
                <a:gridCol w="1089325"/>
                <a:gridCol w="2509069"/>
                <a:gridCol w="4326406"/>
              </a:tblGrid>
              <a:tr h="644518">
                <a:tc>
                  <a:txBody>
                    <a:bodyPr/>
                    <a:lstStyle/>
                    <a:p>
                      <a:pPr marL="0" marR="0" algn="ctr">
                        <a:lnSpc>
                          <a:spcPct val="115000"/>
                        </a:lnSpc>
                        <a:spcBef>
                          <a:spcPts val="1125"/>
                        </a:spcBef>
                        <a:spcAft>
                          <a:spcPts val="750"/>
                        </a:spcAft>
                      </a:pPr>
                      <a:r>
                        <a:rPr lang="en-US" sz="1200" dirty="0">
                          <a:solidFill>
                            <a:srgbClr val="FF0000"/>
                          </a:solidFill>
                          <a:latin typeface="Times New Roman" pitchFamily="18" charset="0"/>
                          <a:ea typeface="Times New Roman"/>
                          <a:cs typeface="Times New Roman" pitchFamily="18" charset="0"/>
                        </a:rPr>
                        <a:t>S1</a:t>
                      </a:r>
                    </a:p>
                  </a:txBody>
                  <a:tcPr marL="10997" marR="10997" marT="10997" marB="10997"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1200" dirty="0">
                          <a:latin typeface="Times New Roman" pitchFamily="18" charset="0"/>
                          <a:ea typeface="Times New Roman"/>
                          <a:cs typeface="Times New Roman" pitchFamily="18" charset="0"/>
                        </a:rPr>
                        <a:t>Continuous duty</a:t>
                      </a:r>
                    </a:p>
                  </a:txBody>
                  <a:tcPr marL="10997" marR="10997" marT="10997" marB="109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125"/>
                        </a:spcBef>
                        <a:spcAft>
                          <a:spcPts val="750"/>
                        </a:spcAft>
                      </a:pPr>
                      <a:r>
                        <a:rPr lang="en-US" sz="1200" dirty="0">
                          <a:latin typeface="Times New Roman" pitchFamily="18" charset="0"/>
                          <a:ea typeface="Times New Roman"/>
                          <a:cs typeface="Times New Roman" pitchFamily="18" charset="0"/>
                        </a:rPr>
                        <a:t>The motor works at a constant load for enough time to reach temperature equilibrium.</a:t>
                      </a:r>
                    </a:p>
                  </a:txBody>
                  <a:tcPr marL="10997" marR="10997" marT="10997" marB="10997"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7782">
                <a:tc>
                  <a:txBody>
                    <a:bodyPr/>
                    <a:lstStyle/>
                    <a:p>
                      <a:pPr marL="0" marR="0" algn="ctr">
                        <a:lnSpc>
                          <a:spcPct val="115000"/>
                        </a:lnSpc>
                        <a:spcBef>
                          <a:spcPts val="1125"/>
                        </a:spcBef>
                        <a:spcAft>
                          <a:spcPts val="750"/>
                        </a:spcAft>
                      </a:pPr>
                      <a:r>
                        <a:rPr lang="en-US" sz="1200" dirty="0">
                          <a:solidFill>
                            <a:srgbClr val="FF0000"/>
                          </a:solidFill>
                          <a:latin typeface="Times New Roman" pitchFamily="18" charset="0"/>
                          <a:ea typeface="Times New Roman"/>
                          <a:cs typeface="Times New Roman" pitchFamily="18" charset="0"/>
                        </a:rPr>
                        <a:t>S2</a:t>
                      </a:r>
                    </a:p>
                  </a:txBody>
                  <a:tcPr marL="10997" marR="10997" marT="10997" marB="10997"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1200" dirty="0">
                          <a:latin typeface="Times New Roman" pitchFamily="18" charset="0"/>
                          <a:ea typeface="Times New Roman"/>
                          <a:cs typeface="Times New Roman" pitchFamily="18" charset="0"/>
                        </a:rPr>
                        <a:t>Short-time duty</a:t>
                      </a:r>
                    </a:p>
                  </a:txBody>
                  <a:tcPr marL="10997" marR="10997" marT="10997" marB="109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125"/>
                        </a:spcBef>
                        <a:spcAft>
                          <a:spcPts val="750"/>
                        </a:spcAft>
                      </a:pPr>
                      <a:r>
                        <a:rPr lang="en-US" sz="1200" dirty="0">
                          <a:latin typeface="Times New Roman" pitchFamily="18" charset="0"/>
                          <a:ea typeface="Times New Roman"/>
                          <a:cs typeface="Times New Roman" pitchFamily="18" charset="0"/>
                        </a:rPr>
                        <a:t>The motor works at a constant load, but not long enough to reach temperature equilibrium. The rest periods are long enough for the motor to reach ambient temperature.</a:t>
                      </a:r>
                    </a:p>
                  </a:txBody>
                  <a:tcPr marL="10997" marR="10997" marT="10997" marB="10997"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7782">
                <a:tc>
                  <a:txBody>
                    <a:bodyPr/>
                    <a:lstStyle/>
                    <a:p>
                      <a:pPr marL="0" marR="0" algn="ctr">
                        <a:lnSpc>
                          <a:spcPct val="115000"/>
                        </a:lnSpc>
                        <a:spcBef>
                          <a:spcPts val="1125"/>
                        </a:spcBef>
                        <a:spcAft>
                          <a:spcPts val="750"/>
                        </a:spcAft>
                      </a:pPr>
                      <a:r>
                        <a:rPr lang="en-US" sz="1200" dirty="0">
                          <a:solidFill>
                            <a:srgbClr val="FF0000"/>
                          </a:solidFill>
                          <a:latin typeface="Times New Roman" pitchFamily="18" charset="0"/>
                          <a:ea typeface="Times New Roman"/>
                          <a:cs typeface="Times New Roman" pitchFamily="18" charset="0"/>
                        </a:rPr>
                        <a:t>S3</a:t>
                      </a:r>
                    </a:p>
                  </a:txBody>
                  <a:tcPr marL="10997" marR="10997" marT="10997" marB="10997"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1200" dirty="0">
                          <a:latin typeface="Times New Roman" pitchFamily="18" charset="0"/>
                          <a:ea typeface="Times New Roman"/>
                          <a:cs typeface="Times New Roman" pitchFamily="18" charset="0"/>
                        </a:rPr>
                        <a:t>Intermittent periodic duty</a:t>
                      </a:r>
                    </a:p>
                  </a:txBody>
                  <a:tcPr marL="10997" marR="10997" marT="10997" marB="109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125"/>
                        </a:spcBef>
                        <a:spcAft>
                          <a:spcPts val="750"/>
                        </a:spcAft>
                      </a:pPr>
                      <a:r>
                        <a:rPr lang="en-US" sz="1200">
                          <a:latin typeface="Times New Roman" pitchFamily="18" charset="0"/>
                          <a:ea typeface="Times New Roman"/>
                          <a:cs typeface="Times New Roman" pitchFamily="18" charset="0"/>
                        </a:rPr>
                        <a:t>Sequential, identical run and rest cycles with constant load. Temperature equilibrium is never reached. Starting current has little effect on temperature rise.</a:t>
                      </a:r>
                    </a:p>
                  </a:txBody>
                  <a:tcPr marL="10997" marR="10997" marT="10997" marB="10997"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7782">
                <a:tc>
                  <a:txBody>
                    <a:bodyPr/>
                    <a:lstStyle/>
                    <a:p>
                      <a:pPr marL="0" marR="0" algn="ctr">
                        <a:lnSpc>
                          <a:spcPct val="115000"/>
                        </a:lnSpc>
                        <a:spcBef>
                          <a:spcPts val="1125"/>
                        </a:spcBef>
                        <a:spcAft>
                          <a:spcPts val="750"/>
                        </a:spcAft>
                      </a:pPr>
                      <a:r>
                        <a:rPr lang="en-US" sz="1200" dirty="0">
                          <a:solidFill>
                            <a:srgbClr val="FF0000"/>
                          </a:solidFill>
                          <a:latin typeface="Times New Roman" pitchFamily="18" charset="0"/>
                          <a:ea typeface="Times New Roman"/>
                          <a:cs typeface="Times New Roman" pitchFamily="18" charset="0"/>
                        </a:rPr>
                        <a:t>S4</a:t>
                      </a:r>
                    </a:p>
                  </a:txBody>
                  <a:tcPr marL="10997" marR="10997" marT="10997" marB="10997"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1200" dirty="0">
                          <a:latin typeface="Times New Roman" pitchFamily="18" charset="0"/>
                          <a:ea typeface="Times New Roman"/>
                          <a:cs typeface="Times New Roman" pitchFamily="18" charset="0"/>
                        </a:rPr>
                        <a:t>Intermittent periodic duty with starting</a:t>
                      </a:r>
                    </a:p>
                  </a:txBody>
                  <a:tcPr marL="10997" marR="10997" marT="10997" marB="109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125"/>
                        </a:spcBef>
                        <a:spcAft>
                          <a:spcPts val="750"/>
                        </a:spcAft>
                      </a:pPr>
                      <a:r>
                        <a:rPr lang="en-US" sz="1200" dirty="0">
                          <a:latin typeface="Times New Roman" pitchFamily="18" charset="0"/>
                          <a:ea typeface="Times New Roman"/>
                          <a:cs typeface="Times New Roman" pitchFamily="18" charset="0"/>
                        </a:rPr>
                        <a:t>Sequential, identical start, run and rest cycles with constant load. Temperature equilibrium is not reached, but starting current affects temperature rise.</a:t>
                      </a:r>
                    </a:p>
                  </a:txBody>
                  <a:tcPr marL="10997" marR="10997" marT="10997" marB="10997"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012">
                <a:tc>
                  <a:txBody>
                    <a:bodyPr/>
                    <a:lstStyle/>
                    <a:p>
                      <a:pPr marL="0" marR="0" algn="ctr">
                        <a:lnSpc>
                          <a:spcPct val="115000"/>
                        </a:lnSpc>
                        <a:spcBef>
                          <a:spcPts val="1125"/>
                        </a:spcBef>
                        <a:spcAft>
                          <a:spcPts val="750"/>
                        </a:spcAft>
                      </a:pPr>
                      <a:r>
                        <a:rPr lang="en-US" sz="1200" dirty="0">
                          <a:solidFill>
                            <a:srgbClr val="FF0000"/>
                          </a:solidFill>
                          <a:latin typeface="Times New Roman" pitchFamily="18" charset="0"/>
                          <a:ea typeface="Times New Roman"/>
                          <a:cs typeface="Times New Roman" pitchFamily="18" charset="0"/>
                        </a:rPr>
                        <a:t>S5</a:t>
                      </a:r>
                    </a:p>
                  </a:txBody>
                  <a:tcPr marL="10997" marR="10997" marT="10997" marB="10997"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1200" dirty="0">
                          <a:latin typeface="Times New Roman" pitchFamily="18" charset="0"/>
                          <a:ea typeface="Times New Roman"/>
                          <a:cs typeface="Times New Roman" pitchFamily="18" charset="0"/>
                        </a:rPr>
                        <a:t>Intermittent periodic duty with electric braking</a:t>
                      </a:r>
                    </a:p>
                  </a:txBody>
                  <a:tcPr marL="10997" marR="10997" marT="10997" marB="109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125"/>
                        </a:spcBef>
                        <a:spcAft>
                          <a:spcPts val="750"/>
                        </a:spcAft>
                      </a:pPr>
                      <a:r>
                        <a:rPr lang="en-US" sz="1200" dirty="0">
                          <a:latin typeface="Times New Roman" pitchFamily="18" charset="0"/>
                          <a:ea typeface="Times New Roman"/>
                          <a:cs typeface="Times New Roman" pitchFamily="18" charset="0"/>
                        </a:rPr>
                        <a:t>Sequential, identical cycles of starting, running at constant load and running with no load. No rest periods.</a:t>
                      </a:r>
                    </a:p>
                  </a:txBody>
                  <a:tcPr marL="10997" marR="10997" marT="10997" marB="10997"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012">
                <a:tc>
                  <a:txBody>
                    <a:bodyPr/>
                    <a:lstStyle/>
                    <a:p>
                      <a:pPr marL="0" marR="0" algn="ctr">
                        <a:lnSpc>
                          <a:spcPct val="115000"/>
                        </a:lnSpc>
                        <a:spcBef>
                          <a:spcPts val="1125"/>
                        </a:spcBef>
                        <a:spcAft>
                          <a:spcPts val="750"/>
                        </a:spcAft>
                      </a:pPr>
                      <a:r>
                        <a:rPr lang="en-US" sz="1200" dirty="0">
                          <a:solidFill>
                            <a:srgbClr val="FF0000"/>
                          </a:solidFill>
                          <a:latin typeface="Times New Roman" pitchFamily="18" charset="0"/>
                          <a:ea typeface="Times New Roman"/>
                          <a:cs typeface="Times New Roman" pitchFamily="18" charset="0"/>
                        </a:rPr>
                        <a:t>S6</a:t>
                      </a:r>
                    </a:p>
                  </a:txBody>
                  <a:tcPr marL="10997" marR="10997" marT="10997" marB="10997"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1200" dirty="0">
                          <a:latin typeface="Times New Roman" pitchFamily="18" charset="0"/>
                          <a:ea typeface="Times New Roman"/>
                          <a:cs typeface="Times New Roman" pitchFamily="18" charset="0"/>
                        </a:rPr>
                        <a:t>Continuous operation with intermittent load</a:t>
                      </a:r>
                    </a:p>
                  </a:txBody>
                  <a:tcPr marL="10997" marR="10997" marT="10997" marB="109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125"/>
                        </a:spcBef>
                        <a:spcAft>
                          <a:spcPts val="750"/>
                        </a:spcAft>
                      </a:pPr>
                      <a:r>
                        <a:rPr lang="en-US" sz="1200" dirty="0">
                          <a:latin typeface="Times New Roman" pitchFamily="18" charset="0"/>
                          <a:ea typeface="Times New Roman"/>
                          <a:cs typeface="Times New Roman" pitchFamily="18" charset="0"/>
                        </a:rPr>
                        <a:t>Sequential, identical cycles of running with constant load and running with no load. No rest periods.</a:t>
                      </a:r>
                    </a:p>
                  </a:txBody>
                  <a:tcPr marL="10997" marR="10997" marT="10997" marB="10997"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012">
                <a:tc>
                  <a:txBody>
                    <a:bodyPr/>
                    <a:lstStyle/>
                    <a:p>
                      <a:pPr marL="0" marR="0" algn="ctr">
                        <a:lnSpc>
                          <a:spcPct val="115000"/>
                        </a:lnSpc>
                        <a:spcBef>
                          <a:spcPts val="1125"/>
                        </a:spcBef>
                        <a:spcAft>
                          <a:spcPts val="750"/>
                        </a:spcAft>
                      </a:pPr>
                      <a:r>
                        <a:rPr lang="en-US" sz="1200" dirty="0">
                          <a:solidFill>
                            <a:srgbClr val="FF0000"/>
                          </a:solidFill>
                          <a:latin typeface="Times New Roman" pitchFamily="18" charset="0"/>
                          <a:ea typeface="Times New Roman"/>
                          <a:cs typeface="Times New Roman" pitchFamily="18" charset="0"/>
                        </a:rPr>
                        <a:t>S7</a:t>
                      </a:r>
                    </a:p>
                  </a:txBody>
                  <a:tcPr marL="10997" marR="10997" marT="10997" marB="10997"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1200" dirty="0">
                          <a:latin typeface="Times New Roman" pitchFamily="18" charset="0"/>
                          <a:ea typeface="Times New Roman"/>
                          <a:cs typeface="Times New Roman" pitchFamily="18" charset="0"/>
                        </a:rPr>
                        <a:t>Continuous operation with electric braking</a:t>
                      </a:r>
                    </a:p>
                  </a:txBody>
                  <a:tcPr marL="10997" marR="10997" marT="10997" marB="109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125"/>
                        </a:spcBef>
                        <a:spcAft>
                          <a:spcPts val="750"/>
                        </a:spcAft>
                      </a:pPr>
                      <a:r>
                        <a:rPr lang="en-US" sz="1200" dirty="0">
                          <a:latin typeface="Times New Roman" pitchFamily="18" charset="0"/>
                          <a:ea typeface="Times New Roman"/>
                          <a:cs typeface="Times New Roman" pitchFamily="18" charset="0"/>
                        </a:rPr>
                        <a:t>Sequential identical cycles of starting, running at constant load and electric braking. No rest periods.</a:t>
                      </a:r>
                    </a:p>
                  </a:txBody>
                  <a:tcPr marL="10997" marR="10997" marT="10997" marB="10997"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8764">
                <a:tc>
                  <a:txBody>
                    <a:bodyPr/>
                    <a:lstStyle/>
                    <a:p>
                      <a:pPr marL="0" marR="0" algn="ctr">
                        <a:lnSpc>
                          <a:spcPct val="115000"/>
                        </a:lnSpc>
                        <a:spcBef>
                          <a:spcPts val="1125"/>
                        </a:spcBef>
                        <a:spcAft>
                          <a:spcPts val="750"/>
                        </a:spcAft>
                      </a:pPr>
                      <a:r>
                        <a:rPr lang="en-US" sz="1200" dirty="0">
                          <a:solidFill>
                            <a:srgbClr val="FF0000"/>
                          </a:solidFill>
                          <a:latin typeface="Times New Roman" pitchFamily="18" charset="0"/>
                          <a:ea typeface="Times New Roman"/>
                          <a:cs typeface="Times New Roman" pitchFamily="18" charset="0"/>
                        </a:rPr>
                        <a:t>S8</a:t>
                      </a:r>
                    </a:p>
                  </a:txBody>
                  <a:tcPr marL="10997" marR="10997" marT="10997" marB="10997"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en-US" sz="1200" dirty="0">
                          <a:latin typeface="Times New Roman" pitchFamily="18" charset="0"/>
                          <a:ea typeface="Times New Roman"/>
                          <a:cs typeface="Times New Roman" pitchFamily="18" charset="0"/>
                        </a:rPr>
                        <a:t>Continuous operation with periodic changes in load and speed</a:t>
                      </a:r>
                    </a:p>
                  </a:txBody>
                  <a:tcPr marL="10997" marR="10997" marT="10997" marB="109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125"/>
                        </a:spcBef>
                        <a:spcAft>
                          <a:spcPts val="750"/>
                        </a:spcAft>
                      </a:pPr>
                      <a:r>
                        <a:rPr lang="en-US" sz="1200" dirty="0">
                          <a:latin typeface="Times New Roman" pitchFamily="18" charset="0"/>
                          <a:ea typeface="Times New Roman"/>
                          <a:cs typeface="Times New Roman" pitchFamily="18" charset="0"/>
                        </a:rPr>
                        <a:t>Sequential, identical duty cycles run at constant load and given speed, and then run at other constant loads and speeds. No rest periods.</a:t>
                      </a:r>
                    </a:p>
                  </a:txBody>
                  <a:tcPr marL="10997" marR="10997" marT="10997" marB="10997"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8764">
                <a:tc>
                  <a:txBody>
                    <a:bodyPr/>
                    <a:lstStyle/>
                    <a:p>
                      <a:pPr marL="0" marR="0" algn="ctr">
                        <a:lnSpc>
                          <a:spcPct val="115000"/>
                        </a:lnSpc>
                        <a:spcBef>
                          <a:spcPts val="1125"/>
                        </a:spcBef>
                        <a:spcAft>
                          <a:spcPts val="750"/>
                        </a:spcAft>
                      </a:pPr>
                      <a:r>
                        <a:rPr lang="en-US" sz="1200" dirty="0">
                          <a:solidFill>
                            <a:srgbClr val="FF0000"/>
                          </a:solidFill>
                          <a:latin typeface="Times New Roman" pitchFamily="18" charset="0"/>
                          <a:ea typeface="Times New Roman"/>
                          <a:cs typeface="Times New Roman" pitchFamily="18" charset="0"/>
                        </a:rPr>
                        <a:t>S9</a:t>
                      </a:r>
                    </a:p>
                  </a:txBody>
                  <a:tcPr marL="10997" marR="10997" marT="10997" marB="10997"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pPr>
                      <a:r>
                        <a:rPr lang="en-US" sz="1200">
                          <a:latin typeface="Times New Roman" pitchFamily="18" charset="0"/>
                          <a:ea typeface="Times New Roman"/>
                          <a:cs typeface="Times New Roman" pitchFamily="18" charset="0"/>
                        </a:rPr>
                        <a:t>Non-periodically to supply variable loads At variable speed.</a:t>
                      </a:r>
                    </a:p>
                  </a:txBody>
                  <a:tcPr marL="10997" marR="10997" marT="10997" marB="109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latin typeface="Times New Roman" pitchFamily="18" charset="0"/>
                          <a:ea typeface="Times New Roman"/>
                          <a:cs typeface="Times New Roman" pitchFamily="18" charset="0"/>
                        </a:rPr>
                        <a:t>A machine is indented non-periodically to supply variable loads at variable speeds, including overloads, the non-periodic duty type</a:t>
                      </a:r>
                    </a:p>
                  </a:txBody>
                  <a:tcPr marL="10997" marR="10997" marT="10997" marB="10997"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3275">
                <a:tc>
                  <a:txBody>
                    <a:bodyPr/>
                    <a:lstStyle/>
                    <a:p>
                      <a:pPr marL="0" marR="0" algn="ctr">
                        <a:lnSpc>
                          <a:spcPct val="115000"/>
                        </a:lnSpc>
                        <a:spcBef>
                          <a:spcPts val="1125"/>
                        </a:spcBef>
                        <a:spcAft>
                          <a:spcPts val="750"/>
                        </a:spcAft>
                      </a:pPr>
                      <a:r>
                        <a:rPr lang="en-US" sz="1200" dirty="0">
                          <a:solidFill>
                            <a:srgbClr val="FF0000"/>
                          </a:solidFill>
                          <a:latin typeface="Times New Roman" pitchFamily="18" charset="0"/>
                          <a:ea typeface="Times New Roman"/>
                          <a:cs typeface="Times New Roman" pitchFamily="18" charset="0"/>
                        </a:rPr>
                        <a:t>S10</a:t>
                      </a:r>
                    </a:p>
                  </a:txBody>
                  <a:tcPr marL="10997" marR="10997" marT="10997" marB="10997"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pPr>
                      <a:r>
                        <a:rPr lang="en-US" sz="1200">
                          <a:latin typeface="Times New Roman" pitchFamily="18" charset="0"/>
                          <a:ea typeface="Times New Roman"/>
                          <a:cs typeface="Times New Roman" pitchFamily="18" charset="0"/>
                        </a:rPr>
                        <a:t>Discrete constant loads</a:t>
                      </a:r>
                    </a:p>
                  </a:txBody>
                  <a:tcPr marL="10997" marR="10997" marT="10997" marB="109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latin typeface="Times New Roman" pitchFamily="18" charset="0"/>
                          <a:ea typeface="Times New Roman"/>
                          <a:cs typeface="Times New Roman" pitchFamily="18" charset="0"/>
                        </a:rPr>
                        <a:t>Supply discrete constant loads including periods of overload or periods of </a:t>
                      </a:r>
                      <a:r>
                        <a:rPr lang="en-US" sz="1200" dirty="0" smtClean="0">
                          <a:latin typeface="Times New Roman" pitchFamily="18" charset="0"/>
                          <a:ea typeface="Times New Roman"/>
                          <a:cs typeface="Times New Roman" pitchFamily="18" charset="0"/>
                        </a:rPr>
                        <a:t>no-</a:t>
                      </a:r>
                      <a:r>
                        <a:rPr lang="en-US" sz="1200" dirty="0" err="1" smtClean="0">
                          <a:latin typeface="Times New Roman" pitchFamily="18" charset="0"/>
                          <a:ea typeface="Times New Roman"/>
                          <a:cs typeface="Times New Roman" pitchFamily="18" charset="0"/>
                        </a:rPr>
                        <a:t>loador</a:t>
                      </a:r>
                      <a:r>
                        <a:rPr lang="en-US" sz="1200" dirty="0" smtClean="0">
                          <a:latin typeface="Times New Roman" pitchFamily="18" charset="0"/>
                          <a:ea typeface="Times New Roman"/>
                          <a:cs typeface="Times New Roman" pitchFamily="18" charset="0"/>
                        </a:rPr>
                        <a:t> </a:t>
                      </a:r>
                      <a:r>
                        <a:rPr lang="en-US" sz="1200" dirty="0">
                          <a:latin typeface="Times New Roman" pitchFamily="18" charset="0"/>
                          <a:ea typeface="Times New Roman"/>
                          <a:cs typeface="Times New Roman" pitchFamily="18" charset="0"/>
                        </a:rPr>
                        <a:t>periods where the machine will be in a state of rest and de-energized.</a:t>
                      </a:r>
                    </a:p>
                  </a:txBody>
                  <a:tcPr marL="10997" marR="10997" marT="10997" marB="10997"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457200" y="152400"/>
            <a:ext cx="47244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3200" b="1" cap="small" dirty="0" smtClean="0">
                <a:solidFill>
                  <a:schemeClr val="accent3">
                    <a:lumMod val="40000"/>
                    <a:lumOff val="60000"/>
                  </a:schemeClr>
                </a:solidFill>
                <a:latin typeface="Times New Roman" pitchFamily="18" charset="0"/>
                <a:ea typeface="+mj-ea"/>
                <a:cs typeface="Times New Roman" pitchFamily="18" charset="0"/>
              </a:rPr>
              <a:t>10.Duty Cycle</a:t>
            </a:r>
          </a:p>
        </p:txBody>
      </p:sp>
      <p:graphicFrame>
        <p:nvGraphicFramePr>
          <p:cNvPr id="7170" name="Object 2"/>
          <p:cNvGraphicFramePr>
            <a:graphicFrameLocks noChangeAspect="1"/>
          </p:cNvGraphicFramePr>
          <p:nvPr/>
        </p:nvGraphicFramePr>
        <p:xfrm>
          <a:off x="7526338" y="65088"/>
          <a:ext cx="1160462" cy="696912"/>
        </p:xfrm>
        <a:graphic>
          <a:graphicData uri="http://schemas.openxmlformats.org/presentationml/2006/ole">
            <p:oleObj spid="_x0000_s7170" r:id="rId4" imgW="2857899" imgH="2190476" progId="">
              <p:embed/>
            </p:oleObj>
          </a:graphicData>
        </a:graphic>
      </p:graphicFrame>
      <p:sp>
        <p:nvSpPr>
          <p:cNvPr id="5" name="Slide Number Placeholder 4"/>
          <p:cNvSpPr>
            <a:spLocks noGrp="1"/>
          </p:cNvSpPr>
          <p:nvPr>
            <p:ph type="sldNum" sz="quarter" idx="11"/>
          </p:nvPr>
        </p:nvSpPr>
        <p:spPr/>
        <p:txBody>
          <a:bodyPr/>
          <a:lstStyle/>
          <a:p>
            <a:fld id="{B6F15528-21DE-4FAA-801E-634DDDAF4B2B}"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381000" y="1447801"/>
            <a:ext cx="76962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voltage at which the motor is designed to operate is an important parameter. a different voltage network using the ± 10% voltage tolerance for "successful" operation.</a:t>
            </a:r>
            <a:endParaRPr kumimoji="0" lang="ar-EG"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0" algn="r" rtl="1" fontAlgn="base">
              <a:spcBef>
                <a:spcPct val="0"/>
              </a:spcBef>
              <a:spcAft>
                <a:spcPct val="0"/>
              </a:spcAft>
            </a:pPr>
            <a:r>
              <a:rPr lang="ar-EG" sz="2000" dirty="0" smtClean="0">
                <a:latin typeface="Times New Roman" pitchFamily="18" charset="0"/>
                <a:ea typeface="Times New Roman" pitchFamily="18" charset="0"/>
                <a:cs typeface="Times New Roman" pitchFamily="18" charset="0"/>
              </a:rPr>
              <a:t>الجهد المصمم لكى </a:t>
            </a:r>
            <a:r>
              <a:rPr lang="ar-EG" sz="2000" dirty="0" smtClean="0">
                <a:latin typeface="Times New Roman" pitchFamily="18" charset="0"/>
                <a:ea typeface="Times New Roman" pitchFamily="18" charset="0"/>
                <a:cs typeface="Times New Roman" pitchFamily="18" charset="0"/>
              </a:rPr>
              <a:t>يعمل عنده </a:t>
            </a:r>
            <a:r>
              <a:rPr lang="ar-EG" sz="2000" dirty="0" smtClean="0">
                <a:latin typeface="Times New Roman" pitchFamily="18" charset="0"/>
                <a:ea typeface="Times New Roman" pitchFamily="18" charset="0"/>
                <a:cs typeface="Times New Roman" pitchFamily="18" charset="0"/>
              </a:rPr>
              <a:t>المحرك</a:t>
            </a:r>
            <a:r>
              <a:rPr lang="ar-EG" sz="2000" dirty="0" smtClean="0">
                <a:latin typeface="Times New Roman" pitchFamily="18" charset="0"/>
                <a:ea typeface="Times New Roman" pitchFamily="18" charset="0"/>
                <a:cs typeface="Times New Roman" pitchFamily="18" charset="0"/>
              </a:rPr>
              <a:t>, وهو أحد المواصفات المهمة للمحرك. ويجب أن </a:t>
            </a:r>
            <a:r>
              <a:rPr lang="ar-EG" sz="2000" dirty="0" smtClean="0">
                <a:latin typeface="Times New Roman" pitchFamily="18" charset="0"/>
                <a:ea typeface="Times New Roman" pitchFamily="18" charset="0"/>
                <a:cs typeface="Times New Roman" pitchFamily="18" charset="0"/>
              </a:rPr>
              <a:t>يكون </a:t>
            </a:r>
            <a:r>
              <a:rPr lang="ar-EG" sz="2000" dirty="0" smtClean="0">
                <a:latin typeface="Times New Roman" pitchFamily="18" charset="0"/>
                <a:ea typeface="Times New Roman" pitchFamily="18" charset="0"/>
                <a:cs typeface="Times New Roman" pitchFamily="18" charset="0"/>
              </a:rPr>
              <a:t> الفرق في قيمة الجهد المستخدم لتغذية المحرك في حدود </a:t>
            </a:r>
            <a:r>
              <a:rPr lang="en-US" sz="2000" dirty="0" smtClean="0">
                <a:latin typeface="Times New Roman" pitchFamily="18" charset="0"/>
                <a:ea typeface="Times New Roman" pitchFamily="18" charset="0"/>
                <a:cs typeface="Times New Roman" pitchFamily="18" charset="0"/>
              </a:rPr>
              <a:t>± </a:t>
            </a:r>
            <a:r>
              <a:rPr lang="en-US" sz="2000" dirty="0" smtClean="0">
                <a:latin typeface="Times New Roman" pitchFamily="18" charset="0"/>
                <a:ea typeface="Times New Roman" pitchFamily="18" charset="0"/>
                <a:cs typeface="Times New Roman" pitchFamily="18" charset="0"/>
              </a:rPr>
              <a:t>10% </a:t>
            </a:r>
            <a:r>
              <a:rPr lang="ar-EG" sz="2000" dirty="0" smtClean="0">
                <a:latin typeface="Times New Roman" pitchFamily="18" charset="0"/>
                <a:ea typeface="Times New Roman" pitchFamily="18" charset="0"/>
                <a:cs typeface="Times New Roman" pitchFamily="18" charset="0"/>
              </a:rPr>
              <a:t> من قيمة </a:t>
            </a:r>
            <a:r>
              <a:rPr lang="ar-EG" sz="2000" dirty="0" smtClean="0">
                <a:latin typeface="Times New Roman" pitchFamily="18" charset="0"/>
                <a:ea typeface="Times New Roman" pitchFamily="18" charset="0"/>
                <a:cs typeface="Times New Roman" pitchFamily="18" charset="0"/>
              </a:rPr>
              <a:t>هذا الجهد لكي يعمل المحرك بنجاح.</a:t>
            </a: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p:txBody>
      </p:sp>
      <p:sp>
        <p:nvSpPr>
          <p:cNvPr id="3" name="Title 2"/>
          <p:cNvSpPr>
            <a:spLocks noGrp="1"/>
          </p:cNvSpPr>
          <p:nvPr>
            <p:ph type="title"/>
          </p:nvPr>
        </p:nvSpPr>
        <p:spPr>
          <a:xfrm>
            <a:off x="457200" y="457200"/>
            <a:ext cx="7467600" cy="731838"/>
          </a:xfrm>
        </p:spPr>
        <p:txBody>
          <a:bodyPr>
            <a:normAutofit/>
          </a:bodyPr>
          <a:lstStyle/>
          <a:p>
            <a:pPr lvl="0"/>
            <a:r>
              <a:rPr lang="en-US" sz="3600" b="1" dirty="0" smtClean="0">
                <a:solidFill>
                  <a:schemeClr val="accent3">
                    <a:lumMod val="40000"/>
                    <a:lumOff val="60000"/>
                  </a:schemeClr>
                </a:solidFill>
                <a:latin typeface="Times New Roman" pitchFamily="18" charset="0"/>
                <a:cs typeface="Times New Roman" pitchFamily="18" charset="0"/>
              </a:rPr>
              <a:t>1.Voltage</a:t>
            </a:r>
            <a:r>
              <a:rPr lang="ar-EG" sz="3600" b="1" dirty="0" smtClean="0">
                <a:solidFill>
                  <a:schemeClr val="accent3">
                    <a:lumMod val="40000"/>
                    <a:lumOff val="60000"/>
                  </a:schemeClr>
                </a:solidFill>
                <a:latin typeface="Times New Roman" pitchFamily="18" charset="0"/>
                <a:cs typeface="Times New Roman" pitchFamily="18" charset="0"/>
              </a:rPr>
              <a:t>الجهد                               </a:t>
            </a:r>
            <a:endParaRPr lang="en-US" sz="3600" b="1" dirty="0">
              <a:solidFill>
                <a:schemeClr val="accent3">
                  <a:lumMod val="40000"/>
                  <a:lumOff val="60000"/>
                </a:schemeClr>
              </a:solidFill>
              <a:latin typeface="Times New Roman" pitchFamily="18" charset="0"/>
              <a:cs typeface="Times New Roman" pitchFamily="18" charset="0"/>
            </a:endParaRPr>
          </a:p>
        </p:txBody>
      </p:sp>
      <p:sp>
        <p:nvSpPr>
          <p:cNvPr id="4" name="Slide Number Placeholder 3"/>
          <p:cNvSpPr>
            <a:spLocks noGrp="1"/>
          </p:cNvSpPr>
          <p:nvPr>
            <p:ph type="sldNum" sz="quarter" idx="11"/>
          </p:nvPr>
        </p:nvSpPr>
        <p:spPr/>
        <p:txBody>
          <a:bodyPr/>
          <a:lstStyle/>
          <a:p>
            <a:fld id="{B6F15528-21DE-4FAA-801E-634DDDAF4B2B}" type="slidenum">
              <a:rPr lang="en-US" smtClean="0"/>
              <a:pPr/>
              <a:t>2</a:t>
            </a:fld>
            <a:endParaRPr lang="en-US"/>
          </a:p>
        </p:txBody>
      </p:sp>
      <p:graphicFrame>
        <p:nvGraphicFramePr>
          <p:cNvPr id="17409" name="Object 1"/>
          <p:cNvGraphicFramePr>
            <a:graphicFrameLocks noChangeAspect="1"/>
          </p:cNvGraphicFramePr>
          <p:nvPr/>
        </p:nvGraphicFramePr>
        <p:xfrm>
          <a:off x="7526338" y="65088"/>
          <a:ext cx="1160462" cy="696912"/>
        </p:xfrm>
        <a:graphic>
          <a:graphicData uri="http://schemas.openxmlformats.org/presentationml/2006/ole">
            <p:oleObj spid="_x0000_s17409" r:id="rId3" imgW="2857899" imgH="2190476" progId="">
              <p:embed/>
            </p:oleObj>
          </a:graphicData>
        </a:graphic>
      </p:graphicFrame>
      <p:pic>
        <p:nvPicPr>
          <p:cNvPr id="17412" name="Picture 4"/>
          <p:cNvPicPr>
            <a:picLocks noChangeAspect="1" noChangeArrowheads="1"/>
          </p:cNvPicPr>
          <p:nvPr/>
        </p:nvPicPr>
        <p:blipFill>
          <a:blip r:embed="rId4"/>
          <a:srcRect/>
          <a:stretch>
            <a:fillRect/>
          </a:stretch>
        </p:blipFill>
        <p:spPr bwMode="auto">
          <a:xfrm>
            <a:off x="1905000" y="3352800"/>
            <a:ext cx="5105400" cy="31242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412"/>
                                        </p:tgtEl>
                                        <p:attrNameLst>
                                          <p:attrName>style.visibility</p:attrName>
                                        </p:attrNameLst>
                                      </p:cBhvr>
                                      <p:to>
                                        <p:strVal val="visible"/>
                                      </p:to>
                                    </p:set>
                                    <p:anim calcmode="lin" valueType="num">
                                      <p:cBhvr additive="base">
                                        <p:cTn id="7" dur="500" fill="hold"/>
                                        <p:tgtEl>
                                          <p:spTgt spid="17412"/>
                                        </p:tgtEl>
                                        <p:attrNameLst>
                                          <p:attrName>ppt_x</p:attrName>
                                        </p:attrNameLst>
                                      </p:cBhvr>
                                      <p:tavLst>
                                        <p:tav tm="0">
                                          <p:val>
                                            <p:strVal val="#ppt_x"/>
                                          </p:val>
                                        </p:tav>
                                        <p:tav tm="100000">
                                          <p:val>
                                            <p:strVal val="#ppt_x"/>
                                          </p:val>
                                        </p:tav>
                                      </p:tavLst>
                                    </p:anim>
                                    <p:anim calcmode="lin" valueType="num">
                                      <p:cBhvr additive="base">
                                        <p:cTn id="8" dur="500" fill="hold"/>
                                        <p:tgtEl>
                                          <p:spTgt spid="174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811285"/>
          <a:ext cx="7924800" cy="5846521"/>
        </p:xfrm>
        <a:graphic>
          <a:graphicData uri="http://schemas.openxmlformats.org/drawingml/2006/table">
            <a:tbl>
              <a:tblPr/>
              <a:tblGrid>
                <a:gridCol w="1089325"/>
                <a:gridCol w="2509069"/>
                <a:gridCol w="4326406"/>
              </a:tblGrid>
              <a:tr h="644518">
                <a:tc>
                  <a:txBody>
                    <a:bodyPr/>
                    <a:lstStyle/>
                    <a:p>
                      <a:pPr marL="0" marR="0" algn="ctr">
                        <a:lnSpc>
                          <a:spcPct val="115000"/>
                        </a:lnSpc>
                        <a:spcBef>
                          <a:spcPts val="1125"/>
                        </a:spcBef>
                        <a:spcAft>
                          <a:spcPts val="750"/>
                        </a:spcAft>
                      </a:pPr>
                      <a:r>
                        <a:rPr lang="en-US" sz="1200" dirty="0">
                          <a:solidFill>
                            <a:srgbClr val="FF0000"/>
                          </a:solidFill>
                          <a:latin typeface="Times New Roman" pitchFamily="18" charset="0"/>
                          <a:ea typeface="Times New Roman"/>
                          <a:cs typeface="Times New Roman" pitchFamily="18" charset="0"/>
                        </a:rPr>
                        <a:t>S1</a:t>
                      </a:r>
                    </a:p>
                  </a:txBody>
                  <a:tcPr marL="10997" marR="10997" marT="10997" marB="10997"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ar-EG" sz="1200" dirty="0" smtClean="0">
                          <a:latin typeface="Times New Roman" pitchFamily="18" charset="0"/>
                          <a:ea typeface="Times New Roman"/>
                          <a:cs typeface="Times New Roman" pitchFamily="18" charset="0"/>
                        </a:rPr>
                        <a:t>تشغيل مستمر</a:t>
                      </a:r>
                      <a:endParaRPr lang="en-US" sz="1200" dirty="0">
                        <a:latin typeface="Times New Roman" pitchFamily="18" charset="0"/>
                        <a:ea typeface="Times New Roman"/>
                        <a:cs typeface="Times New Roman" pitchFamily="18" charset="0"/>
                      </a:endParaRPr>
                    </a:p>
                  </a:txBody>
                  <a:tcPr marL="10997" marR="10997" marT="10997" marB="109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1125"/>
                        </a:spcBef>
                        <a:spcAft>
                          <a:spcPts val="750"/>
                        </a:spcAft>
                      </a:pPr>
                      <a:r>
                        <a:rPr lang="ar-EG" sz="1200" dirty="0" smtClean="0">
                          <a:latin typeface="Times New Roman" pitchFamily="18" charset="0"/>
                          <a:ea typeface="Times New Roman"/>
                          <a:cs typeface="Times New Roman" pitchFamily="18" charset="0"/>
                        </a:rPr>
                        <a:t>  الماتور يعمل</a:t>
                      </a:r>
                      <a:r>
                        <a:rPr lang="en-US" sz="1200" dirty="0" smtClean="0">
                          <a:latin typeface="Times New Roman" pitchFamily="18" charset="0"/>
                          <a:ea typeface="Times New Roman"/>
                          <a:cs typeface="Times New Roman" pitchFamily="18" charset="0"/>
                        </a:rPr>
                        <a:t>.</a:t>
                      </a:r>
                      <a:r>
                        <a:rPr lang="ar-EG" sz="1200" dirty="0" smtClean="0">
                          <a:latin typeface="Times New Roman" pitchFamily="18" charset="0"/>
                          <a:ea typeface="Times New Roman"/>
                          <a:cs typeface="Times New Roman" pitchFamily="18" charset="0"/>
                        </a:rPr>
                        <a:t> تحت حمل</a:t>
                      </a:r>
                      <a:r>
                        <a:rPr lang="ar-EG" sz="1200" baseline="0" dirty="0" smtClean="0">
                          <a:latin typeface="Times New Roman" pitchFamily="18" charset="0"/>
                          <a:ea typeface="Times New Roman"/>
                          <a:cs typeface="Times New Roman" pitchFamily="18" charset="0"/>
                        </a:rPr>
                        <a:t> ثابت  لفترة كافية للوصول الى الاتزان الحرارى </a:t>
                      </a:r>
                      <a:endParaRPr lang="en-US" sz="1200" dirty="0">
                        <a:latin typeface="Times New Roman" pitchFamily="18" charset="0"/>
                        <a:ea typeface="Times New Roman"/>
                        <a:cs typeface="Times New Roman" pitchFamily="18" charset="0"/>
                      </a:endParaRPr>
                    </a:p>
                  </a:txBody>
                  <a:tcPr marL="10997" marR="10997" marT="10997" marB="10997"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7782">
                <a:tc>
                  <a:txBody>
                    <a:bodyPr/>
                    <a:lstStyle/>
                    <a:p>
                      <a:pPr marL="0" marR="0" algn="ctr">
                        <a:lnSpc>
                          <a:spcPct val="115000"/>
                        </a:lnSpc>
                        <a:spcBef>
                          <a:spcPts val="1125"/>
                        </a:spcBef>
                        <a:spcAft>
                          <a:spcPts val="750"/>
                        </a:spcAft>
                      </a:pPr>
                      <a:r>
                        <a:rPr lang="en-US" sz="1200" dirty="0">
                          <a:solidFill>
                            <a:srgbClr val="FF0000"/>
                          </a:solidFill>
                          <a:latin typeface="Times New Roman" pitchFamily="18" charset="0"/>
                          <a:ea typeface="Times New Roman"/>
                          <a:cs typeface="Times New Roman" pitchFamily="18" charset="0"/>
                        </a:rPr>
                        <a:t>S2</a:t>
                      </a:r>
                    </a:p>
                  </a:txBody>
                  <a:tcPr marL="10997" marR="10997" marT="10997" marB="10997"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ar-EG" sz="1200" dirty="0" smtClean="0">
                          <a:latin typeface="Times New Roman" pitchFamily="18" charset="0"/>
                          <a:ea typeface="Times New Roman"/>
                          <a:cs typeface="Times New Roman" pitchFamily="18" charset="0"/>
                        </a:rPr>
                        <a:t>تشغيل لفترة قليلة</a:t>
                      </a:r>
                      <a:endParaRPr lang="en-US" sz="1200" dirty="0">
                        <a:latin typeface="Times New Roman" pitchFamily="18" charset="0"/>
                        <a:ea typeface="Times New Roman"/>
                        <a:cs typeface="Times New Roman" pitchFamily="18" charset="0"/>
                      </a:endParaRPr>
                    </a:p>
                  </a:txBody>
                  <a:tcPr marL="10997" marR="10997" marT="10997" marB="109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1125"/>
                        </a:spcBef>
                        <a:spcAft>
                          <a:spcPts val="750"/>
                        </a:spcAft>
                      </a:pPr>
                      <a:r>
                        <a:rPr lang="ar-EG" sz="1200" dirty="0" smtClean="0">
                          <a:latin typeface="Times New Roman" pitchFamily="18" charset="0"/>
                          <a:ea typeface="Times New Roman"/>
                          <a:cs typeface="Times New Roman" pitchFamily="18" charset="0"/>
                        </a:rPr>
                        <a:t>الماتور يعمل تحت حمل</a:t>
                      </a:r>
                      <a:r>
                        <a:rPr lang="ar-EG" sz="1200" baseline="0" dirty="0" smtClean="0">
                          <a:latin typeface="Times New Roman" pitchFamily="18" charset="0"/>
                          <a:ea typeface="Times New Roman"/>
                          <a:cs typeface="Times New Roman" pitchFamily="18" charset="0"/>
                        </a:rPr>
                        <a:t> ثابت لفترة غير كافية للوصول الى الاتزان الحرارى و لكن فترة ايقافة طويلة لكى يصل الى درجة الحرارة العادية</a:t>
                      </a:r>
                      <a:r>
                        <a:rPr lang="en-US" sz="1200" dirty="0" smtClean="0">
                          <a:latin typeface="Times New Roman" pitchFamily="18" charset="0"/>
                          <a:ea typeface="Times New Roman"/>
                          <a:cs typeface="Times New Roman" pitchFamily="18" charset="0"/>
                        </a:rPr>
                        <a:t>.</a:t>
                      </a:r>
                      <a:endParaRPr lang="en-US" sz="1200" dirty="0">
                        <a:latin typeface="Times New Roman" pitchFamily="18" charset="0"/>
                        <a:ea typeface="Times New Roman"/>
                        <a:cs typeface="Times New Roman" pitchFamily="18" charset="0"/>
                      </a:endParaRPr>
                    </a:p>
                  </a:txBody>
                  <a:tcPr marL="10997" marR="10997" marT="10997" marB="10997"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7782">
                <a:tc>
                  <a:txBody>
                    <a:bodyPr/>
                    <a:lstStyle/>
                    <a:p>
                      <a:pPr marL="0" marR="0" algn="ctr">
                        <a:lnSpc>
                          <a:spcPct val="115000"/>
                        </a:lnSpc>
                        <a:spcBef>
                          <a:spcPts val="1125"/>
                        </a:spcBef>
                        <a:spcAft>
                          <a:spcPts val="750"/>
                        </a:spcAft>
                      </a:pPr>
                      <a:r>
                        <a:rPr lang="en-US" sz="1200" dirty="0">
                          <a:solidFill>
                            <a:srgbClr val="FF0000"/>
                          </a:solidFill>
                          <a:latin typeface="Times New Roman" pitchFamily="18" charset="0"/>
                          <a:ea typeface="Times New Roman"/>
                          <a:cs typeface="Times New Roman" pitchFamily="18" charset="0"/>
                        </a:rPr>
                        <a:t>S3</a:t>
                      </a:r>
                    </a:p>
                  </a:txBody>
                  <a:tcPr marL="10997" marR="10997" marT="10997" marB="10997"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ar-EG" sz="1200" dirty="0" smtClean="0">
                          <a:latin typeface="Times New Roman" pitchFamily="18" charset="0"/>
                          <a:ea typeface="Times New Roman"/>
                          <a:cs typeface="Times New Roman" pitchFamily="18" charset="0"/>
                        </a:rPr>
                        <a:t>تشغيل متقطع</a:t>
                      </a:r>
                      <a:endParaRPr lang="en-US" sz="1200" dirty="0">
                        <a:latin typeface="Times New Roman" pitchFamily="18" charset="0"/>
                        <a:ea typeface="Times New Roman"/>
                        <a:cs typeface="Times New Roman" pitchFamily="18" charset="0"/>
                      </a:endParaRPr>
                    </a:p>
                  </a:txBody>
                  <a:tcPr marL="10997" marR="10997" marT="10997" marB="109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1125"/>
                        </a:spcBef>
                        <a:spcAft>
                          <a:spcPts val="750"/>
                        </a:spcAft>
                      </a:pPr>
                      <a:r>
                        <a:rPr lang="ar-EG" sz="1200" dirty="0" smtClean="0">
                          <a:latin typeface="Times New Roman" pitchFamily="18" charset="0"/>
                          <a:ea typeface="Times New Roman"/>
                          <a:cs typeface="Times New Roman" pitchFamily="18" charset="0"/>
                        </a:rPr>
                        <a:t>دورات من التشغيل</a:t>
                      </a:r>
                      <a:r>
                        <a:rPr lang="ar-EG" sz="1200" baseline="0" dirty="0" smtClean="0">
                          <a:latin typeface="Times New Roman" pitchFamily="18" charset="0"/>
                          <a:ea typeface="Times New Roman"/>
                          <a:cs typeface="Times New Roman" pitchFamily="18" charset="0"/>
                        </a:rPr>
                        <a:t> و الايقا</a:t>
                      </a:r>
                      <a:r>
                        <a:rPr lang="ar-EG" sz="1200" dirty="0" smtClean="0">
                          <a:latin typeface="Times New Roman" pitchFamily="18" charset="0"/>
                          <a:ea typeface="Times New Roman"/>
                          <a:cs typeface="Times New Roman" pitchFamily="18" charset="0"/>
                        </a:rPr>
                        <a:t>ف متماثلة و متعاقبة ماتوريعمل  تحت حمل ثابت و لا يصل الى نقطة الاتزان الحرارى و لتيار البدء تأثير  ضعيف على درجة حرارة الماتور.</a:t>
                      </a:r>
                      <a:endParaRPr lang="en-US" sz="1200" dirty="0">
                        <a:latin typeface="Times New Roman" pitchFamily="18" charset="0"/>
                        <a:ea typeface="Times New Roman"/>
                        <a:cs typeface="Times New Roman" pitchFamily="18" charset="0"/>
                      </a:endParaRPr>
                    </a:p>
                  </a:txBody>
                  <a:tcPr marL="10997" marR="10997" marT="10997" marB="10997"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7782">
                <a:tc>
                  <a:txBody>
                    <a:bodyPr/>
                    <a:lstStyle/>
                    <a:p>
                      <a:pPr marL="0" marR="0" algn="ctr">
                        <a:lnSpc>
                          <a:spcPct val="115000"/>
                        </a:lnSpc>
                        <a:spcBef>
                          <a:spcPts val="1125"/>
                        </a:spcBef>
                        <a:spcAft>
                          <a:spcPts val="750"/>
                        </a:spcAft>
                      </a:pPr>
                      <a:r>
                        <a:rPr lang="en-US" sz="1200" dirty="0">
                          <a:solidFill>
                            <a:srgbClr val="FF0000"/>
                          </a:solidFill>
                          <a:latin typeface="Times New Roman" pitchFamily="18" charset="0"/>
                          <a:ea typeface="Times New Roman"/>
                          <a:cs typeface="Times New Roman" pitchFamily="18" charset="0"/>
                        </a:rPr>
                        <a:t>S4</a:t>
                      </a:r>
                    </a:p>
                  </a:txBody>
                  <a:tcPr marL="10997" marR="10997" marT="10997" marB="10997"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ar-EG" sz="1200" dirty="0" smtClean="0">
                          <a:latin typeface="Times New Roman" pitchFamily="18" charset="0"/>
                          <a:ea typeface="Times New Roman"/>
                          <a:cs typeface="Times New Roman" pitchFamily="18" charset="0"/>
                        </a:rPr>
                        <a:t>تشغيل متقطع اثناء</a:t>
                      </a:r>
                      <a:r>
                        <a:rPr lang="ar-EG" sz="1200" baseline="0" dirty="0" smtClean="0">
                          <a:latin typeface="Times New Roman" pitchFamily="18" charset="0"/>
                          <a:ea typeface="Times New Roman"/>
                          <a:cs typeface="Times New Roman" pitchFamily="18" charset="0"/>
                        </a:rPr>
                        <a:t> البدء </a:t>
                      </a:r>
                      <a:endParaRPr lang="en-US" sz="1200" dirty="0">
                        <a:latin typeface="Times New Roman" pitchFamily="18" charset="0"/>
                        <a:ea typeface="Times New Roman"/>
                        <a:cs typeface="Times New Roman" pitchFamily="18" charset="0"/>
                      </a:endParaRPr>
                    </a:p>
                  </a:txBody>
                  <a:tcPr marL="10997" marR="10997" marT="10997" marB="109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1125"/>
                        </a:spcBef>
                        <a:spcAft>
                          <a:spcPts val="750"/>
                        </a:spcAft>
                      </a:pPr>
                      <a:r>
                        <a:rPr lang="ar-EG" sz="1200" dirty="0" smtClean="0">
                          <a:latin typeface="Times New Roman" pitchFamily="18" charset="0"/>
                          <a:ea typeface="Times New Roman"/>
                          <a:cs typeface="Times New Roman" pitchFamily="18" charset="0"/>
                        </a:rPr>
                        <a:t>دورات من التشغيل</a:t>
                      </a:r>
                      <a:r>
                        <a:rPr lang="ar-EG" sz="1200" baseline="0" dirty="0" smtClean="0">
                          <a:latin typeface="Times New Roman" pitchFamily="18" charset="0"/>
                          <a:ea typeface="Times New Roman"/>
                          <a:cs typeface="Times New Roman" pitchFamily="18" charset="0"/>
                        </a:rPr>
                        <a:t> و الايقا</a:t>
                      </a:r>
                      <a:r>
                        <a:rPr lang="ar-EG" sz="1200" dirty="0" smtClean="0">
                          <a:latin typeface="Times New Roman" pitchFamily="18" charset="0"/>
                          <a:ea typeface="Times New Roman"/>
                          <a:cs typeface="Times New Roman" pitchFamily="18" charset="0"/>
                        </a:rPr>
                        <a:t>ف متماثلة و متعاقبة ماتوريعمل  تحت حمل ثابت و لا يصل الى نقطة الاتزان الحرارى و لتيار البدء تأثير على درجة حرارة الماتور.</a:t>
                      </a:r>
                      <a:endParaRPr lang="en-US" sz="1200" dirty="0">
                        <a:latin typeface="Times New Roman" pitchFamily="18" charset="0"/>
                        <a:ea typeface="Times New Roman"/>
                        <a:cs typeface="Times New Roman" pitchFamily="18" charset="0"/>
                      </a:endParaRPr>
                    </a:p>
                  </a:txBody>
                  <a:tcPr marL="10997" marR="10997" marT="10997" marB="10997"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012">
                <a:tc>
                  <a:txBody>
                    <a:bodyPr/>
                    <a:lstStyle/>
                    <a:p>
                      <a:pPr marL="0" marR="0" algn="ctr">
                        <a:lnSpc>
                          <a:spcPct val="115000"/>
                        </a:lnSpc>
                        <a:spcBef>
                          <a:spcPts val="1125"/>
                        </a:spcBef>
                        <a:spcAft>
                          <a:spcPts val="750"/>
                        </a:spcAft>
                      </a:pPr>
                      <a:r>
                        <a:rPr lang="en-US" sz="1200" dirty="0">
                          <a:solidFill>
                            <a:srgbClr val="FF0000"/>
                          </a:solidFill>
                          <a:latin typeface="Times New Roman" pitchFamily="18" charset="0"/>
                          <a:ea typeface="Times New Roman"/>
                          <a:cs typeface="Times New Roman" pitchFamily="18" charset="0"/>
                        </a:rPr>
                        <a:t>S5</a:t>
                      </a:r>
                    </a:p>
                  </a:txBody>
                  <a:tcPr marL="10997" marR="10997" marT="10997" marB="10997"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ar-EG" sz="1200" dirty="0" smtClean="0">
                          <a:latin typeface="Times New Roman" pitchFamily="18" charset="0"/>
                          <a:ea typeface="Times New Roman"/>
                          <a:cs typeface="Times New Roman" pitchFamily="18" charset="0"/>
                        </a:rPr>
                        <a:t>تشغيل متقطع و بفرملة كهربيا</a:t>
                      </a:r>
                      <a:endParaRPr lang="en-US" sz="1200" dirty="0">
                        <a:latin typeface="Times New Roman" pitchFamily="18" charset="0"/>
                        <a:ea typeface="Times New Roman"/>
                        <a:cs typeface="Times New Roman" pitchFamily="18" charset="0"/>
                      </a:endParaRPr>
                    </a:p>
                  </a:txBody>
                  <a:tcPr marL="10997" marR="10997" marT="10997" marB="109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125"/>
                        </a:spcBef>
                        <a:spcAft>
                          <a:spcPts val="750"/>
                        </a:spcAft>
                      </a:pPr>
                      <a:r>
                        <a:rPr lang="ar-EG" sz="1200" dirty="0" smtClean="0">
                          <a:latin typeface="Times New Roman" pitchFamily="18" charset="0"/>
                          <a:ea typeface="Times New Roman"/>
                          <a:cs typeface="Times New Roman" pitchFamily="18" charset="0"/>
                        </a:rPr>
                        <a:t>دورات من التشغيل</a:t>
                      </a:r>
                      <a:r>
                        <a:rPr lang="ar-EG" sz="1200" baseline="0" dirty="0" smtClean="0">
                          <a:latin typeface="Times New Roman" pitchFamily="18" charset="0"/>
                          <a:ea typeface="Times New Roman"/>
                          <a:cs typeface="Times New Roman" pitchFamily="18" charset="0"/>
                        </a:rPr>
                        <a:t> و الايقا</a:t>
                      </a:r>
                      <a:r>
                        <a:rPr lang="ar-EG" sz="1200" dirty="0" smtClean="0">
                          <a:latin typeface="Times New Roman" pitchFamily="18" charset="0"/>
                          <a:ea typeface="Times New Roman"/>
                          <a:cs typeface="Times New Roman" pitchFamily="18" charset="0"/>
                        </a:rPr>
                        <a:t>ف متماثلة و متعاقبة لبدأ ويعمل الماتور  تحت حمل ثابت و لا يصل الى نقطة الاتزان الحرارى و لتيار البدء تأثير على درجة حرارة الماتور</a:t>
                      </a:r>
                      <a:r>
                        <a:rPr lang="en-US" sz="1200" dirty="0" smtClean="0">
                          <a:latin typeface="Times New Roman" pitchFamily="18" charset="0"/>
                          <a:ea typeface="Times New Roman"/>
                          <a:cs typeface="Times New Roman" pitchFamily="18" charset="0"/>
                        </a:rPr>
                        <a:t>.</a:t>
                      </a:r>
                      <a:endParaRPr lang="en-US" sz="1200" dirty="0">
                        <a:latin typeface="Times New Roman" pitchFamily="18" charset="0"/>
                        <a:ea typeface="Times New Roman"/>
                        <a:cs typeface="Times New Roman" pitchFamily="18" charset="0"/>
                      </a:endParaRPr>
                    </a:p>
                  </a:txBody>
                  <a:tcPr marL="10997" marR="10997" marT="10997" marB="10997"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012">
                <a:tc>
                  <a:txBody>
                    <a:bodyPr/>
                    <a:lstStyle/>
                    <a:p>
                      <a:pPr marL="0" marR="0" algn="ctr">
                        <a:lnSpc>
                          <a:spcPct val="115000"/>
                        </a:lnSpc>
                        <a:spcBef>
                          <a:spcPts val="1125"/>
                        </a:spcBef>
                        <a:spcAft>
                          <a:spcPts val="750"/>
                        </a:spcAft>
                      </a:pPr>
                      <a:r>
                        <a:rPr lang="en-US" sz="1200" dirty="0">
                          <a:solidFill>
                            <a:srgbClr val="FF0000"/>
                          </a:solidFill>
                          <a:latin typeface="Times New Roman" pitchFamily="18" charset="0"/>
                          <a:ea typeface="Times New Roman"/>
                          <a:cs typeface="Times New Roman" pitchFamily="18" charset="0"/>
                        </a:rPr>
                        <a:t>S6</a:t>
                      </a:r>
                    </a:p>
                  </a:txBody>
                  <a:tcPr marL="10997" marR="10997" marT="10997" marB="10997"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ar-EG" sz="1200" dirty="0" smtClean="0">
                          <a:latin typeface="Times New Roman" pitchFamily="18" charset="0"/>
                          <a:ea typeface="Times New Roman"/>
                          <a:cs typeface="Times New Roman" pitchFamily="18" charset="0"/>
                        </a:rPr>
                        <a:t>تشغيل مستمر بحمل متقطع</a:t>
                      </a:r>
                      <a:endParaRPr lang="en-US" sz="1200" dirty="0">
                        <a:latin typeface="Times New Roman" pitchFamily="18" charset="0"/>
                        <a:ea typeface="Times New Roman"/>
                        <a:cs typeface="Times New Roman" pitchFamily="18" charset="0"/>
                      </a:endParaRPr>
                    </a:p>
                  </a:txBody>
                  <a:tcPr marL="10997" marR="10997" marT="10997" marB="109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1125"/>
                        </a:spcBef>
                        <a:spcAft>
                          <a:spcPts val="750"/>
                        </a:spcAft>
                      </a:pPr>
                      <a:r>
                        <a:rPr lang="ar-EG" sz="1200" dirty="0" smtClean="0">
                          <a:latin typeface="Times New Roman" pitchFamily="18" charset="0"/>
                          <a:ea typeface="Times New Roman"/>
                          <a:cs typeface="Times New Roman" pitchFamily="18" charset="0"/>
                        </a:rPr>
                        <a:t>   و دورات من التشغيل</a:t>
                      </a:r>
                      <a:r>
                        <a:rPr lang="ar-EG" sz="1200" baseline="0" dirty="0" smtClean="0">
                          <a:latin typeface="Times New Roman" pitchFamily="18" charset="0"/>
                          <a:ea typeface="Times New Roman"/>
                          <a:cs typeface="Times New Roman" pitchFamily="18" charset="0"/>
                        </a:rPr>
                        <a:t> و الايقا</a:t>
                      </a:r>
                      <a:r>
                        <a:rPr lang="ar-EG" sz="1200" dirty="0" smtClean="0">
                          <a:latin typeface="Times New Roman" pitchFamily="18" charset="0"/>
                          <a:ea typeface="Times New Roman"/>
                          <a:cs typeface="Times New Roman" pitchFamily="18" charset="0"/>
                        </a:rPr>
                        <a:t>ف متماثلة و متعاقبة لتشغيل</a:t>
                      </a:r>
                      <a:r>
                        <a:rPr lang="ar-EG" sz="1200" baseline="0" dirty="0" smtClean="0">
                          <a:latin typeface="Times New Roman" pitchFamily="18" charset="0"/>
                          <a:ea typeface="Times New Roman"/>
                          <a:cs typeface="Times New Roman" pitchFamily="18" charset="0"/>
                        </a:rPr>
                        <a:t> الماتور تحت حمل ثابت  و بدون الحمل و بدون ايقاف </a:t>
                      </a:r>
                      <a:r>
                        <a:rPr lang="ar-EG" sz="1200" dirty="0" smtClean="0">
                          <a:latin typeface="Times New Roman" pitchFamily="18" charset="0"/>
                          <a:ea typeface="Times New Roman"/>
                          <a:cs typeface="Times New Roman" pitchFamily="18" charset="0"/>
                        </a:rPr>
                        <a:t> </a:t>
                      </a:r>
                      <a:r>
                        <a:rPr lang="en-US" sz="1200" dirty="0" smtClean="0">
                          <a:latin typeface="Times New Roman" pitchFamily="18" charset="0"/>
                          <a:ea typeface="Times New Roman"/>
                          <a:cs typeface="Times New Roman" pitchFamily="18" charset="0"/>
                        </a:rPr>
                        <a:t>.</a:t>
                      </a:r>
                      <a:endParaRPr lang="en-US" sz="1200" dirty="0">
                        <a:latin typeface="Times New Roman" pitchFamily="18" charset="0"/>
                        <a:ea typeface="Times New Roman"/>
                        <a:cs typeface="Times New Roman" pitchFamily="18" charset="0"/>
                      </a:endParaRPr>
                    </a:p>
                  </a:txBody>
                  <a:tcPr marL="10997" marR="10997" marT="10997" marB="10997"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012">
                <a:tc>
                  <a:txBody>
                    <a:bodyPr/>
                    <a:lstStyle/>
                    <a:p>
                      <a:pPr marL="0" marR="0" algn="ctr">
                        <a:lnSpc>
                          <a:spcPct val="115000"/>
                        </a:lnSpc>
                        <a:spcBef>
                          <a:spcPts val="1125"/>
                        </a:spcBef>
                        <a:spcAft>
                          <a:spcPts val="750"/>
                        </a:spcAft>
                      </a:pPr>
                      <a:r>
                        <a:rPr lang="en-US" sz="1200" dirty="0">
                          <a:solidFill>
                            <a:srgbClr val="FF0000"/>
                          </a:solidFill>
                          <a:latin typeface="Times New Roman" pitchFamily="18" charset="0"/>
                          <a:ea typeface="Times New Roman"/>
                          <a:cs typeface="Times New Roman" pitchFamily="18" charset="0"/>
                        </a:rPr>
                        <a:t>S7</a:t>
                      </a:r>
                    </a:p>
                  </a:txBody>
                  <a:tcPr marL="10997" marR="10997" marT="10997" marB="10997"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1125"/>
                        </a:spcBef>
                        <a:spcAft>
                          <a:spcPts val="750"/>
                        </a:spcAft>
                      </a:pPr>
                      <a:r>
                        <a:rPr lang="ar-EG" sz="1200" dirty="0" smtClean="0">
                          <a:latin typeface="Times New Roman" pitchFamily="18" charset="0"/>
                          <a:ea typeface="Times New Roman"/>
                          <a:cs typeface="Times New Roman" pitchFamily="18" charset="0"/>
                        </a:rPr>
                        <a:t>تشغيل مستمر و فرملة كهربيا</a:t>
                      </a:r>
                      <a:endParaRPr lang="en-US" sz="1200" dirty="0">
                        <a:latin typeface="Times New Roman" pitchFamily="18" charset="0"/>
                        <a:ea typeface="Times New Roman"/>
                        <a:cs typeface="Times New Roman" pitchFamily="18" charset="0"/>
                      </a:endParaRPr>
                    </a:p>
                  </a:txBody>
                  <a:tcPr marL="10997" marR="10997" marT="10997" marB="109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125"/>
                        </a:spcBef>
                        <a:spcAft>
                          <a:spcPts val="750"/>
                        </a:spcAft>
                      </a:pPr>
                      <a:r>
                        <a:rPr lang="ar-EG" sz="1200" dirty="0" smtClean="0">
                          <a:latin typeface="Times New Roman" pitchFamily="18" charset="0"/>
                          <a:ea typeface="Times New Roman"/>
                          <a:cs typeface="Times New Roman" pitchFamily="18" charset="0"/>
                        </a:rPr>
                        <a:t> و دورات من التشغيل</a:t>
                      </a:r>
                      <a:r>
                        <a:rPr lang="ar-EG" sz="1200" baseline="0" dirty="0" smtClean="0">
                          <a:latin typeface="Times New Roman" pitchFamily="18" charset="0"/>
                          <a:ea typeface="Times New Roman"/>
                          <a:cs typeface="Times New Roman" pitchFamily="18" charset="0"/>
                        </a:rPr>
                        <a:t> و الايقا</a:t>
                      </a:r>
                      <a:r>
                        <a:rPr lang="ar-EG" sz="1200" dirty="0" smtClean="0">
                          <a:latin typeface="Times New Roman" pitchFamily="18" charset="0"/>
                          <a:ea typeface="Times New Roman"/>
                          <a:cs typeface="Times New Roman" pitchFamily="18" charset="0"/>
                        </a:rPr>
                        <a:t>ف متماثلة و متعاقبة لبدأ و لتشغيل</a:t>
                      </a:r>
                      <a:r>
                        <a:rPr lang="ar-EG" sz="1200" baseline="0" dirty="0" smtClean="0">
                          <a:latin typeface="Times New Roman" pitchFamily="18" charset="0"/>
                          <a:ea typeface="Times New Roman"/>
                          <a:cs typeface="Times New Roman" pitchFamily="18" charset="0"/>
                        </a:rPr>
                        <a:t> الماتور تحت حمل ثابت  و بدون الحمل و فرملة كهربياً و بدون ايقاف </a:t>
                      </a:r>
                      <a:endParaRPr lang="en-US" sz="1200" dirty="0">
                        <a:latin typeface="Times New Roman" pitchFamily="18" charset="0"/>
                        <a:ea typeface="Times New Roman"/>
                        <a:cs typeface="Times New Roman" pitchFamily="18" charset="0"/>
                      </a:endParaRPr>
                    </a:p>
                  </a:txBody>
                  <a:tcPr marL="10997" marR="10997" marT="10997" marB="10997"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8764">
                <a:tc>
                  <a:txBody>
                    <a:bodyPr/>
                    <a:lstStyle/>
                    <a:p>
                      <a:pPr marL="0" marR="0" algn="ctr">
                        <a:lnSpc>
                          <a:spcPct val="115000"/>
                        </a:lnSpc>
                        <a:spcBef>
                          <a:spcPts val="1125"/>
                        </a:spcBef>
                        <a:spcAft>
                          <a:spcPts val="750"/>
                        </a:spcAft>
                      </a:pPr>
                      <a:r>
                        <a:rPr lang="en-US" sz="1200" dirty="0">
                          <a:solidFill>
                            <a:srgbClr val="FF0000"/>
                          </a:solidFill>
                          <a:latin typeface="Times New Roman" pitchFamily="18" charset="0"/>
                          <a:ea typeface="Times New Roman"/>
                          <a:cs typeface="Times New Roman" pitchFamily="18" charset="0"/>
                        </a:rPr>
                        <a:t>S8</a:t>
                      </a:r>
                    </a:p>
                  </a:txBody>
                  <a:tcPr marL="10997" marR="10997" marT="10997" marB="10997"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rtl="1">
                        <a:lnSpc>
                          <a:spcPct val="115000"/>
                        </a:lnSpc>
                        <a:spcBef>
                          <a:spcPts val="1125"/>
                        </a:spcBef>
                        <a:spcAft>
                          <a:spcPts val="750"/>
                        </a:spcAft>
                      </a:pPr>
                      <a:r>
                        <a:rPr lang="ar-EG" sz="1200" dirty="0" smtClean="0">
                          <a:latin typeface="Times New Roman" pitchFamily="18" charset="0"/>
                          <a:ea typeface="Times New Roman"/>
                          <a:cs typeface="Times New Roman" pitchFamily="18" charset="0"/>
                        </a:rPr>
                        <a:t>تشغيل مستمر ولكن</a:t>
                      </a:r>
                      <a:r>
                        <a:rPr lang="ar-EG" sz="1200" baseline="0" dirty="0" smtClean="0">
                          <a:latin typeface="Times New Roman" pitchFamily="18" charset="0"/>
                          <a:ea typeface="Times New Roman"/>
                          <a:cs typeface="Times New Roman" pitchFamily="18" charset="0"/>
                        </a:rPr>
                        <a:t> الحمل و الفترات مت</a:t>
                      </a:r>
                      <a:r>
                        <a:rPr lang="ar-EG" sz="1200" dirty="0" smtClean="0">
                          <a:latin typeface="Times New Roman" pitchFamily="18" charset="0"/>
                          <a:ea typeface="Times New Roman"/>
                          <a:cs typeface="Times New Roman" pitchFamily="18" charset="0"/>
                        </a:rPr>
                        <a:t>غيرة</a:t>
                      </a:r>
                      <a:endParaRPr lang="en-US" sz="1200" dirty="0">
                        <a:latin typeface="Times New Roman" pitchFamily="18" charset="0"/>
                        <a:ea typeface="Times New Roman"/>
                        <a:cs typeface="Times New Roman" pitchFamily="18" charset="0"/>
                      </a:endParaRPr>
                    </a:p>
                  </a:txBody>
                  <a:tcPr marL="10997" marR="10997" marT="10997" marB="109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1125"/>
                        </a:spcBef>
                        <a:spcAft>
                          <a:spcPts val="750"/>
                        </a:spcAft>
                      </a:pPr>
                      <a:r>
                        <a:rPr lang="ar-EG" sz="1200" dirty="0" smtClean="0">
                          <a:latin typeface="Times New Roman" pitchFamily="18" charset="0"/>
                          <a:ea typeface="Times New Roman"/>
                          <a:cs typeface="Times New Roman" pitchFamily="18" charset="0"/>
                        </a:rPr>
                        <a:t> دورات من التشغيل</a:t>
                      </a:r>
                      <a:r>
                        <a:rPr lang="ar-EG" sz="1200" baseline="0" dirty="0" smtClean="0">
                          <a:latin typeface="Times New Roman" pitchFamily="18" charset="0"/>
                          <a:ea typeface="Times New Roman"/>
                          <a:cs typeface="Times New Roman" pitchFamily="18" charset="0"/>
                        </a:rPr>
                        <a:t> و الايقا</a:t>
                      </a:r>
                      <a:r>
                        <a:rPr lang="ar-EG" sz="1200" dirty="0" smtClean="0">
                          <a:latin typeface="Times New Roman" pitchFamily="18" charset="0"/>
                          <a:ea typeface="Times New Roman"/>
                          <a:cs typeface="Times New Roman" pitchFamily="18" charset="0"/>
                        </a:rPr>
                        <a:t>ف متماثلة و متعاقبة لتشغيل الماتور</a:t>
                      </a:r>
                      <a:r>
                        <a:rPr lang="ar-EG" sz="1200" baseline="0" dirty="0" smtClean="0">
                          <a:latin typeface="Times New Roman" pitchFamily="18" charset="0"/>
                          <a:ea typeface="Times New Roman"/>
                          <a:cs typeface="Times New Roman" pitchFamily="18" charset="0"/>
                        </a:rPr>
                        <a:t> تحت حمل ثابت و بسرعة معينة ثم تشغيل ت</a:t>
                      </a:r>
                      <a:r>
                        <a:rPr lang="ar-EG" sz="1200" dirty="0" smtClean="0">
                          <a:latin typeface="Times New Roman" pitchFamily="18" charset="0"/>
                          <a:ea typeface="Times New Roman"/>
                          <a:cs typeface="Times New Roman" pitchFamily="18" charset="0"/>
                        </a:rPr>
                        <a:t>حت حمل ثابت اخر و بسرعة</a:t>
                      </a:r>
                      <a:r>
                        <a:rPr lang="ar-EG" sz="1200" baseline="0" dirty="0" smtClean="0">
                          <a:latin typeface="Times New Roman" pitchFamily="18" charset="0"/>
                          <a:ea typeface="Times New Roman"/>
                          <a:cs typeface="Times New Roman" pitchFamily="18" charset="0"/>
                        </a:rPr>
                        <a:t> ثانية و ذلك بدون توقف .</a:t>
                      </a:r>
                      <a:endParaRPr lang="en-US" sz="1200" dirty="0">
                        <a:latin typeface="Times New Roman" pitchFamily="18" charset="0"/>
                        <a:ea typeface="Times New Roman"/>
                        <a:cs typeface="Times New Roman" pitchFamily="18" charset="0"/>
                      </a:endParaRPr>
                    </a:p>
                  </a:txBody>
                  <a:tcPr marL="10997" marR="10997" marT="10997" marB="10997"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8764">
                <a:tc>
                  <a:txBody>
                    <a:bodyPr/>
                    <a:lstStyle/>
                    <a:p>
                      <a:pPr marL="0" marR="0" algn="ctr">
                        <a:lnSpc>
                          <a:spcPct val="115000"/>
                        </a:lnSpc>
                        <a:spcBef>
                          <a:spcPts val="1125"/>
                        </a:spcBef>
                        <a:spcAft>
                          <a:spcPts val="750"/>
                        </a:spcAft>
                      </a:pPr>
                      <a:r>
                        <a:rPr lang="en-US" sz="1200" dirty="0">
                          <a:solidFill>
                            <a:srgbClr val="FF0000"/>
                          </a:solidFill>
                          <a:latin typeface="Times New Roman" pitchFamily="18" charset="0"/>
                          <a:ea typeface="Times New Roman"/>
                          <a:cs typeface="Times New Roman" pitchFamily="18" charset="0"/>
                        </a:rPr>
                        <a:t>S9</a:t>
                      </a:r>
                    </a:p>
                  </a:txBody>
                  <a:tcPr marL="10997" marR="10997" marT="10997" marB="10997"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rtl="1">
                        <a:lnSpc>
                          <a:spcPct val="115000"/>
                        </a:lnSpc>
                        <a:spcBef>
                          <a:spcPts val="0"/>
                        </a:spcBef>
                        <a:spcAft>
                          <a:spcPts val="0"/>
                        </a:spcAft>
                      </a:pPr>
                      <a:r>
                        <a:rPr lang="ar-EG" sz="1200" dirty="0" smtClean="0">
                          <a:latin typeface="Times New Roman" pitchFamily="18" charset="0"/>
                          <a:ea typeface="Times New Roman"/>
                          <a:cs typeface="Times New Roman" pitchFamily="18" charset="0"/>
                        </a:rPr>
                        <a:t>تشغيل احمال متغيرة و بسرعات متغيرة لفترات</a:t>
                      </a:r>
                      <a:r>
                        <a:rPr lang="ar-EG" sz="1200" baseline="0" dirty="0" smtClean="0">
                          <a:latin typeface="Times New Roman" pitchFamily="18" charset="0"/>
                          <a:ea typeface="Times New Roman"/>
                          <a:cs typeface="Times New Roman" pitchFamily="18" charset="0"/>
                        </a:rPr>
                        <a:t> غير متماثلة</a:t>
                      </a:r>
                      <a:endParaRPr lang="en-US" sz="1200" dirty="0">
                        <a:latin typeface="Times New Roman" pitchFamily="18" charset="0"/>
                        <a:ea typeface="Times New Roman"/>
                        <a:cs typeface="Times New Roman" pitchFamily="18" charset="0"/>
                      </a:endParaRPr>
                    </a:p>
                  </a:txBody>
                  <a:tcPr marL="10997" marR="10997" marT="10997" marB="109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EG" sz="1200" dirty="0" smtClean="0">
                          <a:latin typeface="Times New Roman" pitchFamily="18" charset="0"/>
                          <a:ea typeface="Times New Roman"/>
                          <a:cs typeface="Times New Roman" pitchFamily="18" charset="0"/>
                        </a:rPr>
                        <a:t> الماتور يعمل دورات غير متماثلة و تحت أحمال متغيرة و يشمل زيادة الحمل </a:t>
                      </a:r>
                      <a:endParaRPr lang="en-US" sz="1200" dirty="0">
                        <a:latin typeface="Times New Roman" pitchFamily="18" charset="0"/>
                        <a:ea typeface="Times New Roman"/>
                        <a:cs typeface="Times New Roman" pitchFamily="18" charset="0"/>
                      </a:endParaRPr>
                    </a:p>
                  </a:txBody>
                  <a:tcPr marL="10997" marR="10997" marT="10997" marB="10997"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3275">
                <a:tc>
                  <a:txBody>
                    <a:bodyPr/>
                    <a:lstStyle/>
                    <a:p>
                      <a:pPr marL="0" marR="0" algn="ctr">
                        <a:lnSpc>
                          <a:spcPct val="115000"/>
                        </a:lnSpc>
                        <a:spcBef>
                          <a:spcPts val="1125"/>
                        </a:spcBef>
                        <a:spcAft>
                          <a:spcPts val="750"/>
                        </a:spcAft>
                      </a:pPr>
                      <a:r>
                        <a:rPr lang="en-US" sz="1200" dirty="0">
                          <a:solidFill>
                            <a:srgbClr val="FF0000"/>
                          </a:solidFill>
                          <a:latin typeface="Times New Roman" pitchFamily="18" charset="0"/>
                          <a:ea typeface="Times New Roman"/>
                          <a:cs typeface="Times New Roman" pitchFamily="18" charset="0"/>
                        </a:rPr>
                        <a:t>S10</a:t>
                      </a:r>
                    </a:p>
                  </a:txBody>
                  <a:tcPr marL="10997" marR="10997" marT="10997" marB="10997"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pPr>
                      <a:r>
                        <a:rPr lang="en-US" sz="1200" dirty="0">
                          <a:latin typeface="Times New Roman" pitchFamily="18" charset="0"/>
                          <a:ea typeface="Times New Roman"/>
                          <a:cs typeface="Times New Roman" pitchFamily="18" charset="0"/>
                        </a:rPr>
                        <a:t>Discrete </a:t>
                      </a:r>
                      <a:r>
                        <a:rPr lang="ar-EG" sz="1200" dirty="0" smtClean="0">
                          <a:latin typeface="Times New Roman" pitchFamily="18" charset="0"/>
                          <a:ea typeface="Times New Roman"/>
                          <a:cs typeface="Times New Roman" pitchFamily="18" charset="0"/>
                        </a:rPr>
                        <a:t>حمل</a:t>
                      </a:r>
                      <a:r>
                        <a:rPr lang="ar-EG" sz="1200" baseline="0" dirty="0" smtClean="0">
                          <a:latin typeface="Times New Roman" pitchFamily="18" charset="0"/>
                          <a:ea typeface="Times New Roman"/>
                          <a:cs typeface="Times New Roman" pitchFamily="18" charset="0"/>
                        </a:rPr>
                        <a:t> ثابت  </a:t>
                      </a:r>
                      <a:endParaRPr lang="en-US" sz="1200" dirty="0">
                        <a:latin typeface="Times New Roman" pitchFamily="18" charset="0"/>
                        <a:ea typeface="Times New Roman"/>
                        <a:cs typeface="Times New Roman" pitchFamily="18" charset="0"/>
                      </a:endParaRPr>
                    </a:p>
                  </a:txBody>
                  <a:tcPr marL="10997" marR="10997" marT="10997" marB="109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EG" sz="1200" dirty="0" smtClean="0">
                          <a:latin typeface="Times New Roman" pitchFamily="18" charset="0"/>
                          <a:ea typeface="Times New Roman"/>
                          <a:cs typeface="Times New Roman" pitchFamily="18" charset="0"/>
                        </a:rPr>
                        <a:t> تغذية الماتور</a:t>
                      </a:r>
                      <a:r>
                        <a:rPr lang="ar-EG" sz="1200" baseline="0" dirty="0" smtClean="0">
                          <a:latin typeface="Times New Roman" pitchFamily="18" charset="0"/>
                          <a:ea typeface="Times New Roman"/>
                          <a:cs typeface="Times New Roman" pitchFamily="18" charset="0"/>
                        </a:rPr>
                        <a:t> </a:t>
                      </a:r>
                      <a:r>
                        <a:rPr lang="en-US" sz="1200" baseline="0" dirty="0" smtClean="0">
                          <a:latin typeface="Times New Roman" pitchFamily="18" charset="0"/>
                          <a:ea typeface="Times New Roman"/>
                          <a:cs typeface="Times New Roman" pitchFamily="18" charset="0"/>
                        </a:rPr>
                        <a:t>district </a:t>
                      </a:r>
                      <a:r>
                        <a:rPr lang="ar-EG" sz="1200" baseline="0" dirty="0" smtClean="0">
                          <a:latin typeface="Times New Roman" pitchFamily="18" charset="0"/>
                          <a:ea typeface="Times New Roman"/>
                          <a:cs typeface="Times New Roman" pitchFamily="18" charset="0"/>
                        </a:rPr>
                        <a:t> حمل ثابت </a:t>
                      </a:r>
                      <a:r>
                        <a:rPr lang="en-US" sz="1200" dirty="0" smtClean="0">
                          <a:latin typeface="Times New Roman" pitchFamily="18" charset="0"/>
                          <a:ea typeface="Times New Roman"/>
                          <a:cs typeface="Times New Roman" pitchFamily="18" charset="0"/>
                        </a:rPr>
                        <a:t>.</a:t>
                      </a:r>
                      <a:r>
                        <a:rPr lang="ar-EG" sz="1200" dirty="0" smtClean="0">
                          <a:latin typeface="Times New Roman" pitchFamily="18" charset="0"/>
                          <a:ea typeface="Times New Roman"/>
                          <a:cs typeface="Times New Roman" pitchFamily="18" charset="0"/>
                        </a:rPr>
                        <a:t> و يشمل فترات من زيادة الحمل اوبدون حمل  فى حالة ان الماتور فى حالة ايقاف او عدم تشغيل . </a:t>
                      </a:r>
                      <a:endParaRPr lang="en-US" sz="1200" dirty="0">
                        <a:latin typeface="Times New Roman" pitchFamily="18" charset="0"/>
                        <a:ea typeface="Times New Roman"/>
                        <a:cs typeface="Times New Roman" pitchFamily="18" charset="0"/>
                      </a:endParaRPr>
                    </a:p>
                  </a:txBody>
                  <a:tcPr marL="10997" marR="10997" marT="10997" marB="10997"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457200" y="152400"/>
            <a:ext cx="47244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3200" b="1" cap="small" dirty="0" smtClean="0">
                <a:solidFill>
                  <a:schemeClr val="accent3">
                    <a:lumMod val="40000"/>
                    <a:lumOff val="60000"/>
                  </a:schemeClr>
                </a:solidFill>
                <a:latin typeface="Times New Roman" pitchFamily="18" charset="0"/>
                <a:ea typeface="+mj-ea"/>
                <a:cs typeface="Times New Roman" pitchFamily="18" charset="0"/>
              </a:rPr>
              <a:t>10.Duty Cycle</a:t>
            </a:r>
          </a:p>
        </p:txBody>
      </p:sp>
      <p:graphicFrame>
        <p:nvGraphicFramePr>
          <p:cNvPr id="7170" name="Object 2"/>
          <p:cNvGraphicFramePr>
            <a:graphicFrameLocks noChangeAspect="1"/>
          </p:cNvGraphicFramePr>
          <p:nvPr/>
        </p:nvGraphicFramePr>
        <p:xfrm>
          <a:off x="7526338" y="65088"/>
          <a:ext cx="1160462" cy="696912"/>
        </p:xfrm>
        <a:graphic>
          <a:graphicData uri="http://schemas.openxmlformats.org/presentationml/2006/ole">
            <p:oleObj spid="_x0000_s56322" r:id="rId4" imgW="2857899" imgH="2190476" progId="">
              <p:embed/>
            </p:oleObj>
          </a:graphicData>
        </a:graphic>
      </p:graphicFrame>
      <p:sp>
        <p:nvSpPr>
          <p:cNvPr id="5" name="Slide Number Placeholder 4"/>
          <p:cNvSpPr>
            <a:spLocks noGrp="1"/>
          </p:cNvSpPr>
          <p:nvPr>
            <p:ph type="sldNum" sz="quarter" idx="11"/>
          </p:nvPr>
        </p:nvSpPr>
        <p:spPr/>
        <p:txBody>
          <a:bodyPr/>
          <a:lstStyle/>
          <a:p>
            <a:fld id="{B6F15528-21DE-4FAA-801E-634DDDAF4B2B}"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85800"/>
            <a:ext cx="7467600" cy="731838"/>
          </a:xfrm>
        </p:spPr>
        <p:txBody>
          <a:bodyPr>
            <a:normAutofit/>
          </a:bodyPr>
          <a:lstStyle/>
          <a:p>
            <a:pPr lvl="0"/>
            <a:r>
              <a:rPr lang="en-US" sz="3200" b="1" dirty="0" smtClean="0">
                <a:solidFill>
                  <a:schemeClr val="accent3">
                    <a:lumMod val="40000"/>
                    <a:lumOff val="60000"/>
                  </a:schemeClr>
                </a:solidFill>
                <a:latin typeface="Times New Roman" pitchFamily="18" charset="0"/>
                <a:cs typeface="Times New Roman" pitchFamily="18" charset="0"/>
              </a:rPr>
              <a:t>11. Service factor </a:t>
            </a:r>
            <a:endParaRPr lang="en-US" sz="3200" b="1" dirty="0">
              <a:solidFill>
                <a:schemeClr val="accent3">
                  <a:lumMod val="40000"/>
                  <a:lumOff val="60000"/>
                </a:schemeClr>
              </a:solidFill>
              <a:latin typeface="Times New Roman" pitchFamily="18" charset="0"/>
              <a:cs typeface="Times New Roman" pitchFamily="18" charset="0"/>
            </a:endParaRPr>
          </a:p>
        </p:txBody>
      </p:sp>
      <p:sp>
        <p:nvSpPr>
          <p:cNvPr id="3" name="Subtitle 2"/>
          <p:cNvSpPr>
            <a:spLocks noGrp="1"/>
          </p:cNvSpPr>
          <p:nvPr>
            <p:ph sz="quarter" idx="1"/>
          </p:nvPr>
        </p:nvSpPr>
        <p:spPr/>
        <p:txBody>
          <a:bodyPr>
            <a:normAutofit/>
          </a:bodyPr>
          <a:lstStyle/>
          <a:p>
            <a:pPr algn="l">
              <a:buNone/>
            </a:pPr>
            <a:r>
              <a:rPr lang="en-US" sz="2200" dirty="0" smtClean="0">
                <a:latin typeface="Times New Roman" pitchFamily="18" charset="0"/>
                <a:cs typeface="Times New Roman" pitchFamily="18" charset="0"/>
              </a:rPr>
              <a:t>Indicates the ability of the motor to deliver more than the nameplate horsepower. To arrive at the increased rating, multiply the nameplate horsepower by the service factor. The same also applies to the current.</a:t>
            </a:r>
          </a:p>
          <a:p>
            <a:pPr lvl="0" algn="l"/>
            <a:r>
              <a:rPr lang="en-US" sz="2200" dirty="0" smtClean="0">
                <a:solidFill>
                  <a:srgbClr val="FF0000"/>
                </a:solidFill>
                <a:latin typeface="Times New Roman" pitchFamily="18" charset="0"/>
                <a:cs typeface="Times New Roman" pitchFamily="18" charset="0"/>
              </a:rPr>
              <a:t>UNIFORM LOAD</a:t>
            </a:r>
            <a:r>
              <a:rPr lang="en-US" sz="2200" dirty="0" smtClean="0">
                <a:latin typeface="Times New Roman" pitchFamily="18" charset="0"/>
                <a:cs typeface="Times New Roman" pitchFamily="18" charset="0"/>
              </a:rPr>
              <a:t> – Recurring shock loads that do not exceed the specified input or prime mover power.</a:t>
            </a:r>
          </a:p>
          <a:p>
            <a:pPr lvl="0" algn="l"/>
            <a:r>
              <a:rPr lang="en-US" sz="2200" dirty="0" smtClean="0">
                <a:solidFill>
                  <a:srgbClr val="FF0000"/>
                </a:solidFill>
                <a:latin typeface="Times New Roman" pitchFamily="18" charset="0"/>
                <a:cs typeface="Times New Roman" pitchFamily="18" charset="0"/>
              </a:rPr>
              <a:t>MODERATE SHOCK LOAD</a:t>
            </a:r>
            <a:r>
              <a:rPr lang="en-US" sz="2200" dirty="0" smtClean="0">
                <a:latin typeface="Times New Roman" pitchFamily="18" charset="0"/>
                <a:cs typeface="Times New Roman" pitchFamily="18" charset="0"/>
              </a:rPr>
              <a:t> – Recurring shock loads that do not exceed 125% of the specified input or prime mover power.</a:t>
            </a:r>
          </a:p>
          <a:p>
            <a:pPr lvl="0" algn="l"/>
            <a:r>
              <a:rPr lang="en-US" sz="2200" dirty="0" smtClean="0">
                <a:solidFill>
                  <a:srgbClr val="FF0000"/>
                </a:solidFill>
                <a:latin typeface="Times New Roman" pitchFamily="18" charset="0"/>
                <a:cs typeface="Times New Roman" pitchFamily="18" charset="0"/>
              </a:rPr>
              <a:t>HEAVY SHOCK LOAD</a:t>
            </a:r>
            <a:r>
              <a:rPr lang="en-US" sz="2200" dirty="0" smtClean="0">
                <a:latin typeface="Times New Roman" pitchFamily="18" charset="0"/>
                <a:cs typeface="Times New Roman" pitchFamily="18" charset="0"/>
              </a:rPr>
              <a:t> – Recurring shock loads that do not exceed 150% of the specified input or prime mover power.</a:t>
            </a:r>
          </a:p>
          <a:p>
            <a:pPr lvl="0" algn="l"/>
            <a:r>
              <a:rPr lang="en-US" sz="2200" dirty="0" smtClean="0">
                <a:solidFill>
                  <a:srgbClr val="FF0000"/>
                </a:solidFill>
                <a:latin typeface="Times New Roman" pitchFamily="18" charset="0"/>
                <a:cs typeface="Times New Roman" pitchFamily="18" charset="0"/>
              </a:rPr>
              <a:t>EXTREME SHOCK LOAD</a:t>
            </a:r>
            <a:r>
              <a:rPr lang="en-US" sz="2200" dirty="0" smtClean="0">
                <a:latin typeface="Times New Roman" pitchFamily="18" charset="0"/>
                <a:cs typeface="Times New Roman" pitchFamily="18" charset="0"/>
              </a:rPr>
              <a:t> – Recurring shock loads that do not exceed 175% of the specified input or prime mover power.</a:t>
            </a:r>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21</a:t>
            </a:fld>
            <a:endParaRPr lang="en-US"/>
          </a:p>
        </p:txBody>
      </p:sp>
      <p:graphicFrame>
        <p:nvGraphicFramePr>
          <p:cNvPr id="8194" name="Object 2"/>
          <p:cNvGraphicFramePr>
            <a:graphicFrameLocks noChangeAspect="1"/>
          </p:cNvGraphicFramePr>
          <p:nvPr/>
        </p:nvGraphicFramePr>
        <p:xfrm>
          <a:off x="7526338" y="65088"/>
          <a:ext cx="1160462" cy="696912"/>
        </p:xfrm>
        <a:graphic>
          <a:graphicData uri="http://schemas.openxmlformats.org/presentationml/2006/ole">
            <p:oleObj spid="_x0000_s8194" r:id="rId3" imgW="2857899" imgH="2190476" progId="">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dirty="0" smtClean="0"/>
              <a:t>معامل الخدمة </a:t>
            </a:r>
            <a:endParaRPr lang="en-US" dirty="0"/>
          </a:p>
        </p:txBody>
      </p:sp>
      <p:sp>
        <p:nvSpPr>
          <p:cNvPr id="3" name="Content Placeholder 2"/>
          <p:cNvSpPr>
            <a:spLocks noGrp="1"/>
          </p:cNvSpPr>
          <p:nvPr>
            <p:ph sz="quarter" idx="1"/>
          </p:nvPr>
        </p:nvSpPr>
        <p:spPr/>
        <p:txBody>
          <a:bodyPr/>
          <a:lstStyle/>
          <a:p>
            <a:pPr algn="r" rtl="1">
              <a:buNone/>
            </a:pPr>
            <a:r>
              <a:rPr lang="ar-EG" dirty="0" smtClean="0"/>
              <a:t>يوضح مدى قدرة الماتور على ان يحمل بقدرة اعلى من المكتوبة على </a:t>
            </a:r>
            <a:r>
              <a:rPr lang="en-US" dirty="0" smtClean="0"/>
              <a:t>nameplate</a:t>
            </a:r>
            <a:r>
              <a:rPr lang="ar-EG" dirty="0" smtClean="0"/>
              <a:t> و لمعرفة القدرة الزائدة يكون حاصل ضرب معامل الخدمة فى القدرة المكتوبة على </a:t>
            </a:r>
            <a:r>
              <a:rPr lang="en-US" dirty="0" smtClean="0"/>
              <a:t>nameplate</a:t>
            </a:r>
            <a:r>
              <a:rPr lang="ar-EG" dirty="0" smtClean="0"/>
              <a:t> و ذلك ينطبق على التيار ايضاً.</a:t>
            </a:r>
          </a:p>
          <a:p>
            <a:pPr algn="r" rtl="1"/>
            <a:r>
              <a:rPr lang="en-US" dirty="0" smtClean="0"/>
              <a:t>Uniform load</a:t>
            </a:r>
            <a:r>
              <a:rPr lang="ar-EG" dirty="0" smtClean="0"/>
              <a:t>  </a:t>
            </a:r>
            <a:r>
              <a:rPr lang="en-US" dirty="0" smtClean="0"/>
              <a:t> </a:t>
            </a:r>
            <a:r>
              <a:rPr lang="en-GB" dirty="0" smtClean="0"/>
              <a:t> </a:t>
            </a:r>
            <a:r>
              <a:rPr lang="ar-EG" dirty="0" smtClean="0"/>
              <a:t>وتكون قدرة الحمل الزائدلا يتعدى قيمة الدخل او الجزء الحمل الذى يقوم الماتور بتدويرة</a:t>
            </a:r>
          </a:p>
          <a:p>
            <a:pPr algn="r" rtl="1"/>
            <a:r>
              <a:rPr lang="en-US" dirty="0" smtClean="0"/>
              <a:t>Moderate shock load  </a:t>
            </a:r>
            <a:r>
              <a:rPr lang="ar-EG" dirty="0" smtClean="0"/>
              <a:t> تكون قدرة الحمل الزائد لا تتعدى 125% من الحمل الذى يقوم الماتور بتدويرة</a:t>
            </a:r>
          </a:p>
          <a:p>
            <a:pPr algn="r" rtl="1"/>
            <a:r>
              <a:rPr lang="en-US" dirty="0" smtClean="0"/>
              <a:t>Heavy Shock Load </a:t>
            </a:r>
            <a:r>
              <a:rPr lang="ar-EG" dirty="0" smtClean="0"/>
              <a:t>تكون قدرة الحمل الزائد لا تتعدى </a:t>
            </a:r>
            <a:r>
              <a:rPr lang="en-US" dirty="0" smtClean="0"/>
              <a:t>150</a:t>
            </a:r>
            <a:r>
              <a:rPr lang="ar-EG" dirty="0" smtClean="0"/>
              <a:t>% من الحمل الذى يقوم الماتور بتدويرة</a:t>
            </a:r>
            <a:endParaRPr lang="en-US" dirty="0" smtClean="0"/>
          </a:p>
          <a:p>
            <a:pPr algn="r" rtl="1"/>
            <a:r>
              <a:rPr lang="en-US" dirty="0" smtClean="0"/>
              <a:t>Extreme Shock load</a:t>
            </a:r>
            <a:r>
              <a:rPr lang="ar-EG" dirty="0" smtClean="0"/>
              <a:t> تكون قدرة الحمل الزائد لا تتعدى </a:t>
            </a:r>
            <a:r>
              <a:rPr lang="en-US" smtClean="0"/>
              <a:t>175</a:t>
            </a:r>
            <a:r>
              <a:rPr lang="ar-EG" smtClean="0"/>
              <a:t>% </a:t>
            </a:r>
            <a:r>
              <a:rPr lang="ar-EG" dirty="0" smtClean="0"/>
              <a:t>من الحمل الذى يقوم الماتور بتدويرة</a:t>
            </a:r>
          </a:p>
          <a:p>
            <a:pPr algn="r" rtl="1"/>
            <a:endParaRPr lang="ar-EG" dirty="0" smtClean="0"/>
          </a:p>
        </p:txBody>
      </p:sp>
      <p:sp>
        <p:nvSpPr>
          <p:cNvPr id="4" name="Slide Number Placeholder 3"/>
          <p:cNvSpPr>
            <a:spLocks noGrp="1"/>
          </p:cNvSpPr>
          <p:nvPr>
            <p:ph type="sldNum" sz="quarter" idx="15"/>
          </p:nvPr>
        </p:nvSpPr>
        <p:spPr/>
        <p:txBody>
          <a:bodyPr/>
          <a:lstStyle/>
          <a:p>
            <a:fld id="{B6F15528-21DE-4FAA-801E-634DDDAF4B2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152400" y="3810000"/>
            <a:ext cx="88392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Allowable temperature rises are based upon a reference ambient temperature of 40</a:t>
            </a:r>
            <a:r>
              <a:rPr kumimoji="0" lang="en-US" sz="20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 =Operation temperature is reference temperature + allowable temperature rise + allowance for "hot spot" winding.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Example Temperature Tolerance Class F: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40 </a:t>
            </a:r>
            <a:r>
              <a:rPr kumimoji="0" lang="en-US" sz="2000" b="0" i="0" u="none" strike="noStrike" cap="none" normalizeH="0" baseline="30000" dirty="0" err="1" smtClean="0">
                <a:ln>
                  <a:noFill/>
                </a:ln>
                <a:solidFill>
                  <a:srgbClr val="002060"/>
                </a:solidFill>
                <a:effectLst/>
                <a:latin typeface="Times New Roman" pitchFamily="18" charset="0"/>
                <a:ea typeface="Times New Roman" pitchFamily="18" charset="0"/>
                <a:cs typeface="Times New Roman" pitchFamily="18" charset="0"/>
              </a:rPr>
              <a:t>o</a:t>
            </a:r>
            <a:r>
              <a:rPr kumimoji="0" lang="en-US" sz="2000" b="0"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C</a:t>
            </a:r>
            <a:r>
              <a:rPr kumimoji="0" lang="en-US" sz="2000" b="0"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+ 105 </a:t>
            </a:r>
            <a:r>
              <a:rPr kumimoji="0" lang="en-US" sz="2000" b="0" i="0" u="none" strike="noStrike" cap="none" normalizeH="0" baseline="30000" dirty="0" err="1" smtClean="0">
                <a:ln>
                  <a:noFill/>
                </a:ln>
                <a:solidFill>
                  <a:srgbClr val="002060"/>
                </a:solidFill>
                <a:effectLst/>
                <a:latin typeface="Times New Roman" pitchFamily="18" charset="0"/>
                <a:ea typeface="Times New Roman" pitchFamily="18" charset="0"/>
                <a:cs typeface="Times New Roman" pitchFamily="18" charset="0"/>
              </a:rPr>
              <a:t>o</a:t>
            </a:r>
            <a:r>
              <a:rPr kumimoji="0" lang="en-US" sz="2000" b="0"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C</a:t>
            </a:r>
            <a:r>
              <a:rPr kumimoji="0" lang="en-US" sz="2000" b="0"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+ 10 </a:t>
            </a:r>
            <a:r>
              <a:rPr kumimoji="0" lang="en-US" sz="2000" b="0" i="0" u="none" strike="noStrike" cap="none" normalizeH="0" baseline="30000" dirty="0" err="1" smtClean="0">
                <a:ln>
                  <a:noFill/>
                </a:ln>
                <a:solidFill>
                  <a:srgbClr val="002060"/>
                </a:solidFill>
                <a:effectLst/>
                <a:latin typeface="Times New Roman" pitchFamily="18" charset="0"/>
                <a:ea typeface="Times New Roman" pitchFamily="18" charset="0"/>
                <a:cs typeface="Times New Roman" pitchFamily="18" charset="0"/>
              </a:rPr>
              <a:t>o</a:t>
            </a:r>
            <a:r>
              <a:rPr kumimoji="0" lang="en-US" sz="2000" b="0"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C</a:t>
            </a:r>
            <a:r>
              <a:rPr kumimoji="0" lang="en-US" sz="2000" b="0"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155 </a:t>
            </a:r>
            <a:r>
              <a:rPr kumimoji="0" lang="en-US" sz="2000" b="0" i="0" u="none" strike="noStrike" cap="none" normalizeH="0" baseline="30000" dirty="0" err="1" smtClean="0">
                <a:ln>
                  <a:noFill/>
                </a:ln>
                <a:solidFill>
                  <a:srgbClr val="002060"/>
                </a:solidFill>
                <a:effectLst/>
                <a:latin typeface="Times New Roman" pitchFamily="18" charset="0"/>
                <a:ea typeface="Times New Roman" pitchFamily="18" charset="0"/>
                <a:cs typeface="Times New Roman" pitchFamily="18" charset="0"/>
              </a:rPr>
              <a:t>o</a:t>
            </a:r>
            <a:r>
              <a:rPr kumimoji="0" lang="en-US" sz="2000" b="0"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C</a:t>
            </a:r>
            <a:r>
              <a:rPr kumimoji="0" lang="en-US" sz="2000" b="0"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endParaRPr kumimoji="0" lang="en-US" sz="2000" b="0" i="0" u="none" strike="noStrike" cap="none" normalizeH="0" baseline="0" dirty="0" smtClean="0">
              <a:ln>
                <a:noFill/>
              </a:ln>
              <a:solidFill>
                <a:srgbClr val="002060"/>
              </a:solidFill>
              <a:effectLst/>
              <a:latin typeface="Times New Roman" pitchFamily="18" charset="0"/>
              <a:cs typeface="Times New Roman" pitchFamily="18" charset="0"/>
            </a:endParaRPr>
          </a:p>
        </p:txBody>
      </p:sp>
      <p:graphicFrame>
        <p:nvGraphicFramePr>
          <p:cNvPr id="9218" name="Object 2"/>
          <p:cNvGraphicFramePr>
            <a:graphicFrameLocks noChangeAspect="1"/>
          </p:cNvGraphicFramePr>
          <p:nvPr/>
        </p:nvGraphicFramePr>
        <p:xfrm>
          <a:off x="7526338" y="141288"/>
          <a:ext cx="1160462" cy="696912"/>
        </p:xfrm>
        <a:graphic>
          <a:graphicData uri="http://schemas.openxmlformats.org/presentationml/2006/ole">
            <p:oleObj spid="_x0000_s9218" r:id="rId3" imgW="2857899" imgH="2190476" progId="">
              <p:embed/>
            </p:oleObj>
          </a:graphicData>
        </a:graphic>
      </p:graphicFrame>
      <p:graphicFrame>
        <p:nvGraphicFramePr>
          <p:cNvPr id="7" name="Table 6"/>
          <p:cNvGraphicFramePr>
            <a:graphicFrameLocks noGrp="1"/>
          </p:cNvGraphicFramePr>
          <p:nvPr/>
        </p:nvGraphicFramePr>
        <p:xfrm>
          <a:off x="2209800" y="1447310"/>
          <a:ext cx="4648199" cy="2286490"/>
        </p:xfrm>
        <a:graphic>
          <a:graphicData uri="http://schemas.openxmlformats.org/drawingml/2006/table">
            <a:tbl>
              <a:tblPr/>
              <a:tblGrid>
                <a:gridCol w="1485020"/>
                <a:gridCol w="1484305"/>
                <a:gridCol w="1678874"/>
              </a:tblGrid>
              <a:tr h="435746">
                <a:tc>
                  <a:txBody>
                    <a:bodyPr/>
                    <a:lstStyle/>
                    <a:p>
                      <a:pPr marL="0" marR="0" algn="ctr">
                        <a:lnSpc>
                          <a:spcPct val="115000"/>
                        </a:lnSpc>
                        <a:spcBef>
                          <a:spcPts val="0"/>
                        </a:spcBef>
                        <a:spcAft>
                          <a:spcPts val="0"/>
                        </a:spcAft>
                      </a:pPr>
                      <a:r>
                        <a:rPr lang="en-US" sz="950" dirty="0">
                          <a:latin typeface="Arial"/>
                          <a:ea typeface="Times New Roman"/>
                          <a:cs typeface="Arial"/>
                        </a:rPr>
                        <a:t>Temperature Class</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950">
                          <a:latin typeface="Arial"/>
                          <a:ea typeface="Times New Roman"/>
                          <a:cs typeface="Arial"/>
                        </a:rPr>
                        <a:t>Maximum Operation </a:t>
                      </a:r>
                      <a:br>
                        <a:rPr lang="en-US" sz="950">
                          <a:latin typeface="Arial"/>
                          <a:ea typeface="Times New Roman"/>
                          <a:cs typeface="Arial"/>
                        </a:rPr>
                      </a:br>
                      <a:r>
                        <a:rPr lang="en-US" sz="950">
                          <a:latin typeface="Arial"/>
                          <a:ea typeface="Times New Roman"/>
                          <a:cs typeface="Arial"/>
                        </a:rPr>
                        <a:t>Temperature Allowed</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950">
                          <a:latin typeface="Arial"/>
                          <a:ea typeface="Times New Roman"/>
                          <a:cs typeface="Arial"/>
                        </a:rPr>
                        <a:t>Allowable Temperature Rise at full load</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r>
              <a:tr h="321076">
                <a:tc>
                  <a:txBody>
                    <a:bodyPr/>
                    <a:lstStyle/>
                    <a:p>
                      <a:pPr marL="0" marR="0" algn="ctr">
                        <a:lnSpc>
                          <a:spcPct val="115000"/>
                        </a:lnSpc>
                        <a:spcBef>
                          <a:spcPts val="0"/>
                        </a:spcBef>
                        <a:spcAft>
                          <a:spcPts val="0"/>
                        </a:spcAft>
                      </a:pPr>
                      <a:r>
                        <a:rPr lang="en-US" sz="1400" dirty="0">
                          <a:latin typeface="Times New Roman"/>
                          <a:ea typeface="Times New Roman"/>
                          <a:cs typeface="Arial"/>
                        </a:rPr>
                        <a:t>O</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a:ea typeface="Times New Roman"/>
                          <a:cs typeface="Arial"/>
                        </a:rPr>
                        <a:t>90</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a:ea typeface="Times New Roman"/>
                          <a:cs typeface="Arial"/>
                        </a:rPr>
                        <a:t>50</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076">
                <a:tc>
                  <a:txBody>
                    <a:bodyPr/>
                    <a:lstStyle/>
                    <a:p>
                      <a:pPr marL="0" marR="0" algn="ctr">
                        <a:lnSpc>
                          <a:spcPct val="115000"/>
                        </a:lnSpc>
                        <a:spcBef>
                          <a:spcPts val="0"/>
                        </a:spcBef>
                        <a:spcAft>
                          <a:spcPts val="0"/>
                        </a:spcAft>
                      </a:pPr>
                      <a:r>
                        <a:rPr lang="en-US" sz="1400" dirty="0">
                          <a:latin typeface="Times New Roman"/>
                          <a:ea typeface="Times New Roman"/>
                          <a:cs typeface="Arial"/>
                        </a:rPr>
                        <a:t>A</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a:ea typeface="Times New Roman"/>
                          <a:cs typeface="Arial"/>
                        </a:rPr>
                        <a:t>105</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a:ea typeface="Times New Roman"/>
                          <a:cs typeface="Arial"/>
                        </a:rPr>
                        <a:t>60</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076">
                <a:tc>
                  <a:txBody>
                    <a:bodyPr/>
                    <a:lstStyle/>
                    <a:p>
                      <a:pPr marL="0" marR="0" algn="ctr">
                        <a:lnSpc>
                          <a:spcPct val="115000"/>
                        </a:lnSpc>
                        <a:spcBef>
                          <a:spcPts val="0"/>
                        </a:spcBef>
                        <a:spcAft>
                          <a:spcPts val="0"/>
                        </a:spcAft>
                      </a:pPr>
                      <a:r>
                        <a:rPr lang="en-US" sz="1400" dirty="0">
                          <a:latin typeface="Times New Roman"/>
                          <a:ea typeface="Times New Roman"/>
                          <a:cs typeface="Arial"/>
                        </a:rPr>
                        <a:t>B</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a:ea typeface="Times New Roman"/>
                          <a:cs typeface="Arial"/>
                        </a:rPr>
                        <a:t>130</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a:ea typeface="Times New Roman"/>
                          <a:cs typeface="Arial"/>
                        </a:rPr>
                        <a:t>80</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076">
                <a:tc>
                  <a:txBody>
                    <a:bodyPr/>
                    <a:lstStyle/>
                    <a:p>
                      <a:pPr marL="0" marR="0" algn="ctr">
                        <a:lnSpc>
                          <a:spcPct val="115000"/>
                        </a:lnSpc>
                        <a:spcBef>
                          <a:spcPts val="0"/>
                        </a:spcBef>
                        <a:spcAft>
                          <a:spcPts val="0"/>
                        </a:spcAft>
                      </a:pPr>
                      <a:r>
                        <a:rPr lang="en-US" sz="1400" dirty="0">
                          <a:latin typeface="Times New Roman"/>
                          <a:ea typeface="Times New Roman"/>
                          <a:cs typeface="Arial"/>
                        </a:rPr>
                        <a:t>F</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a:ea typeface="Times New Roman"/>
                          <a:cs typeface="Arial"/>
                        </a:rPr>
                        <a:t>155</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a:ea typeface="Times New Roman"/>
                          <a:cs typeface="Arial"/>
                        </a:rPr>
                        <a:t>105</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076">
                <a:tc>
                  <a:txBody>
                    <a:bodyPr/>
                    <a:lstStyle/>
                    <a:p>
                      <a:pPr marL="0" marR="0" algn="ctr">
                        <a:lnSpc>
                          <a:spcPct val="115000"/>
                        </a:lnSpc>
                        <a:spcBef>
                          <a:spcPts val="0"/>
                        </a:spcBef>
                        <a:spcAft>
                          <a:spcPts val="0"/>
                        </a:spcAft>
                      </a:pPr>
                      <a:r>
                        <a:rPr lang="en-US" sz="1400" dirty="0">
                          <a:latin typeface="Times New Roman"/>
                          <a:ea typeface="Times New Roman"/>
                          <a:cs typeface="Arial"/>
                        </a:rPr>
                        <a:t>H</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a:ea typeface="Times New Roman"/>
                          <a:cs typeface="Arial"/>
                        </a:rPr>
                        <a:t>180</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a:ea typeface="Times New Roman"/>
                          <a:cs typeface="Arial"/>
                        </a:rPr>
                        <a:t>125</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874">
                <a:tc>
                  <a:txBody>
                    <a:bodyPr/>
                    <a:lstStyle/>
                    <a:p>
                      <a:pPr marL="0" marR="0" algn="ctr">
                        <a:lnSpc>
                          <a:spcPct val="115000"/>
                        </a:lnSpc>
                        <a:spcBef>
                          <a:spcPts val="0"/>
                        </a:spcBef>
                        <a:spcAft>
                          <a:spcPts val="0"/>
                        </a:spcAft>
                      </a:pPr>
                      <a:r>
                        <a:rPr lang="en-US" sz="1400">
                          <a:latin typeface="Times New Roman"/>
                          <a:ea typeface="Times New Roman"/>
                          <a:cs typeface="Arial"/>
                        </a:rPr>
                        <a:t>C</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a:ea typeface="Times New Roman"/>
                          <a:cs typeface="Arial"/>
                        </a:rPr>
                        <a:t>Over 220</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Title 8"/>
          <p:cNvSpPr>
            <a:spLocks noGrp="1"/>
          </p:cNvSpPr>
          <p:nvPr>
            <p:ph type="title"/>
          </p:nvPr>
        </p:nvSpPr>
        <p:spPr>
          <a:xfrm>
            <a:off x="457200" y="304800"/>
            <a:ext cx="7467600" cy="884238"/>
          </a:xfrm>
        </p:spPr>
        <p:txBody>
          <a:bodyPr>
            <a:normAutofit/>
          </a:bodyPr>
          <a:lstStyle/>
          <a:p>
            <a:pPr lvl="0" fontAlgn="base">
              <a:spcAft>
                <a:spcPct val="0"/>
              </a:spcAft>
            </a:pPr>
            <a:r>
              <a:rPr lang="en-US" sz="3200" b="1" dirty="0" smtClean="0">
                <a:solidFill>
                  <a:schemeClr val="accent3">
                    <a:lumMod val="40000"/>
                    <a:lumOff val="60000"/>
                  </a:schemeClr>
                </a:solidFill>
                <a:latin typeface="Times New Roman" pitchFamily="18" charset="0"/>
                <a:cs typeface="Times New Roman" pitchFamily="18" charset="0"/>
              </a:rPr>
              <a:t>12.Insulation Class</a:t>
            </a:r>
          </a:p>
        </p:txBody>
      </p:sp>
      <p:sp>
        <p:nvSpPr>
          <p:cNvPr id="8" name="Slide Number Placeholder 7"/>
          <p:cNvSpPr>
            <a:spLocks noGrp="1"/>
          </p:cNvSpPr>
          <p:nvPr>
            <p:ph type="sldNum" sz="quarter" idx="15"/>
          </p:nvPr>
        </p:nvSpPr>
        <p:spPr/>
        <p:txBody>
          <a:bodyPr/>
          <a:lstStyle/>
          <a:p>
            <a:fld id="{B6F15528-21DE-4FAA-801E-634DDDAF4B2B}"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pPr algn="r"/>
            <a:r>
              <a:rPr lang="ar-EG" dirty="0" smtClean="0"/>
              <a:t>درجة العزل</a:t>
            </a:r>
            <a:endParaRPr lang="en-US" dirty="0"/>
          </a:p>
        </p:txBody>
      </p:sp>
      <p:graphicFrame>
        <p:nvGraphicFramePr>
          <p:cNvPr id="5" name="Content Placeholder 4"/>
          <p:cNvGraphicFramePr>
            <a:graphicFrameLocks noGrp="1"/>
          </p:cNvGraphicFramePr>
          <p:nvPr>
            <p:ph sz="quarter" idx="1"/>
          </p:nvPr>
        </p:nvGraphicFramePr>
        <p:xfrm>
          <a:off x="2667000" y="1371600"/>
          <a:ext cx="4648199" cy="2286490"/>
        </p:xfrm>
        <a:graphic>
          <a:graphicData uri="http://schemas.openxmlformats.org/drawingml/2006/table">
            <a:tbl>
              <a:tblPr/>
              <a:tblGrid>
                <a:gridCol w="1485020"/>
                <a:gridCol w="1484305"/>
                <a:gridCol w="1678874"/>
              </a:tblGrid>
              <a:tr h="435746">
                <a:tc>
                  <a:txBody>
                    <a:bodyPr/>
                    <a:lstStyle/>
                    <a:p>
                      <a:pPr marL="0" marR="0" algn="ctr">
                        <a:lnSpc>
                          <a:spcPct val="115000"/>
                        </a:lnSpc>
                        <a:spcBef>
                          <a:spcPts val="0"/>
                        </a:spcBef>
                        <a:spcAft>
                          <a:spcPts val="0"/>
                        </a:spcAft>
                      </a:pPr>
                      <a:r>
                        <a:rPr lang="ar-EG" sz="950" dirty="0" smtClean="0">
                          <a:latin typeface="Arial"/>
                          <a:ea typeface="Times New Roman"/>
                          <a:cs typeface="Arial"/>
                        </a:rPr>
                        <a:t>درجة العزل </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marL="0" marR="0" algn="r" rtl="1">
                        <a:lnSpc>
                          <a:spcPct val="115000"/>
                        </a:lnSpc>
                        <a:spcBef>
                          <a:spcPts val="0"/>
                        </a:spcBef>
                        <a:spcAft>
                          <a:spcPts val="0"/>
                        </a:spcAft>
                      </a:pPr>
                      <a:r>
                        <a:rPr lang="ar-EG" sz="950" baseline="0" dirty="0" smtClean="0">
                          <a:latin typeface="Arial"/>
                          <a:ea typeface="Times New Roman"/>
                          <a:cs typeface="Arial"/>
                        </a:rPr>
                        <a:t> </a:t>
                      </a:r>
                      <a:r>
                        <a:rPr lang="ar-EG" sz="950" dirty="0" smtClean="0">
                          <a:latin typeface="Arial"/>
                          <a:ea typeface="Times New Roman"/>
                          <a:cs typeface="Arial"/>
                        </a:rPr>
                        <a:t>أقصى درجة حرارة  للتشغيل </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ar-EG" sz="950" dirty="0" smtClean="0">
                          <a:latin typeface="Arial"/>
                          <a:ea typeface="Times New Roman"/>
                          <a:cs typeface="Arial"/>
                        </a:rPr>
                        <a:t>الزيادة</a:t>
                      </a:r>
                      <a:r>
                        <a:rPr lang="ar-EG" sz="950" baseline="0" dirty="0" smtClean="0">
                          <a:latin typeface="Arial"/>
                          <a:ea typeface="Times New Roman"/>
                          <a:cs typeface="Arial"/>
                        </a:rPr>
                        <a:t> فى درجة الحرارة المسموح بها</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r>
              <a:tr h="321076">
                <a:tc>
                  <a:txBody>
                    <a:bodyPr/>
                    <a:lstStyle/>
                    <a:p>
                      <a:pPr marL="0" marR="0" algn="ctr">
                        <a:lnSpc>
                          <a:spcPct val="115000"/>
                        </a:lnSpc>
                        <a:spcBef>
                          <a:spcPts val="0"/>
                        </a:spcBef>
                        <a:spcAft>
                          <a:spcPts val="0"/>
                        </a:spcAft>
                      </a:pPr>
                      <a:r>
                        <a:rPr lang="en-US" sz="1400" dirty="0">
                          <a:latin typeface="Times New Roman"/>
                          <a:ea typeface="Times New Roman"/>
                          <a:cs typeface="Arial"/>
                        </a:rPr>
                        <a:t>O</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a:ea typeface="Times New Roman"/>
                          <a:cs typeface="Arial"/>
                        </a:rPr>
                        <a:t>90</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a:ea typeface="Times New Roman"/>
                          <a:cs typeface="Arial"/>
                        </a:rPr>
                        <a:t>50</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076">
                <a:tc>
                  <a:txBody>
                    <a:bodyPr/>
                    <a:lstStyle/>
                    <a:p>
                      <a:pPr marL="0" marR="0" algn="ctr">
                        <a:lnSpc>
                          <a:spcPct val="115000"/>
                        </a:lnSpc>
                        <a:spcBef>
                          <a:spcPts val="0"/>
                        </a:spcBef>
                        <a:spcAft>
                          <a:spcPts val="0"/>
                        </a:spcAft>
                      </a:pPr>
                      <a:r>
                        <a:rPr lang="en-US" sz="1400" dirty="0">
                          <a:latin typeface="Times New Roman"/>
                          <a:ea typeface="Times New Roman"/>
                          <a:cs typeface="Arial"/>
                        </a:rPr>
                        <a:t>A</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a:ea typeface="Times New Roman"/>
                          <a:cs typeface="Arial"/>
                        </a:rPr>
                        <a:t>105</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a:ea typeface="Times New Roman"/>
                          <a:cs typeface="Arial"/>
                        </a:rPr>
                        <a:t>60</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076">
                <a:tc>
                  <a:txBody>
                    <a:bodyPr/>
                    <a:lstStyle/>
                    <a:p>
                      <a:pPr marL="0" marR="0" algn="ctr">
                        <a:lnSpc>
                          <a:spcPct val="115000"/>
                        </a:lnSpc>
                        <a:spcBef>
                          <a:spcPts val="0"/>
                        </a:spcBef>
                        <a:spcAft>
                          <a:spcPts val="0"/>
                        </a:spcAft>
                      </a:pPr>
                      <a:r>
                        <a:rPr lang="en-US" sz="1400" dirty="0">
                          <a:latin typeface="Times New Roman"/>
                          <a:ea typeface="Times New Roman"/>
                          <a:cs typeface="Arial"/>
                        </a:rPr>
                        <a:t>B</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a:ea typeface="Times New Roman"/>
                          <a:cs typeface="Arial"/>
                        </a:rPr>
                        <a:t>130</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a:ea typeface="Times New Roman"/>
                          <a:cs typeface="Arial"/>
                        </a:rPr>
                        <a:t>80</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076">
                <a:tc>
                  <a:txBody>
                    <a:bodyPr/>
                    <a:lstStyle/>
                    <a:p>
                      <a:pPr marL="0" marR="0" algn="ctr">
                        <a:lnSpc>
                          <a:spcPct val="115000"/>
                        </a:lnSpc>
                        <a:spcBef>
                          <a:spcPts val="0"/>
                        </a:spcBef>
                        <a:spcAft>
                          <a:spcPts val="0"/>
                        </a:spcAft>
                      </a:pPr>
                      <a:r>
                        <a:rPr lang="en-US" sz="1400" dirty="0">
                          <a:latin typeface="Times New Roman"/>
                          <a:ea typeface="Times New Roman"/>
                          <a:cs typeface="Arial"/>
                        </a:rPr>
                        <a:t>F</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a:ea typeface="Times New Roman"/>
                          <a:cs typeface="Arial"/>
                        </a:rPr>
                        <a:t>155</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a:ea typeface="Times New Roman"/>
                          <a:cs typeface="Arial"/>
                        </a:rPr>
                        <a:t>105</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076">
                <a:tc>
                  <a:txBody>
                    <a:bodyPr/>
                    <a:lstStyle/>
                    <a:p>
                      <a:pPr marL="0" marR="0" algn="ctr">
                        <a:lnSpc>
                          <a:spcPct val="115000"/>
                        </a:lnSpc>
                        <a:spcBef>
                          <a:spcPts val="0"/>
                        </a:spcBef>
                        <a:spcAft>
                          <a:spcPts val="0"/>
                        </a:spcAft>
                      </a:pPr>
                      <a:r>
                        <a:rPr lang="en-US" sz="1400" dirty="0">
                          <a:latin typeface="Times New Roman"/>
                          <a:ea typeface="Times New Roman"/>
                          <a:cs typeface="Arial"/>
                        </a:rPr>
                        <a:t>H</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a:ea typeface="Times New Roman"/>
                          <a:cs typeface="Arial"/>
                        </a:rPr>
                        <a:t>180</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a:ea typeface="Times New Roman"/>
                          <a:cs typeface="Arial"/>
                        </a:rPr>
                        <a:t>125</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874">
                <a:tc>
                  <a:txBody>
                    <a:bodyPr/>
                    <a:lstStyle/>
                    <a:p>
                      <a:pPr marL="0" marR="0" algn="ctr">
                        <a:lnSpc>
                          <a:spcPct val="115000"/>
                        </a:lnSpc>
                        <a:spcBef>
                          <a:spcPts val="0"/>
                        </a:spcBef>
                        <a:spcAft>
                          <a:spcPts val="0"/>
                        </a:spcAft>
                      </a:pPr>
                      <a:r>
                        <a:rPr lang="en-US" sz="1400" dirty="0">
                          <a:latin typeface="Times New Roman"/>
                          <a:ea typeface="Times New Roman"/>
                          <a:cs typeface="Arial"/>
                        </a:rPr>
                        <a:t>C</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a:ea typeface="Times New Roman"/>
                          <a:cs typeface="Arial"/>
                        </a:rPr>
                        <a:t>Over 220</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5"/>
          </p:nvPr>
        </p:nvSpPr>
        <p:spPr/>
        <p:txBody>
          <a:bodyPr/>
          <a:lstStyle/>
          <a:p>
            <a:fld id="{B6F15528-21DE-4FAA-801E-634DDDAF4B2B}" type="slidenum">
              <a:rPr lang="en-US" smtClean="0"/>
              <a:pPr/>
              <a:t>24</a:t>
            </a:fld>
            <a:endParaRPr lang="en-US"/>
          </a:p>
        </p:txBody>
      </p:sp>
      <p:sp>
        <p:nvSpPr>
          <p:cNvPr id="6" name="Title 1"/>
          <p:cNvSpPr txBox="1">
            <a:spLocks/>
          </p:cNvSpPr>
          <p:nvPr/>
        </p:nvSpPr>
        <p:spPr>
          <a:xfrm>
            <a:off x="457200" y="3886200"/>
            <a:ext cx="7467600" cy="1143000"/>
          </a:xfrm>
          <a:prstGeom prst="rect">
            <a:avLst/>
          </a:prstGeom>
        </p:spPr>
        <p:txBody>
          <a:bodyPr vert="horz" anchor="b">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en-US" sz="3000" b="0" i="0" u="none" strike="noStrike" kern="1200" cap="small" spc="0" normalizeH="0" baseline="0" noProof="0" dirty="0">
              <a:ln>
                <a:noFill/>
              </a:ln>
              <a:solidFill>
                <a:schemeClr val="tx2"/>
              </a:solidFill>
              <a:effectLst/>
              <a:uLnTx/>
              <a:uFillTx/>
              <a:latin typeface="+mj-lt"/>
              <a:ea typeface="+mj-ea"/>
              <a:cs typeface="+mj-cs"/>
            </a:endParaRPr>
          </a:p>
        </p:txBody>
      </p:sp>
      <p:sp>
        <p:nvSpPr>
          <p:cNvPr id="8" name="Title 1"/>
          <p:cNvSpPr txBox="1">
            <a:spLocks/>
          </p:cNvSpPr>
          <p:nvPr/>
        </p:nvSpPr>
        <p:spPr>
          <a:xfrm>
            <a:off x="990600" y="3886200"/>
            <a:ext cx="7467600" cy="868362"/>
          </a:xfrm>
          <a:prstGeom prst="rect">
            <a:avLst/>
          </a:prstGeom>
        </p:spPr>
        <p:txBody>
          <a:bodyPr vert="horz" anchor="b">
            <a:no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EG" b="0" i="0" u="none" strike="noStrike" kern="1200" cap="small" spc="0" normalizeH="0" baseline="0" noProof="0" dirty="0" smtClean="0">
                <a:ln>
                  <a:noFill/>
                </a:ln>
                <a:solidFill>
                  <a:schemeClr val="tx2"/>
                </a:solidFill>
                <a:effectLst/>
                <a:uLnTx/>
                <a:uFillTx/>
                <a:latin typeface="+mj-lt"/>
                <a:ea typeface="+mj-ea"/>
              </a:rPr>
              <a:t> الزيادة فى درجة الحرارة المسموح بها و تكون درجة الحرارة العادية =40 و بذلك تساوى</a:t>
            </a:r>
            <a:r>
              <a:rPr kumimoji="0" lang="ar-EG" b="0" i="0" u="none" strike="noStrike" kern="1200" cap="small" spc="0" normalizeH="0" noProof="0" dirty="0" smtClean="0">
                <a:ln>
                  <a:noFill/>
                </a:ln>
                <a:solidFill>
                  <a:schemeClr val="tx2"/>
                </a:solidFill>
                <a:effectLst/>
                <a:uLnTx/>
                <a:uFillTx/>
                <a:latin typeface="+mj-lt"/>
                <a:ea typeface="+mj-ea"/>
              </a:rPr>
              <a:t> =درجة حرارة التشغيل العادية +الزيادة فى درجة الحرارة المسموح بها+</a:t>
            </a:r>
            <a:r>
              <a:rPr lang="en-US" cap="small" dirty="0" smtClean="0">
                <a:solidFill>
                  <a:schemeClr val="tx2"/>
                </a:solidFill>
                <a:latin typeface="+mj-lt"/>
                <a:ea typeface="+mj-ea"/>
              </a:rPr>
              <a:t>hot spot</a:t>
            </a:r>
          </a:p>
          <a:p>
            <a:pPr marL="0" marR="0" lvl="0" indent="0" algn="r" defTabSz="914400" rtl="1" eaLnBrk="1" fontAlgn="auto" latinLnBrk="0" hangingPunct="1">
              <a:lnSpc>
                <a:spcPct val="100000"/>
              </a:lnSpc>
              <a:spcBef>
                <a:spcPct val="0"/>
              </a:spcBef>
              <a:spcAft>
                <a:spcPts val="0"/>
              </a:spcAft>
              <a:buClrTx/>
              <a:buSzTx/>
              <a:buFontTx/>
              <a:buNone/>
              <a:tabLst/>
              <a:defRPr/>
            </a:pPr>
            <a:r>
              <a:rPr kumimoji="0" lang="ar-EG" b="0" i="0" u="none" strike="noStrike" kern="1200" cap="small" spc="0" normalizeH="0" baseline="0" noProof="0" dirty="0" smtClean="0">
                <a:ln>
                  <a:noFill/>
                </a:ln>
                <a:solidFill>
                  <a:schemeClr val="tx2"/>
                </a:solidFill>
                <a:effectLst/>
                <a:uLnTx/>
                <a:uFillTx/>
                <a:latin typeface="+mj-lt"/>
                <a:ea typeface="+mj-ea"/>
              </a:rPr>
              <a:t>مثال لذلك درجة العزل </a:t>
            </a:r>
            <a:r>
              <a:rPr kumimoji="0" lang="en-US" b="0" i="0" u="none" strike="noStrike" kern="1200" cap="small" spc="0" normalizeH="0" baseline="0" noProof="0" dirty="0" smtClean="0">
                <a:ln>
                  <a:noFill/>
                </a:ln>
                <a:solidFill>
                  <a:schemeClr val="tx2"/>
                </a:solidFill>
                <a:effectLst/>
                <a:uLnTx/>
                <a:uFillTx/>
                <a:latin typeface="+mj-lt"/>
                <a:ea typeface="+mj-ea"/>
              </a:rPr>
              <a:t>F </a:t>
            </a:r>
            <a:r>
              <a:rPr kumimoji="0" lang="ar-EG" b="0" i="0" u="none" strike="noStrike" kern="1200" cap="small" spc="0" normalizeH="0" baseline="0" noProof="0" dirty="0" smtClean="0">
                <a:ln>
                  <a:noFill/>
                </a:ln>
                <a:solidFill>
                  <a:schemeClr val="tx2"/>
                </a:solidFill>
                <a:effectLst/>
                <a:uLnTx/>
                <a:uFillTx/>
                <a:latin typeface="+mj-lt"/>
                <a:ea typeface="+mj-ea"/>
              </a:rPr>
              <a:t> =</a:t>
            </a:r>
            <a:r>
              <a:rPr kumimoji="0" lang="ar-EG" b="0" i="0" u="none" strike="noStrike" kern="1200" cap="small" spc="0" normalizeH="0" baseline="0" noProof="0" dirty="0" smtClean="0">
                <a:ln>
                  <a:noFill/>
                </a:ln>
                <a:solidFill>
                  <a:schemeClr val="tx2"/>
                </a:solidFill>
                <a:effectLst>
                  <a:outerShdw blurRad="38100" dist="38100" dir="2700000" algn="tl">
                    <a:srgbClr val="000000">
                      <a:alpha val="43137"/>
                    </a:srgbClr>
                  </a:outerShdw>
                </a:effectLst>
                <a:uLnTx/>
                <a:uFillTx/>
                <a:latin typeface="+mj-lt"/>
                <a:ea typeface="+mj-ea"/>
              </a:rPr>
              <a:t>40+105+10=155</a:t>
            </a:r>
            <a:endParaRPr kumimoji="0" lang="en-US" b="0" i="0" u="none" strike="noStrike" kern="1200" cap="small" spc="0" normalizeH="0" baseline="0" noProof="0" dirty="0">
              <a:ln>
                <a:noFill/>
              </a:ln>
              <a:solidFill>
                <a:schemeClr val="tx2"/>
              </a:solidFill>
              <a:effectLst/>
              <a:uLnTx/>
              <a:uFillTx/>
              <a:latin typeface="+mj-lt"/>
              <a:ea typeface="+mj-ea"/>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467600" cy="762000"/>
          </a:xfrm>
        </p:spPr>
        <p:txBody>
          <a:bodyPr>
            <a:normAutofit/>
          </a:bodyPr>
          <a:lstStyle/>
          <a:p>
            <a:r>
              <a:rPr lang="en-US" sz="3200" b="1" dirty="0" smtClean="0">
                <a:solidFill>
                  <a:schemeClr val="accent3">
                    <a:lumMod val="40000"/>
                    <a:lumOff val="60000"/>
                  </a:schemeClr>
                </a:solidFill>
                <a:latin typeface="Times New Roman" pitchFamily="18" charset="0"/>
                <a:cs typeface="Times New Roman" pitchFamily="18" charset="0"/>
              </a:rPr>
              <a:t>13.Frame Size</a:t>
            </a:r>
            <a:endParaRPr lang="en-US" sz="3200" b="1" dirty="0">
              <a:solidFill>
                <a:schemeClr val="accent3">
                  <a:lumMod val="40000"/>
                  <a:lumOff val="60000"/>
                </a:schemeClr>
              </a:solidFill>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25</a:t>
            </a:fld>
            <a:endParaRPr lang="en-US"/>
          </a:p>
        </p:txBody>
      </p:sp>
      <p:pic>
        <p:nvPicPr>
          <p:cNvPr id="43010" name="Picture 2"/>
          <p:cNvPicPr>
            <a:picLocks noChangeAspect="1" noChangeArrowheads="1"/>
          </p:cNvPicPr>
          <p:nvPr/>
        </p:nvPicPr>
        <p:blipFill>
          <a:blip r:embed="rId3"/>
          <a:srcRect/>
          <a:stretch>
            <a:fillRect/>
          </a:stretch>
        </p:blipFill>
        <p:spPr bwMode="auto">
          <a:xfrm>
            <a:off x="457200" y="1371600"/>
            <a:ext cx="7608903" cy="5029200"/>
          </a:xfrm>
          <a:prstGeom prst="rect">
            <a:avLst/>
          </a:prstGeom>
          <a:noFill/>
          <a:ln w="9525">
            <a:noFill/>
            <a:miter lim="800000"/>
            <a:headEnd/>
            <a:tailEnd/>
          </a:ln>
          <a:effectLst/>
        </p:spPr>
      </p:pic>
      <p:graphicFrame>
        <p:nvGraphicFramePr>
          <p:cNvPr id="43011" name="Object 3"/>
          <p:cNvGraphicFramePr>
            <a:graphicFrameLocks noChangeAspect="1"/>
          </p:cNvGraphicFramePr>
          <p:nvPr/>
        </p:nvGraphicFramePr>
        <p:xfrm>
          <a:off x="7526338" y="141288"/>
          <a:ext cx="1160462" cy="696912"/>
        </p:xfrm>
        <a:graphic>
          <a:graphicData uri="http://schemas.openxmlformats.org/presentationml/2006/ole">
            <p:oleObj spid="_x0000_s43011" r:id="rId4" imgW="2857899" imgH="2190476" progId="">
              <p:embed/>
            </p:oleObj>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B6F15528-21DE-4FAA-801E-634DDDAF4B2B}" type="slidenum">
              <a:rPr lang="en-US" smtClean="0"/>
              <a:pPr/>
              <a:t>26</a:t>
            </a:fld>
            <a:endParaRPr lang="en-US"/>
          </a:p>
        </p:txBody>
      </p:sp>
      <p:pic>
        <p:nvPicPr>
          <p:cNvPr id="44034" name="Picture 2"/>
          <p:cNvPicPr>
            <a:picLocks noGrp="1" noChangeAspect="1" noChangeArrowheads="1"/>
          </p:cNvPicPr>
          <p:nvPr>
            <p:ph sz="quarter" idx="1"/>
          </p:nvPr>
        </p:nvPicPr>
        <p:blipFill>
          <a:blip r:embed="rId2"/>
          <a:srcRect r="3670" b="12460"/>
          <a:stretch>
            <a:fillRect/>
          </a:stretch>
        </p:blipFill>
        <p:spPr bwMode="auto">
          <a:xfrm>
            <a:off x="152400" y="248478"/>
            <a:ext cx="8001000" cy="653332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609600"/>
          </a:xfrm>
        </p:spPr>
        <p:txBody>
          <a:bodyPr>
            <a:normAutofit/>
          </a:bodyPr>
          <a:lstStyle/>
          <a:p>
            <a:r>
              <a:rPr lang="en-US" sz="3200" b="1" dirty="0" smtClean="0">
                <a:solidFill>
                  <a:schemeClr val="accent3">
                    <a:lumMod val="40000"/>
                    <a:lumOff val="60000"/>
                  </a:schemeClr>
                </a:solidFill>
                <a:latin typeface="Times New Roman" pitchFamily="18" charset="0"/>
                <a:cs typeface="Times New Roman" pitchFamily="18" charset="0"/>
              </a:rPr>
              <a:t>14.Explosion Proof</a:t>
            </a:r>
            <a:endParaRPr lang="en-US" sz="3200" b="1" dirty="0">
              <a:solidFill>
                <a:schemeClr val="accent3">
                  <a:lumMod val="40000"/>
                  <a:lumOff val="60000"/>
                </a:schemeClr>
              </a:solidFill>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27</a:t>
            </a:fld>
            <a:endParaRPr lang="en-US"/>
          </a:p>
        </p:txBody>
      </p:sp>
      <p:pic>
        <p:nvPicPr>
          <p:cNvPr id="5" name="Content Placeholder 4"/>
          <p:cNvPicPr>
            <a:picLocks noGrp="1"/>
          </p:cNvPicPr>
          <p:nvPr>
            <p:ph sz="quarter" idx="1"/>
          </p:nvPr>
        </p:nvPicPr>
        <p:blipFill>
          <a:blip r:embed="rId3"/>
          <a:srcRect/>
          <a:stretch>
            <a:fillRect/>
          </a:stretch>
        </p:blipFill>
        <p:spPr bwMode="auto">
          <a:xfrm>
            <a:off x="1524000" y="1676400"/>
            <a:ext cx="5867400" cy="676275"/>
          </a:xfrm>
          <a:prstGeom prst="rect">
            <a:avLst/>
          </a:prstGeom>
          <a:noFill/>
          <a:ln w="9525" algn="ctr">
            <a:noFill/>
            <a:miter lim="800000"/>
            <a:headEnd/>
            <a:tailEnd/>
          </a:ln>
        </p:spPr>
      </p:pic>
      <p:sp>
        <p:nvSpPr>
          <p:cNvPr id="45058" name="Rectangle 2"/>
          <p:cNvSpPr>
            <a:spLocks noChangeArrowheads="1"/>
          </p:cNvSpPr>
          <p:nvPr/>
        </p:nvSpPr>
        <p:spPr bwMode="auto">
          <a:xfrm>
            <a:off x="1143000" y="3200400"/>
            <a:ext cx="24384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fontAlgn="base">
              <a:lnSpc>
                <a:spcPct val="100000"/>
              </a:lnSpc>
              <a:spcBef>
                <a:spcPct val="0"/>
              </a:spcBef>
              <a:spcAft>
                <a:spcPct val="0"/>
              </a:spcAft>
              <a:buClrTx/>
              <a:buSzTx/>
              <a:tabLst>
                <a:tab pos="885825" algn="l"/>
              </a:tabLst>
            </a:pPr>
            <a:r>
              <a:rPr lang="en-US" dirty="0" smtClean="0">
                <a:solidFill>
                  <a:srgbClr val="FF0000"/>
                </a:solidFill>
              </a:rPr>
              <a:t>Type of Protection </a:t>
            </a:r>
          </a:p>
        </p:txBody>
      </p:sp>
      <p:sp>
        <p:nvSpPr>
          <p:cNvPr id="18" name="Rectangle 17"/>
          <p:cNvSpPr/>
          <p:nvPr/>
        </p:nvSpPr>
        <p:spPr>
          <a:xfrm>
            <a:off x="3581400" y="3657600"/>
            <a:ext cx="2031325" cy="369332"/>
          </a:xfrm>
          <a:prstGeom prst="rect">
            <a:avLst/>
          </a:prstGeom>
        </p:spPr>
        <p:txBody>
          <a:bodyPr wrap="none">
            <a:spAutoFit/>
          </a:bodyPr>
          <a:lstStyle/>
          <a:p>
            <a:r>
              <a:rPr lang="en-US" dirty="0" smtClean="0">
                <a:solidFill>
                  <a:srgbClr val="FF0000"/>
                </a:solidFill>
              </a:rPr>
              <a:t>Explosion Group </a:t>
            </a:r>
            <a:endParaRPr lang="en-US" dirty="0">
              <a:solidFill>
                <a:srgbClr val="FF0000"/>
              </a:solidFill>
            </a:endParaRPr>
          </a:p>
        </p:txBody>
      </p:sp>
      <p:sp>
        <p:nvSpPr>
          <p:cNvPr id="45059" name="Rectangle 3"/>
          <p:cNvSpPr>
            <a:spLocks noChangeArrowheads="1"/>
          </p:cNvSpPr>
          <p:nvPr/>
        </p:nvSpPr>
        <p:spPr bwMode="auto">
          <a:xfrm>
            <a:off x="5638800" y="3581400"/>
            <a:ext cx="2362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885825" algn="l"/>
              </a:tabLst>
            </a:pPr>
            <a:r>
              <a:rPr lang="en-US" dirty="0" smtClean="0">
                <a:solidFill>
                  <a:srgbClr val="FF0000"/>
                </a:solidFill>
              </a:rPr>
              <a:t>Temperature Class</a:t>
            </a:r>
          </a:p>
        </p:txBody>
      </p:sp>
      <p:sp>
        <p:nvSpPr>
          <p:cNvPr id="20" name="Down Arrow 19"/>
          <p:cNvSpPr/>
          <p:nvPr/>
        </p:nvSpPr>
        <p:spPr>
          <a:xfrm rot="20638765">
            <a:off x="6463010" y="2250341"/>
            <a:ext cx="443730" cy="1065476"/>
          </a:xfrm>
          <a:prstGeom prst="down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3">
                  <a:lumMod val="60000"/>
                  <a:lumOff val="40000"/>
                </a:schemeClr>
              </a:solidFill>
            </a:endParaRPr>
          </a:p>
        </p:txBody>
      </p:sp>
      <p:sp>
        <p:nvSpPr>
          <p:cNvPr id="22" name="Down Arrow 21"/>
          <p:cNvSpPr/>
          <p:nvPr/>
        </p:nvSpPr>
        <p:spPr>
          <a:xfrm rot="2891592">
            <a:off x="3456757" y="2061623"/>
            <a:ext cx="371763" cy="1263024"/>
          </a:xfrm>
          <a:prstGeom prst="down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3">
                  <a:lumMod val="60000"/>
                  <a:lumOff val="40000"/>
                </a:schemeClr>
              </a:solidFill>
            </a:endParaRPr>
          </a:p>
        </p:txBody>
      </p:sp>
      <p:sp>
        <p:nvSpPr>
          <p:cNvPr id="23" name="Down Arrow 22"/>
          <p:cNvSpPr/>
          <p:nvPr/>
        </p:nvSpPr>
        <p:spPr>
          <a:xfrm rot="732418">
            <a:off x="4876800" y="2286000"/>
            <a:ext cx="440024" cy="1143000"/>
          </a:xfrm>
          <a:prstGeom prst="down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3">
                  <a:lumMod val="60000"/>
                  <a:lumOff val="40000"/>
                </a:schemeClr>
              </a:solidFill>
            </a:endParaRPr>
          </a:p>
        </p:txBody>
      </p:sp>
      <p:graphicFrame>
        <p:nvGraphicFramePr>
          <p:cNvPr id="45060" name="Object 4"/>
          <p:cNvGraphicFramePr>
            <a:graphicFrameLocks noChangeAspect="1"/>
          </p:cNvGraphicFramePr>
          <p:nvPr/>
        </p:nvGraphicFramePr>
        <p:xfrm>
          <a:off x="7526338" y="141288"/>
          <a:ext cx="1160462" cy="696912"/>
        </p:xfrm>
        <a:graphic>
          <a:graphicData uri="http://schemas.openxmlformats.org/presentationml/2006/ole">
            <p:oleObj spid="_x0000_s45060" r:id="rId4" imgW="2857899" imgH="2190476" progId="">
              <p:embed/>
            </p:oleObj>
          </a:graphicData>
        </a:graphic>
      </p:graphicFrame>
      <p:graphicFrame>
        <p:nvGraphicFramePr>
          <p:cNvPr id="12" name="Table 11"/>
          <p:cNvGraphicFramePr>
            <a:graphicFrameLocks noGrp="1"/>
          </p:cNvGraphicFramePr>
          <p:nvPr/>
        </p:nvGraphicFramePr>
        <p:xfrm>
          <a:off x="1447800" y="3733800"/>
          <a:ext cx="491254" cy="1962912"/>
        </p:xfrm>
        <a:graphic>
          <a:graphicData uri="http://schemas.openxmlformats.org/drawingml/2006/table">
            <a:tbl>
              <a:tblPr/>
              <a:tblGrid>
                <a:gridCol w="491254"/>
              </a:tblGrid>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d</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P</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I</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O</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e</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q</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m</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bl>
          </a:graphicData>
        </a:graphic>
      </p:graphicFrame>
      <p:graphicFrame>
        <p:nvGraphicFramePr>
          <p:cNvPr id="13" name="Table 12"/>
          <p:cNvGraphicFramePr>
            <a:graphicFrameLocks noGrp="1"/>
          </p:cNvGraphicFramePr>
          <p:nvPr/>
        </p:nvGraphicFramePr>
        <p:xfrm>
          <a:off x="4343400" y="4114800"/>
          <a:ext cx="761999" cy="1447800"/>
        </p:xfrm>
        <a:graphic>
          <a:graphicData uri="http://schemas.openxmlformats.org/drawingml/2006/table">
            <a:tbl>
              <a:tblPr/>
              <a:tblGrid>
                <a:gridCol w="761999"/>
              </a:tblGrid>
              <a:tr h="36195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I</a:t>
                      </a:r>
                      <a:endParaRPr lang="en-US" sz="16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36195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II C</a:t>
                      </a:r>
                      <a:endParaRPr lang="en-US" sz="16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36195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II B</a:t>
                      </a:r>
                      <a:endParaRPr lang="en-US" sz="16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361950">
                <a:tc>
                  <a:txBody>
                    <a:bodyPr/>
                    <a:lstStyle/>
                    <a:p>
                      <a:pPr marL="0" marR="0" algn="ctr">
                        <a:lnSpc>
                          <a:spcPct val="115000"/>
                        </a:lnSpc>
                        <a:spcBef>
                          <a:spcPts val="0"/>
                        </a:spcBef>
                        <a:spcAft>
                          <a:spcPts val="0"/>
                        </a:spcAft>
                      </a:pPr>
                      <a:r>
                        <a:rPr lang="en-US" sz="1600" dirty="0">
                          <a:latin typeface="Times New Roman"/>
                          <a:ea typeface="Times New Roman"/>
                          <a:cs typeface="Arial"/>
                        </a:rPr>
                        <a:t>II A</a:t>
                      </a:r>
                      <a:endParaRPr lang="en-US" sz="16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bl>
          </a:graphicData>
        </a:graphic>
      </p:graphicFrame>
      <p:graphicFrame>
        <p:nvGraphicFramePr>
          <p:cNvPr id="14" name="Table 13"/>
          <p:cNvGraphicFramePr>
            <a:graphicFrameLocks noGrp="1"/>
          </p:cNvGraphicFramePr>
          <p:nvPr/>
        </p:nvGraphicFramePr>
        <p:xfrm>
          <a:off x="6400800" y="4038600"/>
          <a:ext cx="582690" cy="2286000"/>
        </p:xfrm>
        <a:graphic>
          <a:graphicData uri="http://schemas.openxmlformats.org/drawingml/2006/table">
            <a:tbl>
              <a:tblPr/>
              <a:tblGrid>
                <a:gridCol w="582690"/>
              </a:tblGrid>
              <a:tr h="367004">
                <a:tc>
                  <a:txBody>
                    <a:bodyPr/>
                    <a:lstStyle/>
                    <a:p>
                      <a:pPr marL="0" marR="0" algn="ctr">
                        <a:lnSpc>
                          <a:spcPct val="115000"/>
                        </a:lnSpc>
                        <a:spcBef>
                          <a:spcPts val="0"/>
                        </a:spcBef>
                        <a:spcAft>
                          <a:spcPts val="0"/>
                        </a:spcAft>
                        <a:tabLst>
                          <a:tab pos="885825" algn="l"/>
                        </a:tabLst>
                      </a:pPr>
                      <a:r>
                        <a:rPr lang="en-US" sz="1300" dirty="0">
                          <a:latin typeface="Times New Roman"/>
                          <a:ea typeface="Times New Roman"/>
                          <a:cs typeface="Arial"/>
                        </a:rPr>
                        <a:t>T1</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367004">
                <a:tc>
                  <a:txBody>
                    <a:bodyPr/>
                    <a:lstStyle/>
                    <a:p>
                      <a:pPr marL="0" marR="0" algn="ctr">
                        <a:lnSpc>
                          <a:spcPct val="115000"/>
                        </a:lnSpc>
                        <a:spcBef>
                          <a:spcPts val="0"/>
                        </a:spcBef>
                        <a:spcAft>
                          <a:spcPts val="0"/>
                        </a:spcAft>
                        <a:tabLst>
                          <a:tab pos="885825" algn="l"/>
                        </a:tabLst>
                      </a:pPr>
                      <a:r>
                        <a:rPr lang="en-US" sz="1300" dirty="0">
                          <a:latin typeface="Times New Roman"/>
                          <a:ea typeface="Times New Roman"/>
                          <a:cs typeface="Arial"/>
                        </a:rPr>
                        <a:t>T2</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387998">
                <a:tc>
                  <a:txBody>
                    <a:bodyPr/>
                    <a:lstStyle/>
                    <a:p>
                      <a:pPr marL="0" marR="0" algn="ctr">
                        <a:lnSpc>
                          <a:spcPct val="115000"/>
                        </a:lnSpc>
                        <a:spcBef>
                          <a:spcPts val="0"/>
                        </a:spcBef>
                        <a:spcAft>
                          <a:spcPts val="0"/>
                        </a:spcAft>
                        <a:tabLst>
                          <a:tab pos="885825" algn="l"/>
                        </a:tabLst>
                      </a:pPr>
                      <a:r>
                        <a:rPr lang="en-US" sz="1300" dirty="0">
                          <a:latin typeface="Times New Roman"/>
                          <a:ea typeface="Times New Roman"/>
                          <a:cs typeface="Arial"/>
                        </a:rPr>
                        <a:t>T3</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387998">
                <a:tc>
                  <a:txBody>
                    <a:bodyPr/>
                    <a:lstStyle/>
                    <a:p>
                      <a:pPr marL="0" marR="0" algn="ctr">
                        <a:lnSpc>
                          <a:spcPct val="115000"/>
                        </a:lnSpc>
                        <a:spcBef>
                          <a:spcPts val="0"/>
                        </a:spcBef>
                        <a:spcAft>
                          <a:spcPts val="0"/>
                        </a:spcAft>
                      </a:pPr>
                      <a:r>
                        <a:rPr lang="en-US" sz="1300" dirty="0">
                          <a:latin typeface="Times New Roman"/>
                          <a:ea typeface="Times New Roman"/>
                          <a:cs typeface="Arial"/>
                        </a:rPr>
                        <a:t>T4</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387998">
                <a:tc>
                  <a:txBody>
                    <a:bodyPr/>
                    <a:lstStyle/>
                    <a:p>
                      <a:pPr marL="0" marR="0" algn="ctr">
                        <a:lnSpc>
                          <a:spcPct val="115000"/>
                        </a:lnSpc>
                        <a:spcBef>
                          <a:spcPts val="0"/>
                        </a:spcBef>
                        <a:spcAft>
                          <a:spcPts val="0"/>
                        </a:spcAft>
                      </a:pPr>
                      <a:r>
                        <a:rPr lang="en-US" sz="1300" dirty="0">
                          <a:latin typeface="Times New Roman"/>
                          <a:ea typeface="Times New Roman"/>
                          <a:cs typeface="Arial"/>
                        </a:rPr>
                        <a:t>T5</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387998">
                <a:tc>
                  <a:txBody>
                    <a:bodyPr/>
                    <a:lstStyle/>
                    <a:p>
                      <a:pPr marL="0" marR="0" algn="ctr">
                        <a:lnSpc>
                          <a:spcPct val="115000"/>
                        </a:lnSpc>
                        <a:spcBef>
                          <a:spcPts val="0"/>
                        </a:spcBef>
                        <a:spcAft>
                          <a:spcPts val="0"/>
                        </a:spcAft>
                      </a:pPr>
                      <a:r>
                        <a:rPr lang="en-US" sz="1300" dirty="0">
                          <a:latin typeface="Times New Roman"/>
                          <a:ea typeface="Times New Roman"/>
                          <a:cs typeface="Arial"/>
                        </a:rPr>
                        <a:t>T6</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609600"/>
          </a:xfrm>
        </p:spPr>
        <p:txBody>
          <a:bodyPr>
            <a:normAutofit/>
          </a:bodyPr>
          <a:lstStyle/>
          <a:p>
            <a:r>
              <a:rPr lang="en-US" sz="3200" b="1" dirty="0" smtClean="0">
                <a:solidFill>
                  <a:schemeClr val="accent3">
                    <a:lumMod val="40000"/>
                    <a:lumOff val="60000"/>
                  </a:schemeClr>
                </a:solidFill>
                <a:latin typeface="Times New Roman" pitchFamily="18" charset="0"/>
                <a:cs typeface="Times New Roman" pitchFamily="18" charset="0"/>
              </a:rPr>
              <a:t>14.</a:t>
            </a:r>
            <a:r>
              <a:rPr lang="ar-EG" sz="3200" b="1" dirty="0" smtClean="0">
                <a:solidFill>
                  <a:schemeClr val="accent3">
                    <a:lumMod val="40000"/>
                    <a:lumOff val="60000"/>
                  </a:schemeClr>
                </a:solidFill>
                <a:latin typeface="Times New Roman" pitchFamily="18" charset="0"/>
                <a:cs typeface="Times New Roman" pitchFamily="18" charset="0"/>
              </a:rPr>
              <a:t>مقاوم الانفجار</a:t>
            </a:r>
            <a:endParaRPr lang="en-US" sz="3200" b="1" dirty="0">
              <a:solidFill>
                <a:schemeClr val="accent3">
                  <a:lumMod val="40000"/>
                  <a:lumOff val="60000"/>
                </a:schemeClr>
              </a:solidFill>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28</a:t>
            </a:fld>
            <a:endParaRPr lang="en-US"/>
          </a:p>
        </p:txBody>
      </p:sp>
      <p:pic>
        <p:nvPicPr>
          <p:cNvPr id="5" name="Content Placeholder 4"/>
          <p:cNvPicPr>
            <a:picLocks noGrp="1"/>
          </p:cNvPicPr>
          <p:nvPr>
            <p:ph sz="quarter" idx="1"/>
          </p:nvPr>
        </p:nvPicPr>
        <p:blipFill>
          <a:blip r:embed="rId3"/>
          <a:srcRect/>
          <a:stretch>
            <a:fillRect/>
          </a:stretch>
        </p:blipFill>
        <p:spPr bwMode="auto">
          <a:xfrm>
            <a:off x="1524000" y="1676400"/>
            <a:ext cx="5867400" cy="676275"/>
          </a:xfrm>
          <a:prstGeom prst="rect">
            <a:avLst/>
          </a:prstGeom>
          <a:noFill/>
          <a:ln w="9525" algn="ctr">
            <a:noFill/>
            <a:miter lim="800000"/>
            <a:headEnd/>
            <a:tailEnd/>
          </a:ln>
        </p:spPr>
      </p:pic>
      <p:sp>
        <p:nvSpPr>
          <p:cNvPr id="45058" name="Rectangle 2"/>
          <p:cNvSpPr>
            <a:spLocks noChangeArrowheads="1"/>
          </p:cNvSpPr>
          <p:nvPr/>
        </p:nvSpPr>
        <p:spPr bwMode="auto">
          <a:xfrm>
            <a:off x="1143000" y="3200400"/>
            <a:ext cx="24384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fontAlgn="base">
              <a:lnSpc>
                <a:spcPct val="100000"/>
              </a:lnSpc>
              <a:spcBef>
                <a:spcPct val="0"/>
              </a:spcBef>
              <a:spcAft>
                <a:spcPct val="0"/>
              </a:spcAft>
              <a:buClrTx/>
              <a:buSzTx/>
              <a:tabLst>
                <a:tab pos="885825" algn="l"/>
              </a:tabLst>
            </a:pPr>
            <a:r>
              <a:rPr lang="ar-EG" dirty="0" smtClean="0">
                <a:solidFill>
                  <a:srgbClr val="FF0000"/>
                </a:solidFill>
              </a:rPr>
              <a:t>درجة الحماية </a:t>
            </a:r>
            <a:endParaRPr lang="en-US" dirty="0" smtClean="0">
              <a:solidFill>
                <a:srgbClr val="FF0000"/>
              </a:solidFill>
            </a:endParaRPr>
          </a:p>
        </p:txBody>
      </p:sp>
      <p:sp>
        <p:nvSpPr>
          <p:cNvPr id="18" name="Rectangle 17"/>
          <p:cNvSpPr/>
          <p:nvPr/>
        </p:nvSpPr>
        <p:spPr>
          <a:xfrm>
            <a:off x="3581400" y="3657600"/>
            <a:ext cx="1431802" cy="369332"/>
          </a:xfrm>
          <a:prstGeom prst="rect">
            <a:avLst/>
          </a:prstGeom>
        </p:spPr>
        <p:txBody>
          <a:bodyPr wrap="none">
            <a:spAutoFit/>
          </a:bodyPr>
          <a:lstStyle/>
          <a:p>
            <a:r>
              <a:rPr lang="ar-EG" dirty="0" smtClean="0">
                <a:solidFill>
                  <a:srgbClr val="FF0000"/>
                </a:solidFill>
              </a:rPr>
              <a:t>مجموعة الانفجار</a:t>
            </a:r>
            <a:endParaRPr lang="en-US" dirty="0">
              <a:solidFill>
                <a:srgbClr val="FF0000"/>
              </a:solidFill>
            </a:endParaRPr>
          </a:p>
        </p:txBody>
      </p:sp>
      <p:sp>
        <p:nvSpPr>
          <p:cNvPr id="45059" name="Rectangle 3"/>
          <p:cNvSpPr>
            <a:spLocks noChangeArrowheads="1"/>
          </p:cNvSpPr>
          <p:nvPr/>
        </p:nvSpPr>
        <p:spPr bwMode="auto">
          <a:xfrm>
            <a:off x="5791200" y="3581400"/>
            <a:ext cx="1828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885825" algn="l"/>
              </a:tabLst>
            </a:pPr>
            <a:r>
              <a:rPr lang="ar-EG" dirty="0" smtClean="0">
                <a:solidFill>
                  <a:srgbClr val="FF0000"/>
                </a:solidFill>
              </a:rPr>
              <a:t>نوع درجة الحرارة </a:t>
            </a:r>
            <a:endParaRPr lang="en-US" dirty="0" smtClean="0">
              <a:solidFill>
                <a:srgbClr val="FF0000"/>
              </a:solidFill>
            </a:endParaRPr>
          </a:p>
        </p:txBody>
      </p:sp>
      <p:sp>
        <p:nvSpPr>
          <p:cNvPr id="20" name="Down Arrow 19"/>
          <p:cNvSpPr/>
          <p:nvPr/>
        </p:nvSpPr>
        <p:spPr>
          <a:xfrm rot="20638765">
            <a:off x="6463010" y="2250341"/>
            <a:ext cx="443730" cy="1065476"/>
          </a:xfrm>
          <a:prstGeom prst="down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3">
                  <a:lumMod val="60000"/>
                  <a:lumOff val="40000"/>
                </a:schemeClr>
              </a:solidFill>
            </a:endParaRPr>
          </a:p>
        </p:txBody>
      </p:sp>
      <p:sp>
        <p:nvSpPr>
          <p:cNvPr id="22" name="Down Arrow 21"/>
          <p:cNvSpPr/>
          <p:nvPr/>
        </p:nvSpPr>
        <p:spPr>
          <a:xfrm rot="2891592">
            <a:off x="3343629" y="2045105"/>
            <a:ext cx="371763" cy="1362111"/>
          </a:xfrm>
          <a:prstGeom prst="down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3">
                  <a:lumMod val="60000"/>
                  <a:lumOff val="40000"/>
                </a:schemeClr>
              </a:solidFill>
            </a:endParaRPr>
          </a:p>
        </p:txBody>
      </p:sp>
      <p:sp>
        <p:nvSpPr>
          <p:cNvPr id="23" name="Down Arrow 22"/>
          <p:cNvSpPr/>
          <p:nvPr/>
        </p:nvSpPr>
        <p:spPr>
          <a:xfrm rot="732418">
            <a:off x="4876800" y="2286000"/>
            <a:ext cx="440024" cy="1143000"/>
          </a:xfrm>
          <a:prstGeom prst="down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3">
                  <a:lumMod val="60000"/>
                  <a:lumOff val="40000"/>
                </a:schemeClr>
              </a:solidFill>
            </a:endParaRPr>
          </a:p>
        </p:txBody>
      </p:sp>
      <p:graphicFrame>
        <p:nvGraphicFramePr>
          <p:cNvPr id="45060" name="Object 4"/>
          <p:cNvGraphicFramePr>
            <a:graphicFrameLocks noChangeAspect="1"/>
          </p:cNvGraphicFramePr>
          <p:nvPr/>
        </p:nvGraphicFramePr>
        <p:xfrm>
          <a:off x="7526338" y="141288"/>
          <a:ext cx="1160462" cy="696912"/>
        </p:xfrm>
        <a:graphic>
          <a:graphicData uri="http://schemas.openxmlformats.org/presentationml/2006/ole">
            <p:oleObj spid="_x0000_s63490" r:id="rId4" imgW="2857899" imgH="2190476" progId="">
              <p:embed/>
            </p:oleObj>
          </a:graphicData>
        </a:graphic>
      </p:graphicFrame>
      <p:graphicFrame>
        <p:nvGraphicFramePr>
          <p:cNvPr id="12" name="Table 11"/>
          <p:cNvGraphicFramePr>
            <a:graphicFrameLocks noGrp="1"/>
          </p:cNvGraphicFramePr>
          <p:nvPr/>
        </p:nvGraphicFramePr>
        <p:xfrm>
          <a:off x="1447800" y="3733800"/>
          <a:ext cx="491254" cy="1962912"/>
        </p:xfrm>
        <a:graphic>
          <a:graphicData uri="http://schemas.openxmlformats.org/drawingml/2006/table">
            <a:tbl>
              <a:tblPr/>
              <a:tblGrid>
                <a:gridCol w="491254"/>
              </a:tblGrid>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d</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P</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I</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O</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e</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q</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m</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bl>
          </a:graphicData>
        </a:graphic>
      </p:graphicFrame>
      <p:graphicFrame>
        <p:nvGraphicFramePr>
          <p:cNvPr id="13" name="Table 12"/>
          <p:cNvGraphicFramePr>
            <a:graphicFrameLocks noGrp="1"/>
          </p:cNvGraphicFramePr>
          <p:nvPr/>
        </p:nvGraphicFramePr>
        <p:xfrm>
          <a:off x="4343400" y="4114800"/>
          <a:ext cx="761999" cy="1447800"/>
        </p:xfrm>
        <a:graphic>
          <a:graphicData uri="http://schemas.openxmlformats.org/drawingml/2006/table">
            <a:tbl>
              <a:tblPr/>
              <a:tblGrid>
                <a:gridCol w="761999"/>
              </a:tblGrid>
              <a:tr h="36195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I</a:t>
                      </a:r>
                      <a:endParaRPr lang="en-US" sz="16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36195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II C</a:t>
                      </a:r>
                      <a:endParaRPr lang="en-US" sz="16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36195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II B</a:t>
                      </a:r>
                      <a:endParaRPr lang="en-US" sz="16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361950">
                <a:tc>
                  <a:txBody>
                    <a:bodyPr/>
                    <a:lstStyle/>
                    <a:p>
                      <a:pPr marL="0" marR="0" algn="ctr">
                        <a:lnSpc>
                          <a:spcPct val="115000"/>
                        </a:lnSpc>
                        <a:spcBef>
                          <a:spcPts val="0"/>
                        </a:spcBef>
                        <a:spcAft>
                          <a:spcPts val="0"/>
                        </a:spcAft>
                      </a:pPr>
                      <a:r>
                        <a:rPr lang="en-US" sz="1600" dirty="0">
                          <a:latin typeface="Times New Roman"/>
                          <a:ea typeface="Times New Roman"/>
                          <a:cs typeface="Arial"/>
                        </a:rPr>
                        <a:t>II A</a:t>
                      </a:r>
                      <a:endParaRPr lang="en-US" sz="16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bl>
          </a:graphicData>
        </a:graphic>
      </p:graphicFrame>
      <p:graphicFrame>
        <p:nvGraphicFramePr>
          <p:cNvPr id="14" name="Table 13"/>
          <p:cNvGraphicFramePr>
            <a:graphicFrameLocks noGrp="1"/>
          </p:cNvGraphicFramePr>
          <p:nvPr/>
        </p:nvGraphicFramePr>
        <p:xfrm>
          <a:off x="6400800" y="4038600"/>
          <a:ext cx="582690" cy="2286000"/>
        </p:xfrm>
        <a:graphic>
          <a:graphicData uri="http://schemas.openxmlformats.org/drawingml/2006/table">
            <a:tbl>
              <a:tblPr/>
              <a:tblGrid>
                <a:gridCol w="582690"/>
              </a:tblGrid>
              <a:tr h="367004">
                <a:tc>
                  <a:txBody>
                    <a:bodyPr/>
                    <a:lstStyle/>
                    <a:p>
                      <a:pPr marL="0" marR="0" algn="ctr">
                        <a:lnSpc>
                          <a:spcPct val="115000"/>
                        </a:lnSpc>
                        <a:spcBef>
                          <a:spcPts val="0"/>
                        </a:spcBef>
                        <a:spcAft>
                          <a:spcPts val="0"/>
                        </a:spcAft>
                        <a:tabLst>
                          <a:tab pos="885825" algn="l"/>
                        </a:tabLst>
                      </a:pPr>
                      <a:r>
                        <a:rPr lang="en-US" sz="1300" dirty="0">
                          <a:latin typeface="Times New Roman"/>
                          <a:ea typeface="Times New Roman"/>
                          <a:cs typeface="Arial"/>
                        </a:rPr>
                        <a:t>T1</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367004">
                <a:tc>
                  <a:txBody>
                    <a:bodyPr/>
                    <a:lstStyle/>
                    <a:p>
                      <a:pPr marL="0" marR="0" algn="ctr">
                        <a:lnSpc>
                          <a:spcPct val="115000"/>
                        </a:lnSpc>
                        <a:spcBef>
                          <a:spcPts val="0"/>
                        </a:spcBef>
                        <a:spcAft>
                          <a:spcPts val="0"/>
                        </a:spcAft>
                        <a:tabLst>
                          <a:tab pos="885825" algn="l"/>
                        </a:tabLst>
                      </a:pPr>
                      <a:r>
                        <a:rPr lang="en-US" sz="1300" dirty="0">
                          <a:latin typeface="Times New Roman"/>
                          <a:ea typeface="Times New Roman"/>
                          <a:cs typeface="Arial"/>
                        </a:rPr>
                        <a:t>T2</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387998">
                <a:tc>
                  <a:txBody>
                    <a:bodyPr/>
                    <a:lstStyle/>
                    <a:p>
                      <a:pPr marL="0" marR="0" algn="ctr">
                        <a:lnSpc>
                          <a:spcPct val="115000"/>
                        </a:lnSpc>
                        <a:spcBef>
                          <a:spcPts val="0"/>
                        </a:spcBef>
                        <a:spcAft>
                          <a:spcPts val="0"/>
                        </a:spcAft>
                        <a:tabLst>
                          <a:tab pos="885825" algn="l"/>
                        </a:tabLst>
                      </a:pPr>
                      <a:r>
                        <a:rPr lang="en-US" sz="1300" dirty="0">
                          <a:latin typeface="Times New Roman"/>
                          <a:ea typeface="Times New Roman"/>
                          <a:cs typeface="Arial"/>
                        </a:rPr>
                        <a:t>T3</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387998">
                <a:tc>
                  <a:txBody>
                    <a:bodyPr/>
                    <a:lstStyle/>
                    <a:p>
                      <a:pPr marL="0" marR="0" algn="ctr">
                        <a:lnSpc>
                          <a:spcPct val="115000"/>
                        </a:lnSpc>
                        <a:spcBef>
                          <a:spcPts val="0"/>
                        </a:spcBef>
                        <a:spcAft>
                          <a:spcPts val="0"/>
                        </a:spcAft>
                      </a:pPr>
                      <a:r>
                        <a:rPr lang="en-US" sz="1300" dirty="0">
                          <a:latin typeface="Times New Roman"/>
                          <a:ea typeface="Times New Roman"/>
                          <a:cs typeface="Arial"/>
                        </a:rPr>
                        <a:t>T4</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387998">
                <a:tc>
                  <a:txBody>
                    <a:bodyPr/>
                    <a:lstStyle/>
                    <a:p>
                      <a:pPr marL="0" marR="0" algn="ctr">
                        <a:lnSpc>
                          <a:spcPct val="115000"/>
                        </a:lnSpc>
                        <a:spcBef>
                          <a:spcPts val="0"/>
                        </a:spcBef>
                        <a:spcAft>
                          <a:spcPts val="0"/>
                        </a:spcAft>
                      </a:pPr>
                      <a:r>
                        <a:rPr lang="en-US" sz="1300" dirty="0">
                          <a:latin typeface="Times New Roman"/>
                          <a:ea typeface="Times New Roman"/>
                          <a:cs typeface="Arial"/>
                        </a:rPr>
                        <a:t>T5</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387998">
                <a:tc>
                  <a:txBody>
                    <a:bodyPr/>
                    <a:lstStyle/>
                    <a:p>
                      <a:pPr marL="0" marR="0" algn="ctr">
                        <a:lnSpc>
                          <a:spcPct val="115000"/>
                        </a:lnSpc>
                        <a:spcBef>
                          <a:spcPts val="0"/>
                        </a:spcBef>
                        <a:spcAft>
                          <a:spcPts val="0"/>
                        </a:spcAft>
                      </a:pPr>
                      <a:r>
                        <a:rPr lang="en-US" sz="1300" dirty="0">
                          <a:latin typeface="Times New Roman"/>
                          <a:ea typeface="Times New Roman"/>
                          <a:cs typeface="Arial"/>
                        </a:rPr>
                        <a:t>T6</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B6F15528-21DE-4FAA-801E-634DDDAF4B2B}" type="slidenum">
              <a:rPr lang="en-US" smtClean="0"/>
              <a:pPr/>
              <a:t>29</a:t>
            </a:fld>
            <a:endParaRPr lang="en-US"/>
          </a:p>
        </p:txBody>
      </p:sp>
      <p:sp>
        <p:nvSpPr>
          <p:cNvPr id="5" name="Rectangle 1"/>
          <p:cNvSpPr>
            <a:spLocks noGrp="1" noChangeArrowheads="1"/>
          </p:cNvSpPr>
          <p:nvPr>
            <p:ph sz="quarter" idx="1"/>
          </p:nvPr>
        </p:nvSpPr>
        <p:spPr bwMode="auto">
          <a:xfrm>
            <a:off x="304800" y="304800"/>
            <a:ext cx="74676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None/>
              <a:tabLst>
                <a:tab pos="885825" algn="l"/>
              </a:tabLst>
            </a:pPr>
            <a:r>
              <a:rPr kumimoji="0" lang="en-US" sz="2400" b="0"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Permitted Class</a:t>
            </a:r>
          </a:p>
        </p:txBody>
      </p:sp>
      <p:graphicFrame>
        <p:nvGraphicFramePr>
          <p:cNvPr id="6" name="Table 5"/>
          <p:cNvGraphicFramePr>
            <a:graphicFrameLocks noGrp="1"/>
          </p:cNvGraphicFramePr>
          <p:nvPr/>
        </p:nvGraphicFramePr>
        <p:xfrm>
          <a:off x="533400" y="838200"/>
          <a:ext cx="7010400" cy="841248"/>
        </p:xfrm>
        <a:graphic>
          <a:graphicData uri="http://schemas.openxmlformats.org/drawingml/2006/table">
            <a:tbl>
              <a:tblPr/>
              <a:tblGrid>
                <a:gridCol w="1488935"/>
                <a:gridCol w="5521465"/>
              </a:tblGrid>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Class Ӏ</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457200" marR="0" algn="ctr">
                        <a:lnSpc>
                          <a:spcPct val="115000"/>
                        </a:lnSpc>
                        <a:spcBef>
                          <a:spcPts val="0"/>
                        </a:spcBef>
                        <a:spcAft>
                          <a:spcPts val="0"/>
                        </a:spcAft>
                        <a:tabLst>
                          <a:tab pos="885825" algn="l"/>
                        </a:tabLst>
                      </a:pPr>
                      <a:r>
                        <a:rPr lang="en-US" sz="1600">
                          <a:latin typeface="Times New Roman"/>
                          <a:ea typeface="Times New Roman"/>
                          <a:cs typeface="Arial"/>
                        </a:rPr>
                        <a:t>Gas/ Vapor</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tabLst>
                          <a:tab pos="885825" algn="l"/>
                        </a:tabLst>
                      </a:pPr>
                      <a:r>
                        <a:rPr lang="en-US" sz="1600">
                          <a:latin typeface="Times New Roman"/>
                          <a:ea typeface="Times New Roman"/>
                          <a:cs typeface="Arial"/>
                        </a:rPr>
                        <a:t>Class ӀӀ</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Dust</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Class ӀӀӀ</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457200" marR="0" algn="ctr">
                        <a:lnSpc>
                          <a:spcPct val="115000"/>
                        </a:lnSpc>
                        <a:spcBef>
                          <a:spcPts val="0"/>
                        </a:spcBef>
                        <a:spcAft>
                          <a:spcPts val="0"/>
                        </a:spcAft>
                        <a:tabLst>
                          <a:tab pos="885825" algn="l"/>
                        </a:tabLst>
                      </a:pPr>
                      <a:r>
                        <a:rPr lang="en-US" sz="1600" dirty="0">
                          <a:latin typeface="Times New Roman"/>
                          <a:ea typeface="Times New Roman"/>
                          <a:cs typeface="Arial"/>
                        </a:rPr>
                        <a:t>Fiber or flying</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7105" name="Rectangle 1"/>
          <p:cNvSpPr>
            <a:spLocks noChangeArrowheads="1"/>
          </p:cNvSpPr>
          <p:nvPr/>
        </p:nvSpPr>
        <p:spPr bwMode="auto">
          <a:xfrm>
            <a:off x="228600" y="1828800"/>
            <a:ext cx="3048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885825" algn="l"/>
              </a:tabLst>
            </a:pPr>
            <a:r>
              <a:rPr lang="en-US" sz="2400" dirty="0" smtClean="0">
                <a:solidFill>
                  <a:srgbClr val="0070C0"/>
                </a:solidFill>
                <a:latin typeface="Times New Roman" pitchFamily="18" charset="0"/>
                <a:ea typeface="Times New Roman" pitchFamily="18" charset="0"/>
                <a:cs typeface="Times New Roman" pitchFamily="18" charset="0"/>
              </a:rPr>
              <a:t>Permitted Zones</a:t>
            </a:r>
          </a:p>
        </p:txBody>
      </p:sp>
      <p:graphicFrame>
        <p:nvGraphicFramePr>
          <p:cNvPr id="8" name="Table 7"/>
          <p:cNvGraphicFramePr>
            <a:graphicFrameLocks noGrp="1"/>
          </p:cNvGraphicFramePr>
          <p:nvPr/>
        </p:nvGraphicFramePr>
        <p:xfrm>
          <a:off x="533400" y="2286000"/>
          <a:ext cx="7010400" cy="876300"/>
        </p:xfrm>
        <a:graphic>
          <a:graphicData uri="http://schemas.openxmlformats.org/drawingml/2006/table">
            <a:tbl>
              <a:tblPr/>
              <a:tblGrid>
                <a:gridCol w="1424198"/>
                <a:gridCol w="5586202"/>
              </a:tblGrid>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Zones 0</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457200" marR="0" algn="l">
                        <a:lnSpc>
                          <a:spcPct val="115000"/>
                        </a:lnSpc>
                        <a:spcBef>
                          <a:spcPts val="0"/>
                        </a:spcBef>
                        <a:spcAft>
                          <a:spcPts val="0"/>
                        </a:spcAft>
                        <a:tabLst>
                          <a:tab pos="885825" algn="l"/>
                        </a:tabLst>
                      </a:pPr>
                      <a:r>
                        <a:rPr lang="en-US" altLang="ar-SA" sz="1800" b="0" i="0" dirty="0" smtClean="0">
                          <a:solidFill>
                            <a:schemeClr val="tx1"/>
                          </a:solidFill>
                          <a:effectLst/>
                          <a:cs typeface="+mn-cs"/>
                        </a:rPr>
                        <a:t>Explosive atmosphere is continuously Present</a:t>
                      </a:r>
                      <a:endParaRPr lang="en-US" sz="1800" b="0" i="0" dirty="0">
                        <a:solidFill>
                          <a:schemeClr val="tx1"/>
                        </a:solidFill>
                        <a:effectLst/>
                        <a:latin typeface="Calibri"/>
                        <a:ea typeface="Times New Roman"/>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tabLst>
                          <a:tab pos="885825" algn="l"/>
                        </a:tabLst>
                      </a:pPr>
                      <a:r>
                        <a:rPr lang="en-US" sz="1600">
                          <a:latin typeface="Times New Roman"/>
                          <a:ea typeface="Times New Roman"/>
                          <a:cs typeface="Arial"/>
                        </a:rPr>
                        <a:t>Zones 1</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457200" marR="0" algn="l">
                        <a:lnSpc>
                          <a:spcPct val="115000"/>
                        </a:lnSpc>
                        <a:spcBef>
                          <a:spcPts val="0"/>
                        </a:spcBef>
                        <a:spcAft>
                          <a:spcPts val="0"/>
                        </a:spcAft>
                        <a:tabLst>
                          <a:tab pos="885825" algn="l"/>
                        </a:tabLst>
                      </a:pPr>
                      <a:r>
                        <a:rPr lang="en-US" altLang="ar-SA" sz="1600" b="0" i="0" dirty="0" smtClean="0">
                          <a:solidFill>
                            <a:schemeClr val="tx1"/>
                          </a:solidFill>
                          <a:effectLst/>
                          <a:cs typeface="+mn-cs"/>
                        </a:rPr>
                        <a:t>Explosive atmosphere is often</a:t>
                      </a:r>
                      <a:r>
                        <a:rPr lang="en-US" altLang="ar-SA" sz="1600" b="0" i="0" baseline="0" dirty="0" smtClean="0">
                          <a:solidFill>
                            <a:schemeClr val="tx1"/>
                          </a:solidFill>
                          <a:effectLst/>
                          <a:cs typeface="+mn-cs"/>
                        </a:rPr>
                        <a:t> </a:t>
                      </a:r>
                      <a:r>
                        <a:rPr lang="en-US" altLang="ar-SA" sz="1600" b="0" i="0" dirty="0" smtClean="0">
                          <a:solidFill>
                            <a:schemeClr val="tx1"/>
                          </a:solidFill>
                          <a:effectLst/>
                          <a:cs typeface="+mn-cs"/>
                        </a:rPr>
                        <a:t> Present</a:t>
                      </a:r>
                      <a:endParaRPr lang="en-US" sz="1600" b="0" i="0" dirty="0">
                        <a:solidFill>
                          <a:schemeClr val="tx1"/>
                        </a:solidFill>
                        <a:effectLst/>
                        <a:latin typeface="Calibri"/>
                        <a:ea typeface="Times New Roman"/>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Zones 2</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457200" marR="0" algn="l">
                        <a:lnSpc>
                          <a:spcPct val="115000"/>
                        </a:lnSpc>
                        <a:spcBef>
                          <a:spcPts val="0"/>
                        </a:spcBef>
                        <a:spcAft>
                          <a:spcPts val="0"/>
                        </a:spcAft>
                        <a:tabLst>
                          <a:tab pos="885825" algn="l"/>
                        </a:tabLst>
                      </a:pPr>
                      <a:r>
                        <a:rPr lang="en-US" altLang="ar-SA" sz="1600" b="0" i="0" dirty="0" smtClean="0">
                          <a:solidFill>
                            <a:schemeClr val="tx1"/>
                          </a:solidFill>
                          <a:effectLst/>
                          <a:cs typeface="+mn-cs"/>
                        </a:rPr>
                        <a:t>Explosive atmosphere may</a:t>
                      </a:r>
                      <a:r>
                        <a:rPr lang="en-US" altLang="ar-SA" sz="1600" b="0" i="0" baseline="0" dirty="0" smtClean="0">
                          <a:solidFill>
                            <a:schemeClr val="tx1"/>
                          </a:solidFill>
                          <a:effectLst/>
                          <a:cs typeface="+mn-cs"/>
                        </a:rPr>
                        <a:t> accidentally present</a:t>
                      </a:r>
                      <a:endParaRPr lang="en-US" sz="1600" b="0" i="0" dirty="0">
                        <a:solidFill>
                          <a:schemeClr val="tx1"/>
                        </a:solidFill>
                        <a:effectLst/>
                        <a:latin typeface="Calibri"/>
                        <a:ea typeface="Times New Roman"/>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7106" name="Rectangle 2"/>
          <p:cNvSpPr>
            <a:spLocks noChangeArrowheads="1"/>
          </p:cNvSpPr>
          <p:nvPr/>
        </p:nvSpPr>
        <p:spPr bwMode="auto">
          <a:xfrm>
            <a:off x="228600" y="3352800"/>
            <a:ext cx="32004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tabLst>
                <a:tab pos="885825" algn="l"/>
              </a:tabLst>
            </a:pPr>
            <a:r>
              <a:rPr lang="en-US" sz="2400" dirty="0" smtClean="0">
                <a:solidFill>
                  <a:srgbClr val="0070C0"/>
                </a:solidFill>
                <a:latin typeface="Times New Roman" pitchFamily="18" charset="0"/>
                <a:ea typeface="Times New Roman" pitchFamily="18" charset="0"/>
                <a:cs typeface="Times New Roman" pitchFamily="18" charset="0"/>
              </a:rPr>
              <a:t>Type of Protection </a:t>
            </a:r>
          </a:p>
        </p:txBody>
      </p:sp>
      <p:graphicFrame>
        <p:nvGraphicFramePr>
          <p:cNvPr id="10" name="Table 9"/>
          <p:cNvGraphicFramePr>
            <a:graphicFrameLocks noGrp="1"/>
          </p:cNvGraphicFramePr>
          <p:nvPr/>
        </p:nvGraphicFramePr>
        <p:xfrm>
          <a:off x="533400" y="3886200"/>
          <a:ext cx="7162800" cy="1962912"/>
        </p:xfrm>
        <a:graphic>
          <a:graphicData uri="http://schemas.openxmlformats.org/drawingml/2006/table">
            <a:tbl>
              <a:tblPr/>
              <a:tblGrid>
                <a:gridCol w="491254"/>
                <a:gridCol w="6671546"/>
              </a:tblGrid>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d</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457200" marR="0" algn="ctr">
                        <a:lnSpc>
                          <a:spcPct val="115000"/>
                        </a:lnSpc>
                        <a:spcBef>
                          <a:spcPts val="0"/>
                        </a:spcBef>
                        <a:spcAft>
                          <a:spcPts val="0"/>
                        </a:spcAft>
                        <a:tabLst>
                          <a:tab pos="885825" algn="l"/>
                        </a:tabLst>
                      </a:pPr>
                      <a:r>
                        <a:rPr lang="en-US" sz="1600">
                          <a:latin typeface="Times New Roman"/>
                          <a:ea typeface="Times New Roman"/>
                          <a:cs typeface="Arial"/>
                        </a:rPr>
                        <a:t>Flameproof enclosure</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P</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tabLst>
                          <a:tab pos="885825" algn="l"/>
                        </a:tabLst>
                      </a:pPr>
                      <a:r>
                        <a:rPr lang="en-US" sz="1600">
                          <a:latin typeface="Times New Roman"/>
                          <a:ea typeface="Times New Roman"/>
                          <a:cs typeface="Arial"/>
                        </a:rPr>
                        <a:t>Pressurized apparatus</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I</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457200" marR="0" algn="ctr">
                        <a:lnSpc>
                          <a:spcPct val="115000"/>
                        </a:lnSpc>
                        <a:spcBef>
                          <a:spcPts val="0"/>
                        </a:spcBef>
                        <a:spcAft>
                          <a:spcPts val="0"/>
                        </a:spcAft>
                        <a:tabLst>
                          <a:tab pos="885825" algn="l"/>
                        </a:tabLst>
                      </a:pPr>
                      <a:r>
                        <a:rPr lang="en-US" sz="1600">
                          <a:latin typeface="Times New Roman"/>
                          <a:ea typeface="Times New Roman"/>
                          <a:cs typeface="Arial"/>
                        </a:rPr>
                        <a:t>Intrinsic safety</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O</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457200" marR="0" algn="ctr">
                        <a:lnSpc>
                          <a:spcPct val="115000"/>
                        </a:lnSpc>
                        <a:spcBef>
                          <a:spcPts val="0"/>
                        </a:spcBef>
                        <a:spcAft>
                          <a:spcPts val="0"/>
                        </a:spcAft>
                        <a:tabLst>
                          <a:tab pos="885825" algn="l"/>
                        </a:tabLst>
                      </a:pPr>
                      <a:r>
                        <a:rPr lang="en-US" sz="1600">
                          <a:latin typeface="Times New Roman"/>
                          <a:ea typeface="Times New Roman"/>
                          <a:cs typeface="Arial"/>
                        </a:rPr>
                        <a:t>Oil immersion</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e</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tabLst>
                          <a:tab pos="885825" algn="l"/>
                        </a:tabLst>
                      </a:pPr>
                      <a:r>
                        <a:rPr lang="en-US" sz="1600">
                          <a:latin typeface="Times New Roman"/>
                          <a:ea typeface="Times New Roman"/>
                          <a:cs typeface="Arial"/>
                        </a:rPr>
                        <a:t>Increased Safety</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q</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tabLst>
                          <a:tab pos="885825" algn="l"/>
                        </a:tabLst>
                      </a:pPr>
                      <a:r>
                        <a:rPr lang="en-US" sz="1600">
                          <a:latin typeface="Times New Roman"/>
                          <a:ea typeface="Times New Roman"/>
                          <a:cs typeface="Arial"/>
                        </a:rPr>
                        <a:t>Powder fitting</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m</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tabLst>
                          <a:tab pos="885825" algn="l"/>
                        </a:tabLst>
                      </a:pPr>
                      <a:r>
                        <a:rPr lang="en-US" sz="1600" dirty="0" err="1">
                          <a:latin typeface="Times New Roman"/>
                          <a:ea typeface="Times New Roman"/>
                          <a:cs typeface="Arial"/>
                        </a:rPr>
                        <a:t>Moulding</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7107" name="Object 3"/>
          <p:cNvGraphicFramePr>
            <a:graphicFrameLocks noChangeAspect="1"/>
          </p:cNvGraphicFramePr>
          <p:nvPr/>
        </p:nvGraphicFramePr>
        <p:xfrm>
          <a:off x="7526338" y="141288"/>
          <a:ext cx="1160462" cy="696912"/>
        </p:xfrm>
        <a:graphic>
          <a:graphicData uri="http://schemas.openxmlformats.org/presentationml/2006/ole">
            <p:oleObj spid="_x0000_s47107" r:id="rId3" imgW="2857899" imgH="2190476" progId="">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7467600" cy="655638"/>
          </a:xfrm>
        </p:spPr>
        <p:txBody>
          <a:bodyPr>
            <a:normAutofit/>
          </a:bodyPr>
          <a:lstStyle/>
          <a:p>
            <a:pPr fontAlgn="base">
              <a:spcAft>
                <a:spcPct val="0"/>
              </a:spcAft>
            </a:pPr>
            <a:r>
              <a:rPr lang="en-US" sz="3600" b="1" dirty="0" smtClean="0">
                <a:solidFill>
                  <a:schemeClr val="accent3">
                    <a:lumMod val="40000"/>
                    <a:lumOff val="60000"/>
                  </a:schemeClr>
                </a:solidFill>
                <a:latin typeface="Times New Roman" pitchFamily="18" charset="0"/>
                <a:cs typeface="Times New Roman" pitchFamily="18" charset="0"/>
              </a:rPr>
              <a:t>2.Current</a:t>
            </a:r>
            <a:r>
              <a:rPr lang="ar-EG" sz="3600" b="1" dirty="0" smtClean="0">
                <a:solidFill>
                  <a:schemeClr val="accent3">
                    <a:lumMod val="40000"/>
                    <a:lumOff val="60000"/>
                  </a:schemeClr>
                </a:solidFill>
                <a:latin typeface="Times New Roman" pitchFamily="18" charset="0"/>
                <a:cs typeface="Times New Roman" pitchFamily="18" charset="0"/>
              </a:rPr>
              <a:t>         التيار                           </a:t>
            </a:r>
            <a:endParaRPr lang="en-US" sz="3600" b="1" dirty="0" smtClean="0">
              <a:solidFill>
                <a:schemeClr val="accent3">
                  <a:lumMod val="40000"/>
                  <a:lumOff val="60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600200"/>
            <a:ext cx="7467600" cy="1371600"/>
          </a:xfrm>
        </p:spPr>
        <p:txBody>
          <a:bodyPr>
            <a:normAutofit fontScale="92500" lnSpcReduction="20000"/>
          </a:bodyPr>
          <a:lstStyle/>
          <a:p>
            <a:pPr fontAlgn="base">
              <a:spcBef>
                <a:spcPct val="0"/>
              </a:spcBef>
              <a:spcAft>
                <a:spcPct val="0"/>
              </a:spcAft>
              <a:buNone/>
            </a:pPr>
            <a:r>
              <a:rPr lang="en-US" sz="2000" dirty="0" smtClean="0">
                <a:latin typeface="Times New Roman" pitchFamily="18" charset="0"/>
                <a:ea typeface="Times New Roman" pitchFamily="18" charset="0"/>
                <a:cs typeface="Times New Roman" pitchFamily="18" charset="0"/>
              </a:rPr>
              <a:t>Is the current draw of the motor connected to the nameplate voltage, loaded at nameplate horsepower and running at name plate speed.</a:t>
            </a:r>
          </a:p>
          <a:p>
            <a:pPr algn="r" rtl="1" fontAlgn="base">
              <a:spcBef>
                <a:spcPct val="0"/>
              </a:spcBef>
              <a:spcAft>
                <a:spcPct val="0"/>
              </a:spcAft>
              <a:buNone/>
            </a:pPr>
            <a:r>
              <a:rPr lang="ar-EG" sz="2000" dirty="0" smtClean="0">
                <a:latin typeface="Times New Roman" pitchFamily="18" charset="0"/>
                <a:ea typeface="Times New Roman" pitchFamily="18" charset="0"/>
                <a:cs typeface="Times New Roman" pitchFamily="18" charset="0"/>
              </a:rPr>
              <a:t>هو التيار </a:t>
            </a:r>
            <a:r>
              <a:rPr lang="ar-EG" sz="2000" dirty="0" smtClean="0">
                <a:latin typeface="Times New Roman" pitchFamily="18" charset="0"/>
                <a:ea typeface="Times New Roman" pitchFamily="18" charset="0"/>
                <a:cs typeface="Times New Roman" pitchFamily="18" charset="0"/>
              </a:rPr>
              <a:t>المسحوب عند توصيل </a:t>
            </a:r>
            <a:r>
              <a:rPr lang="ar-EG" sz="2000" dirty="0" smtClean="0">
                <a:latin typeface="Times New Roman" pitchFamily="18" charset="0"/>
                <a:ea typeface="Times New Roman" pitchFamily="18" charset="0"/>
                <a:cs typeface="Times New Roman" pitchFamily="18" charset="0"/>
              </a:rPr>
              <a:t>المحرك بالجهد المناسب (المذكور لوحة البيانات) و تحميل المحرك بالقدرة الحصانية المذكورة فى لوحة البيانات ودوران النحرك بالسرعة </a:t>
            </a:r>
            <a:r>
              <a:rPr lang="ar-EG" sz="2000" dirty="0" smtClean="0">
                <a:latin typeface="Times New Roman" pitchFamily="18" charset="0"/>
                <a:ea typeface="Times New Roman" pitchFamily="18" charset="0"/>
                <a:cs typeface="Times New Roman" pitchFamily="18" charset="0"/>
              </a:rPr>
              <a:t>المذكورة </a:t>
            </a:r>
            <a:r>
              <a:rPr lang="ar-EG" sz="2000" dirty="0" smtClean="0">
                <a:latin typeface="Times New Roman" pitchFamily="18" charset="0"/>
                <a:ea typeface="Times New Roman" pitchFamily="18" charset="0"/>
                <a:cs typeface="Times New Roman" pitchFamily="18" charset="0"/>
              </a:rPr>
              <a:t>أيضاً </a:t>
            </a:r>
            <a:r>
              <a:rPr lang="ar-EG" sz="2000" dirty="0" smtClean="0">
                <a:latin typeface="Times New Roman" pitchFamily="18" charset="0"/>
                <a:ea typeface="Times New Roman" pitchFamily="18" charset="0"/>
                <a:cs typeface="Times New Roman" pitchFamily="18" charset="0"/>
              </a:rPr>
              <a:t>.</a:t>
            </a:r>
            <a:endParaRPr lang="en-US" sz="2000" dirty="0" smtClean="0">
              <a:latin typeface="Times New Roman" pitchFamily="18" charset="0"/>
              <a:ea typeface="Times New Roman" pitchFamily="18" charset="0"/>
              <a:cs typeface="Times New Roman" pitchFamily="18" charset="0"/>
            </a:endParaRPr>
          </a:p>
          <a:p>
            <a:pPr fontAlgn="base">
              <a:spcBef>
                <a:spcPct val="0"/>
              </a:spcBef>
              <a:spcAft>
                <a:spcPct val="0"/>
              </a:spcAft>
              <a:buNone/>
            </a:pPr>
            <a:endParaRPr lang="en-US" sz="2000" dirty="0" smtClean="0">
              <a:latin typeface="Times New Roman" pitchFamily="18" charset="0"/>
              <a:ea typeface="Times New Roman" pitchFamily="18" charset="0"/>
              <a:cs typeface="Times New Roman" pitchFamily="18" charset="0"/>
            </a:endParaRPr>
          </a:p>
          <a:p>
            <a:pPr>
              <a:buNone/>
            </a:pPr>
            <a:endParaRPr lang="en-US" sz="2000" dirty="0" smtClean="0">
              <a:latin typeface="Times New Roman" pitchFamily="18" charset="0"/>
              <a:ea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3</a:t>
            </a:fld>
            <a:endParaRPr lang="en-US"/>
          </a:p>
        </p:txBody>
      </p:sp>
      <p:graphicFrame>
        <p:nvGraphicFramePr>
          <p:cNvPr id="27650" name="Object 2"/>
          <p:cNvGraphicFramePr>
            <a:graphicFrameLocks noChangeAspect="1"/>
          </p:cNvGraphicFramePr>
          <p:nvPr/>
        </p:nvGraphicFramePr>
        <p:xfrm>
          <a:off x="7526338" y="65088"/>
          <a:ext cx="1160462" cy="696912"/>
        </p:xfrm>
        <a:graphic>
          <a:graphicData uri="http://schemas.openxmlformats.org/presentationml/2006/ole">
            <p:oleObj spid="_x0000_s27650" r:id="rId3" imgW="2857899" imgH="2190476" progId="">
              <p:embed/>
            </p:oleObj>
          </a:graphicData>
        </a:graphic>
      </p:graphicFrame>
      <p:pic>
        <p:nvPicPr>
          <p:cNvPr id="27654" name="Picture 6"/>
          <p:cNvPicPr>
            <a:picLocks noChangeAspect="1" noChangeArrowheads="1"/>
          </p:cNvPicPr>
          <p:nvPr/>
        </p:nvPicPr>
        <p:blipFill>
          <a:blip r:embed="rId4"/>
          <a:srcRect/>
          <a:stretch>
            <a:fillRect/>
          </a:stretch>
        </p:blipFill>
        <p:spPr bwMode="auto">
          <a:xfrm>
            <a:off x="914400" y="3276600"/>
            <a:ext cx="6400800" cy="3384498"/>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654"/>
                                        </p:tgtEl>
                                        <p:attrNameLst>
                                          <p:attrName>style.visibility</p:attrName>
                                        </p:attrNameLst>
                                      </p:cBhvr>
                                      <p:to>
                                        <p:strVal val="visible"/>
                                      </p:to>
                                    </p:set>
                                    <p:anim calcmode="lin" valueType="num">
                                      <p:cBhvr additive="base">
                                        <p:cTn id="7" dur="500" fill="hold"/>
                                        <p:tgtEl>
                                          <p:spTgt spid="27654"/>
                                        </p:tgtEl>
                                        <p:attrNameLst>
                                          <p:attrName>ppt_x</p:attrName>
                                        </p:attrNameLst>
                                      </p:cBhvr>
                                      <p:tavLst>
                                        <p:tav tm="0">
                                          <p:val>
                                            <p:strVal val="#ppt_x"/>
                                          </p:val>
                                        </p:tav>
                                        <p:tav tm="100000">
                                          <p:val>
                                            <p:strVal val="#ppt_x"/>
                                          </p:val>
                                        </p:tav>
                                      </p:tavLst>
                                    </p:anim>
                                    <p:anim calcmode="lin" valueType="num">
                                      <p:cBhvr additive="base">
                                        <p:cTn id="8" dur="500" fill="hold"/>
                                        <p:tgtEl>
                                          <p:spTgt spid="276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B6F15528-21DE-4FAA-801E-634DDDAF4B2B}" type="slidenum">
              <a:rPr lang="en-US" smtClean="0"/>
              <a:pPr/>
              <a:t>30</a:t>
            </a:fld>
            <a:endParaRPr lang="en-US"/>
          </a:p>
        </p:txBody>
      </p:sp>
      <p:sp>
        <p:nvSpPr>
          <p:cNvPr id="5" name="Rectangle 1"/>
          <p:cNvSpPr>
            <a:spLocks noGrp="1" noChangeArrowheads="1"/>
          </p:cNvSpPr>
          <p:nvPr>
            <p:ph sz="quarter" idx="1"/>
          </p:nvPr>
        </p:nvSpPr>
        <p:spPr bwMode="auto">
          <a:xfrm>
            <a:off x="304800" y="304800"/>
            <a:ext cx="74676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None/>
              <a:tabLst>
                <a:tab pos="885825" algn="l"/>
              </a:tabLst>
            </a:pPr>
            <a:r>
              <a:rPr kumimoji="0" lang="en-US" sz="2400" b="0"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Permitted Class</a:t>
            </a:r>
          </a:p>
        </p:txBody>
      </p:sp>
      <p:graphicFrame>
        <p:nvGraphicFramePr>
          <p:cNvPr id="6" name="Table 5"/>
          <p:cNvGraphicFramePr>
            <a:graphicFrameLocks noGrp="1"/>
          </p:cNvGraphicFramePr>
          <p:nvPr/>
        </p:nvGraphicFramePr>
        <p:xfrm>
          <a:off x="533400" y="838200"/>
          <a:ext cx="7010400" cy="946404"/>
        </p:xfrm>
        <a:graphic>
          <a:graphicData uri="http://schemas.openxmlformats.org/drawingml/2006/table">
            <a:tbl>
              <a:tblPr/>
              <a:tblGrid>
                <a:gridCol w="1488935"/>
                <a:gridCol w="5521465"/>
              </a:tblGrid>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Class Ӏ</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457200" marR="0" algn="ctr">
                        <a:lnSpc>
                          <a:spcPct val="115000"/>
                        </a:lnSpc>
                        <a:spcBef>
                          <a:spcPts val="0"/>
                        </a:spcBef>
                        <a:spcAft>
                          <a:spcPts val="0"/>
                        </a:spcAft>
                        <a:tabLst>
                          <a:tab pos="885825" algn="l"/>
                        </a:tabLst>
                      </a:pPr>
                      <a:r>
                        <a:rPr kumimoji="0" lang="ar-EG" altLang="ar-SA" sz="1800" b="0" i="0" kern="1200" dirty="0" smtClean="0">
                          <a:solidFill>
                            <a:schemeClr val="tx1"/>
                          </a:solidFill>
                          <a:effectLst/>
                          <a:latin typeface="+mn-lt"/>
                          <a:ea typeface="+mn-ea"/>
                          <a:cs typeface="+mn-cs"/>
                        </a:rPr>
                        <a:t>غاز / بخار</a:t>
                      </a:r>
                      <a:r>
                        <a:rPr lang="ar-EG" sz="1100" baseline="0" dirty="0" smtClean="0">
                          <a:latin typeface="Calibri"/>
                          <a:ea typeface="Times New Roman"/>
                          <a:cs typeface="Arial"/>
                        </a:rPr>
                        <a:t> </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tabLst>
                          <a:tab pos="885825" algn="l"/>
                        </a:tabLst>
                      </a:pPr>
                      <a:r>
                        <a:rPr lang="en-US" sz="1600">
                          <a:latin typeface="Times New Roman"/>
                          <a:ea typeface="Times New Roman"/>
                          <a:cs typeface="Arial"/>
                        </a:rPr>
                        <a:t>Class ӀӀ</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tabLst>
                          <a:tab pos="885825" algn="l"/>
                        </a:tabLst>
                      </a:pPr>
                      <a:r>
                        <a:rPr kumimoji="0" lang="ar-EG" altLang="ar-SA" sz="1800" b="0" i="0" kern="1200" dirty="0" smtClean="0">
                          <a:solidFill>
                            <a:schemeClr val="tx1"/>
                          </a:solidFill>
                          <a:effectLst/>
                          <a:latin typeface="+mn-lt"/>
                          <a:ea typeface="+mn-ea"/>
                          <a:cs typeface="+mn-cs"/>
                        </a:rPr>
                        <a:t>غبار</a:t>
                      </a:r>
                      <a:r>
                        <a:rPr lang="ar-EG" sz="1600" dirty="0" smtClean="0">
                          <a:latin typeface="Times New Roman"/>
                          <a:ea typeface="Times New Roman"/>
                          <a:cs typeface="Arial"/>
                        </a:rPr>
                        <a:t> </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Class ӀӀӀ</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457200" marR="0" algn="ctr">
                        <a:lnSpc>
                          <a:spcPct val="115000"/>
                        </a:lnSpc>
                        <a:spcBef>
                          <a:spcPts val="0"/>
                        </a:spcBef>
                        <a:spcAft>
                          <a:spcPts val="0"/>
                        </a:spcAft>
                        <a:tabLst>
                          <a:tab pos="885825" algn="l"/>
                        </a:tabLst>
                      </a:pPr>
                      <a:r>
                        <a:rPr kumimoji="0" lang="ar-EG" altLang="ar-SA" sz="1800" b="0" i="0" kern="1200" dirty="0" smtClean="0">
                          <a:solidFill>
                            <a:schemeClr val="tx1"/>
                          </a:solidFill>
                          <a:effectLst/>
                          <a:latin typeface="+mn-lt"/>
                          <a:ea typeface="+mn-ea"/>
                          <a:cs typeface="+mn-cs"/>
                        </a:rPr>
                        <a:t>مواد ليفية </a:t>
                      </a:r>
                      <a:endParaRPr kumimoji="0" lang="en-US" altLang="ar-SA" sz="1800" b="0" i="0" kern="1200" dirty="0">
                        <a:solidFill>
                          <a:schemeClr val="tx1"/>
                        </a:solidFill>
                        <a:effectLst/>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7105" name="Rectangle 1"/>
          <p:cNvSpPr>
            <a:spLocks noChangeArrowheads="1"/>
          </p:cNvSpPr>
          <p:nvPr/>
        </p:nvSpPr>
        <p:spPr bwMode="auto">
          <a:xfrm>
            <a:off x="228600" y="1828800"/>
            <a:ext cx="3048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885825" algn="l"/>
              </a:tabLst>
            </a:pPr>
            <a:r>
              <a:rPr lang="en-US" sz="2400" dirty="0" smtClean="0">
                <a:solidFill>
                  <a:srgbClr val="0070C0"/>
                </a:solidFill>
                <a:latin typeface="Times New Roman" pitchFamily="18" charset="0"/>
                <a:ea typeface="Times New Roman" pitchFamily="18" charset="0"/>
                <a:cs typeface="Times New Roman" pitchFamily="18" charset="0"/>
              </a:rPr>
              <a:t>Permitted Zones</a:t>
            </a:r>
          </a:p>
        </p:txBody>
      </p:sp>
      <p:graphicFrame>
        <p:nvGraphicFramePr>
          <p:cNvPr id="8" name="Table 7"/>
          <p:cNvGraphicFramePr>
            <a:graphicFrameLocks noGrp="1"/>
          </p:cNvGraphicFramePr>
          <p:nvPr/>
        </p:nvGraphicFramePr>
        <p:xfrm>
          <a:off x="533400" y="2276220"/>
          <a:ext cx="7010400" cy="946404"/>
        </p:xfrm>
        <a:graphic>
          <a:graphicData uri="http://schemas.openxmlformats.org/drawingml/2006/table">
            <a:tbl>
              <a:tblPr/>
              <a:tblGrid>
                <a:gridCol w="1424198"/>
                <a:gridCol w="5586202"/>
              </a:tblGrid>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Zones 0</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457200" marR="0" algn="l">
                        <a:lnSpc>
                          <a:spcPct val="115000"/>
                        </a:lnSpc>
                        <a:spcBef>
                          <a:spcPts val="0"/>
                        </a:spcBef>
                        <a:spcAft>
                          <a:spcPts val="0"/>
                        </a:spcAft>
                        <a:tabLst>
                          <a:tab pos="885825" algn="l"/>
                        </a:tabLst>
                      </a:pPr>
                      <a:r>
                        <a:rPr lang="ar-EG" altLang="ar-SA" sz="1800" b="0" i="0" dirty="0" smtClean="0">
                          <a:solidFill>
                            <a:schemeClr val="tx1"/>
                          </a:solidFill>
                          <a:effectLst/>
                          <a:cs typeface="+mn-cs"/>
                        </a:rPr>
                        <a:t>المواد القابلة للانفجار موجودة بستمرار </a:t>
                      </a:r>
                      <a:endParaRPr lang="en-US" sz="1800" b="0" i="0" dirty="0">
                        <a:solidFill>
                          <a:schemeClr val="tx1"/>
                        </a:solidFill>
                        <a:effectLst/>
                        <a:latin typeface="Calibri"/>
                        <a:ea typeface="Times New Roman"/>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tabLst>
                          <a:tab pos="885825" algn="l"/>
                        </a:tabLst>
                      </a:pPr>
                      <a:r>
                        <a:rPr lang="en-US" sz="1600">
                          <a:latin typeface="Times New Roman"/>
                          <a:ea typeface="Times New Roman"/>
                          <a:cs typeface="Arial"/>
                        </a:rPr>
                        <a:t>Zones 1</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457200" marR="0" algn="l">
                        <a:lnSpc>
                          <a:spcPct val="115000"/>
                        </a:lnSpc>
                        <a:spcBef>
                          <a:spcPts val="0"/>
                        </a:spcBef>
                        <a:spcAft>
                          <a:spcPts val="0"/>
                        </a:spcAft>
                        <a:tabLst>
                          <a:tab pos="885825" algn="l"/>
                        </a:tabLst>
                      </a:pPr>
                      <a:r>
                        <a:rPr kumimoji="0" lang="ar-EG" altLang="ar-SA" sz="1800" b="0" i="0" kern="1200" dirty="0" smtClean="0">
                          <a:solidFill>
                            <a:schemeClr val="tx1"/>
                          </a:solidFill>
                          <a:effectLst/>
                          <a:latin typeface="+mn-lt"/>
                          <a:ea typeface="+mn-ea"/>
                          <a:cs typeface="+mn-cs"/>
                        </a:rPr>
                        <a:t>المواد القابلة للانفجار موجودة احيانا</a:t>
                      </a:r>
                      <a:endParaRPr kumimoji="0" lang="en-US" altLang="ar-SA" sz="1800" b="0" i="0" kern="1200" dirty="0">
                        <a:solidFill>
                          <a:schemeClr val="tx1"/>
                        </a:solidFill>
                        <a:effectLst/>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856">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Zones 2</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457200" marR="0" algn="l" rtl="0" eaLnBrk="1" latinLnBrk="0" hangingPunct="1">
                        <a:lnSpc>
                          <a:spcPct val="115000"/>
                        </a:lnSpc>
                        <a:spcBef>
                          <a:spcPts val="0"/>
                        </a:spcBef>
                        <a:spcAft>
                          <a:spcPts val="0"/>
                        </a:spcAft>
                        <a:tabLst>
                          <a:tab pos="885825" algn="l"/>
                        </a:tabLst>
                      </a:pPr>
                      <a:r>
                        <a:rPr kumimoji="0" lang="ar-EG" altLang="ar-SA" sz="1800" b="0" i="0" kern="1200" dirty="0" smtClean="0">
                          <a:solidFill>
                            <a:schemeClr val="tx1"/>
                          </a:solidFill>
                          <a:effectLst/>
                          <a:latin typeface="+mn-lt"/>
                          <a:ea typeface="+mn-ea"/>
                          <a:cs typeface="+mn-cs"/>
                        </a:rPr>
                        <a:t>المواد القابلة للانفجار توجد مصادفة </a:t>
                      </a:r>
                      <a:endParaRPr kumimoji="0" lang="en-US" altLang="ar-SA" sz="1800" b="0" i="0" kern="1200" dirty="0">
                        <a:solidFill>
                          <a:schemeClr val="tx1"/>
                        </a:solidFill>
                        <a:effectLst/>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7106" name="Rectangle 2"/>
          <p:cNvSpPr>
            <a:spLocks noChangeArrowheads="1"/>
          </p:cNvSpPr>
          <p:nvPr/>
        </p:nvSpPr>
        <p:spPr bwMode="auto">
          <a:xfrm>
            <a:off x="228600" y="3352800"/>
            <a:ext cx="32004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tabLst>
                <a:tab pos="885825" algn="l"/>
              </a:tabLst>
            </a:pPr>
            <a:r>
              <a:rPr lang="ar-EG" sz="2400" dirty="0" smtClean="0">
                <a:solidFill>
                  <a:srgbClr val="0070C0"/>
                </a:solidFill>
                <a:latin typeface="Times New Roman" pitchFamily="18" charset="0"/>
                <a:ea typeface="Times New Roman" pitchFamily="18" charset="0"/>
                <a:cs typeface="Times New Roman" pitchFamily="18" charset="0"/>
              </a:rPr>
              <a:t>نوع الحماية    </a:t>
            </a:r>
            <a:endParaRPr lang="en-US" sz="2400" dirty="0" smtClean="0">
              <a:solidFill>
                <a:srgbClr val="0070C0"/>
              </a:solidFill>
              <a:latin typeface="Times New Roman" pitchFamily="18" charset="0"/>
              <a:ea typeface="Times New Roman" pitchFamily="18" charset="0"/>
              <a:cs typeface="Times New Roman" pitchFamily="18" charset="0"/>
            </a:endParaRPr>
          </a:p>
        </p:txBody>
      </p:sp>
      <p:graphicFrame>
        <p:nvGraphicFramePr>
          <p:cNvPr id="10" name="Table 9"/>
          <p:cNvGraphicFramePr>
            <a:graphicFrameLocks noGrp="1"/>
          </p:cNvGraphicFramePr>
          <p:nvPr/>
        </p:nvGraphicFramePr>
        <p:xfrm>
          <a:off x="533400" y="3886200"/>
          <a:ext cx="7162800" cy="1962912"/>
        </p:xfrm>
        <a:graphic>
          <a:graphicData uri="http://schemas.openxmlformats.org/drawingml/2006/table">
            <a:tbl>
              <a:tblPr/>
              <a:tblGrid>
                <a:gridCol w="491254"/>
                <a:gridCol w="6671546"/>
              </a:tblGrid>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d</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457200" marR="0" algn="ctr">
                        <a:lnSpc>
                          <a:spcPct val="115000"/>
                        </a:lnSpc>
                        <a:spcBef>
                          <a:spcPts val="0"/>
                        </a:spcBef>
                        <a:spcAft>
                          <a:spcPts val="0"/>
                        </a:spcAft>
                        <a:tabLst>
                          <a:tab pos="885825" algn="l"/>
                        </a:tabLst>
                      </a:pPr>
                      <a:r>
                        <a:rPr lang="ar-EG" sz="1600" dirty="0" smtClean="0">
                          <a:latin typeface="Times New Roman"/>
                          <a:ea typeface="Times New Roman"/>
                          <a:cs typeface="Arial"/>
                        </a:rPr>
                        <a:t>واقى اللهب</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P</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tabLst>
                          <a:tab pos="885825" algn="l"/>
                        </a:tabLst>
                      </a:pPr>
                      <a:r>
                        <a:rPr lang="ar-EG" sz="1600" dirty="0" smtClean="0">
                          <a:latin typeface="Times New Roman"/>
                          <a:ea typeface="Times New Roman"/>
                          <a:cs typeface="Arial"/>
                        </a:rPr>
                        <a:t>معدات مضغوطة </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I</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457200" marR="0" algn="ctr">
                        <a:lnSpc>
                          <a:spcPct val="115000"/>
                        </a:lnSpc>
                        <a:spcBef>
                          <a:spcPts val="0"/>
                        </a:spcBef>
                        <a:spcAft>
                          <a:spcPts val="0"/>
                        </a:spcAft>
                        <a:tabLst>
                          <a:tab pos="885825" algn="l"/>
                        </a:tabLst>
                      </a:pPr>
                      <a:r>
                        <a:rPr lang="ar-EG" sz="1600" dirty="0" smtClean="0">
                          <a:latin typeface="Times New Roman"/>
                          <a:ea typeface="Times New Roman"/>
                          <a:cs typeface="Arial"/>
                        </a:rPr>
                        <a:t>الامان الذاتى </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O</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457200" marR="0" algn="ctr">
                        <a:lnSpc>
                          <a:spcPct val="115000"/>
                        </a:lnSpc>
                        <a:spcBef>
                          <a:spcPts val="0"/>
                        </a:spcBef>
                        <a:spcAft>
                          <a:spcPts val="0"/>
                        </a:spcAft>
                        <a:tabLst>
                          <a:tab pos="885825" algn="l"/>
                        </a:tabLst>
                      </a:pPr>
                      <a:r>
                        <a:rPr lang="ar-EG" sz="1600" dirty="0" smtClean="0">
                          <a:latin typeface="Times New Roman"/>
                          <a:ea typeface="Times New Roman"/>
                          <a:cs typeface="Arial"/>
                        </a:rPr>
                        <a:t>الانغمار فى الزيت </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e</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tabLst>
                          <a:tab pos="885825" algn="l"/>
                        </a:tabLst>
                      </a:pPr>
                      <a:r>
                        <a:rPr lang="ar-EG" sz="1600" dirty="0" smtClean="0">
                          <a:latin typeface="Times New Roman"/>
                          <a:ea typeface="Times New Roman"/>
                          <a:cs typeface="Arial"/>
                        </a:rPr>
                        <a:t>زيادة الامان </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q</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tabLst>
                          <a:tab pos="885825" algn="l"/>
                        </a:tabLst>
                      </a:pPr>
                      <a:r>
                        <a:rPr lang="ar-EG" sz="1600" dirty="0" smtClean="0">
                          <a:latin typeface="Times New Roman"/>
                          <a:ea typeface="Times New Roman"/>
                          <a:cs typeface="Arial"/>
                        </a:rPr>
                        <a:t>المسحوق الملائم </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m</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tabLst>
                          <a:tab pos="885825" algn="l"/>
                        </a:tabLst>
                      </a:pPr>
                      <a:r>
                        <a:rPr lang="en-US" sz="1600" dirty="0" err="1">
                          <a:latin typeface="Times New Roman"/>
                          <a:ea typeface="Times New Roman"/>
                          <a:cs typeface="Arial"/>
                        </a:rPr>
                        <a:t>Moulding</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7107" name="Object 3"/>
          <p:cNvGraphicFramePr>
            <a:graphicFrameLocks noChangeAspect="1"/>
          </p:cNvGraphicFramePr>
          <p:nvPr/>
        </p:nvGraphicFramePr>
        <p:xfrm>
          <a:off x="7526338" y="141288"/>
          <a:ext cx="1160462" cy="696912"/>
        </p:xfrm>
        <a:graphic>
          <a:graphicData uri="http://schemas.openxmlformats.org/presentationml/2006/ole">
            <p:oleObj spid="_x0000_s64514" r:id="rId3" imgW="2857899" imgH="2190476" progId="">
              <p:embed/>
            </p:oleObj>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3886200" cy="533400"/>
          </a:xfrm>
        </p:spPr>
        <p:txBody>
          <a:bodyPr>
            <a:normAutofit/>
          </a:bodyPr>
          <a:lstStyle/>
          <a:p>
            <a:pPr marL="0" indent="0" fontAlgn="base">
              <a:spcBef>
                <a:spcPct val="0"/>
              </a:spcBef>
              <a:spcAft>
                <a:spcPct val="0"/>
              </a:spcAft>
              <a:buClrTx/>
              <a:buSzTx/>
              <a:buNone/>
              <a:tabLst>
                <a:tab pos="885825" algn="l"/>
              </a:tabLst>
            </a:pPr>
            <a:r>
              <a:rPr lang="en-US" dirty="0" smtClean="0">
                <a:solidFill>
                  <a:srgbClr val="0070C0"/>
                </a:solidFill>
                <a:latin typeface="Times New Roman" pitchFamily="18" charset="0"/>
                <a:ea typeface="Times New Roman" pitchFamily="18" charset="0"/>
                <a:cs typeface="Times New Roman" pitchFamily="18" charset="0"/>
              </a:rPr>
              <a:t>Explosion Group (IEC)</a:t>
            </a:r>
          </a:p>
          <a:p>
            <a:pPr marL="0" indent="0" fontAlgn="base">
              <a:spcBef>
                <a:spcPct val="0"/>
              </a:spcBef>
              <a:spcAft>
                <a:spcPct val="0"/>
              </a:spcAft>
              <a:buClrTx/>
              <a:buSzTx/>
              <a:buNone/>
              <a:tabLst>
                <a:tab pos="885825" algn="l"/>
              </a:tabLst>
            </a:pPr>
            <a:endParaRPr lang="en-US" dirty="0" smtClean="0">
              <a:solidFill>
                <a:srgbClr val="0070C0"/>
              </a:solidFill>
              <a:latin typeface="Times New Roman" pitchFamily="18" charset="0"/>
              <a:ea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31</a:t>
            </a:fld>
            <a:endParaRPr lang="en-US"/>
          </a:p>
        </p:txBody>
      </p:sp>
      <p:graphicFrame>
        <p:nvGraphicFramePr>
          <p:cNvPr id="5" name="Table 4"/>
          <p:cNvGraphicFramePr>
            <a:graphicFrameLocks noGrp="1"/>
          </p:cNvGraphicFramePr>
          <p:nvPr/>
        </p:nvGraphicFramePr>
        <p:xfrm>
          <a:off x="609600" y="914400"/>
          <a:ext cx="7543800" cy="1447800"/>
        </p:xfrm>
        <a:graphic>
          <a:graphicData uri="http://schemas.openxmlformats.org/drawingml/2006/table">
            <a:tbl>
              <a:tblPr/>
              <a:tblGrid>
                <a:gridCol w="2941301"/>
                <a:gridCol w="4602499"/>
              </a:tblGrid>
              <a:tr h="36195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I</a:t>
                      </a:r>
                      <a:endParaRPr lang="en-US" sz="16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tabLst>
                          <a:tab pos="885825" algn="l"/>
                        </a:tabLst>
                      </a:pPr>
                      <a:r>
                        <a:rPr lang="en-US" sz="1600">
                          <a:latin typeface="Times New Roman"/>
                          <a:ea typeface="Times New Roman"/>
                          <a:cs typeface="Arial"/>
                        </a:rPr>
                        <a:t>Mining gas mixture</a:t>
                      </a:r>
                      <a:endParaRPr lang="en-US" sz="16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95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II C</a:t>
                      </a:r>
                      <a:endParaRPr lang="en-US" sz="16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Gas/vapor mixture MEGS≤0.5mm,MIC≤0.45mj</a:t>
                      </a:r>
                      <a:endParaRPr lang="en-US" sz="16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95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II B</a:t>
                      </a:r>
                      <a:endParaRPr lang="en-US" sz="16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pPr>
                      <a:r>
                        <a:rPr lang="en-US" sz="1600" dirty="0">
                          <a:latin typeface="Times New Roman"/>
                          <a:ea typeface="Times New Roman"/>
                          <a:cs typeface="Arial"/>
                        </a:rPr>
                        <a:t>Gas/vapor mixture MEGS≤0.9mm,MIC≤0.8mj</a:t>
                      </a:r>
                      <a:endParaRPr lang="en-US" sz="16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950">
                <a:tc>
                  <a:txBody>
                    <a:bodyPr/>
                    <a:lstStyle/>
                    <a:p>
                      <a:pPr marL="0" marR="0" algn="ctr">
                        <a:lnSpc>
                          <a:spcPct val="115000"/>
                        </a:lnSpc>
                        <a:spcBef>
                          <a:spcPts val="0"/>
                        </a:spcBef>
                        <a:spcAft>
                          <a:spcPts val="0"/>
                        </a:spcAft>
                      </a:pPr>
                      <a:r>
                        <a:rPr lang="en-US" sz="1600" dirty="0">
                          <a:latin typeface="Times New Roman"/>
                          <a:ea typeface="Times New Roman"/>
                          <a:cs typeface="Arial"/>
                        </a:rPr>
                        <a:t>II A</a:t>
                      </a:r>
                      <a:endParaRPr lang="en-US" sz="16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pPr>
                      <a:r>
                        <a:rPr lang="en-US" sz="1600" dirty="0">
                          <a:latin typeface="Times New Roman"/>
                          <a:ea typeface="Times New Roman"/>
                          <a:cs typeface="Arial"/>
                        </a:rPr>
                        <a:t>Gas/vapor mixture MEGS≥0.9mm,MIC≥0.8mj</a:t>
                      </a:r>
                      <a:endParaRPr lang="en-US" sz="16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8129" name="Rectangle 1"/>
          <p:cNvSpPr>
            <a:spLocks noChangeArrowheads="1"/>
          </p:cNvSpPr>
          <p:nvPr/>
        </p:nvSpPr>
        <p:spPr bwMode="auto">
          <a:xfrm>
            <a:off x="228600" y="2362200"/>
            <a:ext cx="7924800" cy="10310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885825" algn="l"/>
              </a:tabLst>
            </a:pPr>
            <a:endParaRPr kumimoji="0" lang="en-US" sz="13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0" fontAlgn="base">
              <a:spcBef>
                <a:spcPct val="0"/>
              </a:spcBef>
              <a:spcAft>
                <a:spcPct val="0"/>
              </a:spcAft>
              <a:tabLst>
                <a:tab pos="885825" algn="l"/>
              </a:tabLst>
            </a:pPr>
            <a:r>
              <a:rPr kumimoji="0" lang="en-US" sz="1600" b="0" i="0" u="sng"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Note</a:t>
            </a:r>
            <a:r>
              <a:rPr kumimoji="0" lang="en-US" sz="16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 </a:t>
            </a:r>
            <a:r>
              <a:rPr lang="en-US" sz="1600" dirty="0" smtClean="0">
                <a:solidFill>
                  <a:srgbClr val="C00000"/>
                </a:solidFill>
                <a:latin typeface="Times New Roman" pitchFamily="18" charset="0"/>
                <a:ea typeface="Times New Roman" pitchFamily="18" charset="0"/>
                <a:cs typeface="Times New Roman" pitchFamily="18" charset="0"/>
              </a:rPr>
              <a:t>MEGS: Maximum Experimental Spark Gas</a:t>
            </a:r>
            <a:endParaRPr lang="en-US" sz="1600" dirty="0" smtClean="0">
              <a:solidFill>
                <a:srgbClr val="C00000"/>
              </a:solidFill>
              <a:latin typeface="Times New Roman" pitchFamily="18" charset="0"/>
              <a:cs typeface="Times New Roman" pitchFamily="18" charset="0"/>
            </a:endParaRPr>
          </a:p>
          <a:p>
            <a:pPr lvl="0" eaLnBrk="0" fontAlgn="base" hangingPunct="0">
              <a:spcBef>
                <a:spcPct val="0"/>
              </a:spcBef>
              <a:spcAft>
                <a:spcPct val="0"/>
              </a:spcAft>
              <a:tabLst>
                <a:tab pos="885825" algn="l"/>
              </a:tabLst>
            </a:pPr>
            <a:r>
              <a:rPr lang="en-US" sz="1600" dirty="0" smtClean="0">
                <a:solidFill>
                  <a:srgbClr val="C00000"/>
                </a:solidFill>
                <a:latin typeface="Times New Roman" pitchFamily="18" charset="0"/>
                <a:ea typeface="Times New Roman" pitchFamily="18" charset="0"/>
                <a:cs typeface="Times New Roman" pitchFamily="18" charset="0"/>
              </a:rPr>
              <a:t>          MIC: Minimum Ignition Current</a:t>
            </a:r>
            <a:endParaRPr lang="en-US" sz="1600" dirty="0" smtClean="0">
              <a:solidFill>
                <a:srgbClr val="C00000"/>
              </a:solidFill>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885825" algn="l"/>
              </a:tabLst>
            </a:pPr>
            <a:endParaRPr kumimoji="0" lang="en-US" sz="16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endParaRPr>
          </a:p>
        </p:txBody>
      </p:sp>
      <p:sp>
        <p:nvSpPr>
          <p:cNvPr id="48130" name="Rectangle 2"/>
          <p:cNvSpPr>
            <a:spLocks noChangeArrowheads="1"/>
          </p:cNvSpPr>
          <p:nvPr/>
        </p:nvSpPr>
        <p:spPr bwMode="auto">
          <a:xfrm>
            <a:off x="-228600" y="3200400"/>
            <a:ext cx="59436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fontAlgn="base">
              <a:spcBef>
                <a:spcPct val="0"/>
              </a:spcBef>
              <a:spcAft>
                <a:spcPct val="0"/>
              </a:spcAft>
              <a:tabLst>
                <a:tab pos="885825" algn="l"/>
              </a:tabLst>
            </a:pPr>
            <a:r>
              <a:rPr lang="en-US" sz="2400" dirty="0" smtClean="0">
                <a:solidFill>
                  <a:srgbClr val="0070C0"/>
                </a:solidFill>
                <a:latin typeface="Times New Roman" pitchFamily="18" charset="0"/>
                <a:ea typeface="Times New Roman" pitchFamily="18" charset="0"/>
                <a:cs typeface="Times New Roman" pitchFamily="18" charset="0"/>
              </a:rPr>
              <a:t>Temperature Class </a:t>
            </a:r>
            <a:r>
              <a:rPr lang="en-US" sz="2400" dirty="0" smtClean="0">
                <a:solidFill>
                  <a:srgbClr val="00B050"/>
                </a:solidFill>
                <a:latin typeface="Times New Roman" pitchFamily="18" charset="0"/>
                <a:ea typeface="Times New Roman" pitchFamily="18" charset="0"/>
                <a:cs typeface="Times New Roman" pitchFamily="18" charset="0"/>
              </a:rPr>
              <a:t>(Max Surface Temp)</a:t>
            </a:r>
          </a:p>
        </p:txBody>
      </p:sp>
      <p:graphicFrame>
        <p:nvGraphicFramePr>
          <p:cNvPr id="8" name="Table 7"/>
          <p:cNvGraphicFramePr>
            <a:graphicFrameLocks noGrp="1"/>
          </p:cNvGraphicFramePr>
          <p:nvPr/>
        </p:nvGraphicFramePr>
        <p:xfrm>
          <a:off x="609600" y="3886200"/>
          <a:ext cx="7162800" cy="2286000"/>
        </p:xfrm>
        <a:graphic>
          <a:graphicData uri="http://schemas.openxmlformats.org/drawingml/2006/table">
            <a:tbl>
              <a:tblPr/>
              <a:tblGrid>
                <a:gridCol w="2792490"/>
                <a:gridCol w="4370310"/>
              </a:tblGrid>
              <a:tr h="367004">
                <a:tc>
                  <a:txBody>
                    <a:bodyPr/>
                    <a:lstStyle/>
                    <a:p>
                      <a:pPr marL="0" marR="0" algn="ctr">
                        <a:lnSpc>
                          <a:spcPct val="115000"/>
                        </a:lnSpc>
                        <a:spcBef>
                          <a:spcPts val="0"/>
                        </a:spcBef>
                        <a:spcAft>
                          <a:spcPts val="0"/>
                        </a:spcAft>
                        <a:tabLst>
                          <a:tab pos="885825" algn="l"/>
                        </a:tabLst>
                      </a:pPr>
                      <a:r>
                        <a:rPr lang="en-US" sz="1300" dirty="0">
                          <a:latin typeface="Times New Roman"/>
                          <a:ea typeface="Times New Roman"/>
                          <a:cs typeface="Arial"/>
                        </a:rPr>
                        <a:t>T1</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tabLst>
                          <a:tab pos="885825" algn="l"/>
                        </a:tabLst>
                      </a:pPr>
                      <a:r>
                        <a:rPr lang="en-US" sz="1300">
                          <a:latin typeface="Times New Roman"/>
                          <a:ea typeface="Times New Roman"/>
                          <a:cs typeface="Arial"/>
                        </a:rPr>
                        <a:t>≤450</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004">
                <a:tc>
                  <a:txBody>
                    <a:bodyPr/>
                    <a:lstStyle/>
                    <a:p>
                      <a:pPr marL="0" marR="0" algn="ctr">
                        <a:lnSpc>
                          <a:spcPct val="115000"/>
                        </a:lnSpc>
                        <a:spcBef>
                          <a:spcPts val="0"/>
                        </a:spcBef>
                        <a:spcAft>
                          <a:spcPts val="0"/>
                        </a:spcAft>
                        <a:tabLst>
                          <a:tab pos="885825" algn="l"/>
                        </a:tabLst>
                      </a:pPr>
                      <a:r>
                        <a:rPr lang="en-US" sz="1300" dirty="0">
                          <a:latin typeface="Times New Roman"/>
                          <a:ea typeface="Times New Roman"/>
                          <a:cs typeface="Arial"/>
                        </a:rPr>
                        <a:t>T2</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tabLst>
                          <a:tab pos="885825" algn="l"/>
                        </a:tabLst>
                      </a:pPr>
                      <a:r>
                        <a:rPr lang="en-US" sz="1300" dirty="0">
                          <a:latin typeface="Times New Roman"/>
                          <a:ea typeface="Times New Roman"/>
                          <a:cs typeface="Arial"/>
                        </a:rPr>
                        <a:t>≤300</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998">
                <a:tc>
                  <a:txBody>
                    <a:bodyPr/>
                    <a:lstStyle/>
                    <a:p>
                      <a:pPr marL="0" marR="0" algn="ctr">
                        <a:lnSpc>
                          <a:spcPct val="115000"/>
                        </a:lnSpc>
                        <a:spcBef>
                          <a:spcPts val="0"/>
                        </a:spcBef>
                        <a:spcAft>
                          <a:spcPts val="0"/>
                        </a:spcAft>
                        <a:tabLst>
                          <a:tab pos="885825" algn="l"/>
                        </a:tabLst>
                      </a:pPr>
                      <a:r>
                        <a:rPr lang="en-US" sz="1300" dirty="0">
                          <a:latin typeface="Times New Roman"/>
                          <a:ea typeface="Times New Roman"/>
                          <a:cs typeface="Arial"/>
                        </a:rPr>
                        <a:t>T3</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pPr>
                      <a:r>
                        <a:rPr lang="en-US" sz="1300">
                          <a:latin typeface="Times New Roman"/>
                          <a:ea typeface="Times New Roman"/>
                          <a:cs typeface="Arial"/>
                        </a:rPr>
                        <a:t>≤200</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998">
                <a:tc>
                  <a:txBody>
                    <a:bodyPr/>
                    <a:lstStyle/>
                    <a:p>
                      <a:pPr marL="0" marR="0" algn="ctr">
                        <a:lnSpc>
                          <a:spcPct val="115000"/>
                        </a:lnSpc>
                        <a:spcBef>
                          <a:spcPts val="0"/>
                        </a:spcBef>
                        <a:spcAft>
                          <a:spcPts val="0"/>
                        </a:spcAft>
                      </a:pPr>
                      <a:r>
                        <a:rPr lang="en-US" sz="1300" dirty="0">
                          <a:latin typeface="Times New Roman"/>
                          <a:ea typeface="Times New Roman"/>
                          <a:cs typeface="Arial"/>
                        </a:rPr>
                        <a:t>T4</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pPr>
                      <a:r>
                        <a:rPr lang="en-US" sz="1300">
                          <a:latin typeface="Times New Roman"/>
                          <a:ea typeface="Times New Roman"/>
                          <a:cs typeface="Arial"/>
                        </a:rPr>
                        <a:t>≤135</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998">
                <a:tc>
                  <a:txBody>
                    <a:bodyPr/>
                    <a:lstStyle/>
                    <a:p>
                      <a:pPr marL="0" marR="0" algn="ctr">
                        <a:lnSpc>
                          <a:spcPct val="115000"/>
                        </a:lnSpc>
                        <a:spcBef>
                          <a:spcPts val="0"/>
                        </a:spcBef>
                        <a:spcAft>
                          <a:spcPts val="0"/>
                        </a:spcAft>
                      </a:pPr>
                      <a:r>
                        <a:rPr lang="en-US" sz="1300" dirty="0">
                          <a:latin typeface="Times New Roman"/>
                          <a:ea typeface="Times New Roman"/>
                          <a:cs typeface="Arial"/>
                        </a:rPr>
                        <a:t>T5</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pPr>
                      <a:r>
                        <a:rPr lang="en-US" sz="1300">
                          <a:latin typeface="Times New Roman"/>
                          <a:ea typeface="Times New Roman"/>
                          <a:cs typeface="Arial"/>
                        </a:rPr>
                        <a:t>≤100</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998">
                <a:tc>
                  <a:txBody>
                    <a:bodyPr/>
                    <a:lstStyle/>
                    <a:p>
                      <a:pPr marL="0" marR="0" algn="ctr">
                        <a:lnSpc>
                          <a:spcPct val="115000"/>
                        </a:lnSpc>
                        <a:spcBef>
                          <a:spcPts val="0"/>
                        </a:spcBef>
                        <a:spcAft>
                          <a:spcPts val="0"/>
                        </a:spcAft>
                      </a:pPr>
                      <a:r>
                        <a:rPr lang="en-US" sz="1300" dirty="0">
                          <a:latin typeface="Times New Roman"/>
                          <a:ea typeface="Times New Roman"/>
                          <a:cs typeface="Arial"/>
                        </a:rPr>
                        <a:t>T6</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pPr>
                      <a:r>
                        <a:rPr lang="en-US" sz="1300" dirty="0">
                          <a:latin typeface="Times New Roman"/>
                          <a:ea typeface="Times New Roman"/>
                          <a:cs typeface="Arial"/>
                        </a:rPr>
                        <a:t>≤85</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8131" name="Object 3"/>
          <p:cNvGraphicFramePr>
            <a:graphicFrameLocks noChangeAspect="1"/>
          </p:cNvGraphicFramePr>
          <p:nvPr/>
        </p:nvGraphicFramePr>
        <p:xfrm>
          <a:off x="7526338" y="141288"/>
          <a:ext cx="1160462" cy="696912"/>
        </p:xfrm>
        <a:graphic>
          <a:graphicData uri="http://schemas.openxmlformats.org/presentationml/2006/ole">
            <p:oleObj spid="_x0000_s65538" r:id="rId3" imgW="2857899" imgH="2190476" progId="">
              <p:embed/>
            </p:oleObj>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3886200" cy="533400"/>
          </a:xfrm>
        </p:spPr>
        <p:txBody>
          <a:bodyPr>
            <a:normAutofit/>
          </a:bodyPr>
          <a:lstStyle/>
          <a:p>
            <a:pPr marL="0" indent="0" fontAlgn="base">
              <a:spcBef>
                <a:spcPct val="0"/>
              </a:spcBef>
              <a:spcAft>
                <a:spcPct val="0"/>
              </a:spcAft>
              <a:buClrTx/>
              <a:buSzTx/>
              <a:buNone/>
              <a:tabLst>
                <a:tab pos="885825" algn="l"/>
              </a:tabLst>
            </a:pPr>
            <a:r>
              <a:rPr lang="ar-EG" dirty="0" smtClean="0">
                <a:solidFill>
                  <a:srgbClr val="0070C0"/>
                </a:solidFill>
                <a:latin typeface="Times New Roman" pitchFamily="18" charset="0"/>
                <a:ea typeface="Times New Roman" pitchFamily="18" charset="0"/>
                <a:cs typeface="Times New Roman" pitchFamily="18" charset="0"/>
              </a:rPr>
              <a:t>مجموعة الانفجار </a:t>
            </a:r>
            <a:r>
              <a:rPr lang="en-US" dirty="0" smtClean="0">
                <a:solidFill>
                  <a:srgbClr val="0070C0"/>
                </a:solidFill>
                <a:latin typeface="Times New Roman" pitchFamily="18" charset="0"/>
                <a:ea typeface="Times New Roman" pitchFamily="18" charset="0"/>
                <a:cs typeface="Times New Roman" pitchFamily="18" charset="0"/>
              </a:rPr>
              <a:t>(IEC)</a:t>
            </a:r>
          </a:p>
          <a:p>
            <a:pPr marL="0" indent="0" fontAlgn="base">
              <a:spcBef>
                <a:spcPct val="0"/>
              </a:spcBef>
              <a:spcAft>
                <a:spcPct val="0"/>
              </a:spcAft>
              <a:buClrTx/>
              <a:buSzTx/>
              <a:buNone/>
              <a:tabLst>
                <a:tab pos="885825" algn="l"/>
              </a:tabLst>
            </a:pPr>
            <a:endParaRPr lang="en-US" dirty="0" smtClean="0">
              <a:solidFill>
                <a:srgbClr val="0070C0"/>
              </a:solidFill>
              <a:latin typeface="Times New Roman" pitchFamily="18" charset="0"/>
              <a:ea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32</a:t>
            </a:fld>
            <a:endParaRPr lang="en-US"/>
          </a:p>
        </p:txBody>
      </p:sp>
      <p:graphicFrame>
        <p:nvGraphicFramePr>
          <p:cNvPr id="5" name="Table 4"/>
          <p:cNvGraphicFramePr>
            <a:graphicFrameLocks noGrp="1"/>
          </p:cNvGraphicFramePr>
          <p:nvPr/>
        </p:nvGraphicFramePr>
        <p:xfrm>
          <a:off x="609600" y="914400"/>
          <a:ext cx="7543800" cy="1447800"/>
        </p:xfrm>
        <a:graphic>
          <a:graphicData uri="http://schemas.openxmlformats.org/drawingml/2006/table">
            <a:tbl>
              <a:tblPr/>
              <a:tblGrid>
                <a:gridCol w="2941301"/>
                <a:gridCol w="4602499"/>
              </a:tblGrid>
              <a:tr h="36195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I</a:t>
                      </a:r>
                      <a:endParaRPr lang="en-US" sz="16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rtl="1">
                        <a:lnSpc>
                          <a:spcPct val="115000"/>
                        </a:lnSpc>
                        <a:spcBef>
                          <a:spcPts val="0"/>
                        </a:spcBef>
                        <a:spcAft>
                          <a:spcPts val="0"/>
                        </a:spcAft>
                        <a:tabLst>
                          <a:tab pos="885825" algn="l"/>
                        </a:tabLst>
                      </a:pPr>
                      <a:r>
                        <a:rPr lang="ar-EG" sz="1600" dirty="0" smtClean="0">
                          <a:latin typeface="Times New Roman"/>
                          <a:ea typeface="Times New Roman"/>
                          <a:cs typeface="Arial"/>
                        </a:rPr>
                        <a:t> خليط الغاز لتعدين </a:t>
                      </a:r>
                      <a:endParaRPr lang="en-US" sz="16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95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II C</a:t>
                      </a:r>
                      <a:endParaRPr lang="en-US" sz="16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tabLst>
                          <a:tab pos="885825" algn="l"/>
                        </a:tabLst>
                      </a:pPr>
                      <a:r>
                        <a:rPr lang="ar-EG" sz="1600" dirty="0" smtClean="0">
                          <a:latin typeface="Times New Roman"/>
                          <a:ea typeface="Times New Roman"/>
                          <a:cs typeface="Arial"/>
                        </a:rPr>
                        <a:t>خليط غاز و البخار</a:t>
                      </a:r>
                      <a:r>
                        <a:rPr lang="en-US" sz="1600" dirty="0" smtClean="0">
                          <a:latin typeface="Times New Roman"/>
                          <a:ea typeface="Times New Roman"/>
                          <a:cs typeface="Arial"/>
                        </a:rPr>
                        <a:t>MEGS</a:t>
                      </a:r>
                      <a:r>
                        <a:rPr lang="en-US" sz="1600" dirty="0">
                          <a:latin typeface="Times New Roman"/>
                          <a:ea typeface="Times New Roman"/>
                          <a:cs typeface="Arial"/>
                        </a:rPr>
                        <a:t>≤0.5mm,MIC≤0.45mj</a:t>
                      </a:r>
                      <a:endParaRPr lang="en-US" sz="16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950">
                <a:tc>
                  <a:txBody>
                    <a:bodyPr/>
                    <a:lstStyle/>
                    <a:p>
                      <a:pPr marL="0" marR="0" algn="ctr">
                        <a:lnSpc>
                          <a:spcPct val="115000"/>
                        </a:lnSpc>
                        <a:spcBef>
                          <a:spcPts val="0"/>
                        </a:spcBef>
                        <a:spcAft>
                          <a:spcPts val="0"/>
                        </a:spcAft>
                        <a:tabLst>
                          <a:tab pos="885825" algn="l"/>
                        </a:tabLst>
                      </a:pPr>
                      <a:r>
                        <a:rPr lang="en-US" sz="1600" dirty="0">
                          <a:latin typeface="Times New Roman"/>
                          <a:ea typeface="Times New Roman"/>
                          <a:cs typeface="Arial"/>
                        </a:rPr>
                        <a:t>II B</a:t>
                      </a:r>
                      <a:endParaRPr lang="en-US" sz="16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pPr>
                      <a:r>
                        <a:rPr lang="ar-EG" sz="1600" dirty="0" smtClean="0">
                          <a:latin typeface="Times New Roman"/>
                          <a:ea typeface="Times New Roman"/>
                          <a:cs typeface="Arial"/>
                        </a:rPr>
                        <a:t>خليط غاز و البخار</a:t>
                      </a:r>
                      <a:r>
                        <a:rPr lang="en-US" sz="1600" dirty="0" smtClean="0">
                          <a:latin typeface="Times New Roman"/>
                          <a:ea typeface="Times New Roman"/>
                          <a:cs typeface="Arial"/>
                        </a:rPr>
                        <a:t>MEGS</a:t>
                      </a:r>
                      <a:r>
                        <a:rPr lang="en-US" sz="1600" dirty="0">
                          <a:latin typeface="Times New Roman"/>
                          <a:ea typeface="Times New Roman"/>
                          <a:cs typeface="Arial"/>
                        </a:rPr>
                        <a:t>≤0.9mm,MIC≤0.8mj</a:t>
                      </a:r>
                      <a:endParaRPr lang="en-US" sz="16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950">
                <a:tc>
                  <a:txBody>
                    <a:bodyPr/>
                    <a:lstStyle/>
                    <a:p>
                      <a:pPr marL="0" marR="0" algn="ctr">
                        <a:lnSpc>
                          <a:spcPct val="115000"/>
                        </a:lnSpc>
                        <a:spcBef>
                          <a:spcPts val="0"/>
                        </a:spcBef>
                        <a:spcAft>
                          <a:spcPts val="0"/>
                        </a:spcAft>
                      </a:pPr>
                      <a:r>
                        <a:rPr lang="en-US" sz="1600" dirty="0">
                          <a:latin typeface="Times New Roman"/>
                          <a:ea typeface="Times New Roman"/>
                          <a:cs typeface="Arial"/>
                        </a:rPr>
                        <a:t>II A</a:t>
                      </a:r>
                      <a:endParaRPr lang="en-US" sz="16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pPr>
                      <a:r>
                        <a:rPr lang="ar-EG" sz="1600" dirty="0" smtClean="0">
                          <a:latin typeface="Times New Roman"/>
                          <a:ea typeface="Times New Roman"/>
                          <a:cs typeface="Arial"/>
                        </a:rPr>
                        <a:t>خليط غاز و البخار</a:t>
                      </a:r>
                      <a:r>
                        <a:rPr lang="en-US" sz="1600" dirty="0" smtClean="0">
                          <a:latin typeface="Times New Roman"/>
                          <a:ea typeface="Times New Roman"/>
                          <a:cs typeface="Arial"/>
                        </a:rPr>
                        <a:t>MEGS</a:t>
                      </a:r>
                      <a:r>
                        <a:rPr lang="en-US" sz="1600" dirty="0">
                          <a:latin typeface="Times New Roman"/>
                          <a:ea typeface="Times New Roman"/>
                          <a:cs typeface="Arial"/>
                        </a:rPr>
                        <a:t>≥0.9mm,MIC≥0.8mj</a:t>
                      </a:r>
                      <a:endParaRPr lang="en-US" sz="16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8129" name="Rectangle 1"/>
          <p:cNvSpPr>
            <a:spLocks noChangeArrowheads="1"/>
          </p:cNvSpPr>
          <p:nvPr/>
        </p:nvSpPr>
        <p:spPr bwMode="auto">
          <a:xfrm>
            <a:off x="228600" y="2362201"/>
            <a:ext cx="7924800" cy="10310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885825" algn="l"/>
              </a:tabLst>
            </a:pPr>
            <a:endParaRPr kumimoji="0" lang="en-US" sz="13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0" fontAlgn="base">
              <a:spcBef>
                <a:spcPct val="0"/>
              </a:spcBef>
              <a:spcAft>
                <a:spcPct val="0"/>
              </a:spcAft>
              <a:tabLst>
                <a:tab pos="885825" algn="l"/>
              </a:tabLst>
            </a:pPr>
            <a:r>
              <a:rPr kumimoji="0" lang="en-US" sz="1600" b="0" i="0" u="sng"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Note</a:t>
            </a:r>
            <a:r>
              <a:rPr kumimoji="0" lang="en-US" sz="16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 </a:t>
            </a:r>
            <a:r>
              <a:rPr lang="en-US" sz="1600" dirty="0" smtClean="0">
                <a:solidFill>
                  <a:srgbClr val="C00000"/>
                </a:solidFill>
                <a:latin typeface="Times New Roman" pitchFamily="18" charset="0"/>
                <a:ea typeface="Times New Roman" pitchFamily="18" charset="0"/>
                <a:cs typeface="Times New Roman" pitchFamily="18" charset="0"/>
              </a:rPr>
              <a:t>MEGS:  </a:t>
            </a:r>
            <a:r>
              <a:rPr lang="ar-EG" sz="1600" dirty="0" smtClean="0">
                <a:solidFill>
                  <a:srgbClr val="C00000"/>
                </a:solidFill>
                <a:latin typeface="Times New Roman" pitchFamily="18" charset="0"/>
                <a:ea typeface="Times New Roman" pitchFamily="18" charset="0"/>
                <a:cs typeface="Times New Roman" pitchFamily="18" charset="0"/>
              </a:rPr>
              <a:t>معملياً</a:t>
            </a:r>
            <a:r>
              <a:rPr lang="en-US" sz="1600" dirty="0" smtClean="0">
                <a:solidFill>
                  <a:srgbClr val="C00000"/>
                </a:solidFill>
                <a:latin typeface="Times New Roman" pitchFamily="18" charset="0"/>
                <a:ea typeface="Times New Roman" pitchFamily="18" charset="0"/>
                <a:cs typeface="Times New Roman" pitchFamily="18" charset="0"/>
              </a:rPr>
              <a:t>spark gas </a:t>
            </a:r>
            <a:r>
              <a:rPr lang="ar-EG" sz="1600" dirty="0" smtClean="0">
                <a:solidFill>
                  <a:srgbClr val="C00000"/>
                </a:solidFill>
                <a:latin typeface="Times New Roman" pitchFamily="18" charset="0"/>
                <a:ea typeface="Times New Roman" pitchFamily="18" charset="0"/>
                <a:cs typeface="Times New Roman" pitchFamily="18" charset="0"/>
              </a:rPr>
              <a:t>اقصى </a:t>
            </a:r>
            <a:endParaRPr lang="en-US" sz="1600" dirty="0" smtClean="0">
              <a:solidFill>
                <a:srgbClr val="C00000"/>
              </a:solidFill>
              <a:latin typeface="Times New Roman" pitchFamily="18" charset="0"/>
              <a:cs typeface="Times New Roman" pitchFamily="18" charset="0"/>
            </a:endParaRPr>
          </a:p>
          <a:p>
            <a:pPr lvl="0" eaLnBrk="0" fontAlgn="base" hangingPunct="0">
              <a:spcBef>
                <a:spcPct val="0"/>
              </a:spcBef>
              <a:spcAft>
                <a:spcPct val="0"/>
              </a:spcAft>
              <a:tabLst>
                <a:tab pos="885825" algn="l"/>
              </a:tabLst>
            </a:pPr>
            <a:r>
              <a:rPr lang="en-US" sz="1600" dirty="0" smtClean="0">
                <a:solidFill>
                  <a:srgbClr val="C00000"/>
                </a:solidFill>
                <a:latin typeface="Times New Roman" pitchFamily="18" charset="0"/>
                <a:ea typeface="Times New Roman" pitchFamily="18" charset="0"/>
                <a:cs typeface="Times New Roman" pitchFamily="18" charset="0"/>
              </a:rPr>
              <a:t>          MIC:</a:t>
            </a:r>
            <a:r>
              <a:rPr lang="ar-EG" sz="1600" dirty="0" smtClean="0">
                <a:solidFill>
                  <a:srgbClr val="C00000"/>
                </a:solidFill>
                <a:latin typeface="Times New Roman" pitchFamily="18" charset="0"/>
                <a:ea typeface="Times New Roman" pitchFamily="18" charset="0"/>
                <a:cs typeface="Times New Roman" pitchFamily="18" charset="0"/>
              </a:rPr>
              <a:t>اقل تيار للاشعال</a:t>
            </a:r>
            <a:endParaRPr lang="en-US" sz="1600" dirty="0" smtClean="0">
              <a:solidFill>
                <a:srgbClr val="C00000"/>
              </a:solidFill>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885825" algn="l"/>
              </a:tabLst>
            </a:pPr>
            <a:endParaRPr kumimoji="0" lang="en-US" sz="16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endParaRPr>
          </a:p>
        </p:txBody>
      </p:sp>
      <p:sp>
        <p:nvSpPr>
          <p:cNvPr id="48130" name="Rectangle 2"/>
          <p:cNvSpPr>
            <a:spLocks noChangeArrowheads="1"/>
          </p:cNvSpPr>
          <p:nvPr/>
        </p:nvSpPr>
        <p:spPr bwMode="auto">
          <a:xfrm>
            <a:off x="-228600" y="3200400"/>
            <a:ext cx="59436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fontAlgn="base">
              <a:spcBef>
                <a:spcPct val="0"/>
              </a:spcBef>
              <a:spcAft>
                <a:spcPct val="0"/>
              </a:spcAft>
              <a:tabLst>
                <a:tab pos="885825" algn="l"/>
              </a:tabLst>
            </a:pPr>
            <a:r>
              <a:rPr lang="ar-EG" sz="2400" dirty="0" smtClean="0">
                <a:solidFill>
                  <a:srgbClr val="0070C0"/>
                </a:solidFill>
                <a:latin typeface="Times New Roman" pitchFamily="18" charset="0"/>
                <a:ea typeface="Times New Roman" pitchFamily="18" charset="0"/>
                <a:cs typeface="Times New Roman" pitchFamily="18" charset="0"/>
              </a:rPr>
              <a:t>نوع درجة الحرارة </a:t>
            </a:r>
            <a:r>
              <a:rPr lang="en-US" sz="2400" dirty="0" smtClean="0">
                <a:solidFill>
                  <a:srgbClr val="00B050"/>
                </a:solidFill>
                <a:latin typeface="Times New Roman" pitchFamily="18" charset="0"/>
                <a:ea typeface="Times New Roman" pitchFamily="18" charset="0"/>
                <a:cs typeface="Times New Roman" pitchFamily="18" charset="0"/>
              </a:rPr>
              <a:t>(</a:t>
            </a:r>
            <a:r>
              <a:rPr lang="ar-EG" sz="2400" dirty="0" smtClean="0">
                <a:solidFill>
                  <a:srgbClr val="00B050"/>
                </a:solidFill>
                <a:latin typeface="Times New Roman" pitchFamily="18" charset="0"/>
                <a:ea typeface="Times New Roman" pitchFamily="18" charset="0"/>
                <a:cs typeface="Times New Roman" pitchFamily="18" charset="0"/>
              </a:rPr>
              <a:t>اقصى درجة حرارة لسطح</a:t>
            </a:r>
            <a:r>
              <a:rPr lang="en-US" sz="2400" dirty="0" smtClean="0">
                <a:solidFill>
                  <a:srgbClr val="00B050"/>
                </a:solidFill>
                <a:latin typeface="Times New Roman" pitchFamily="18" charset="0"/>
                <a:ea typeface="Times New Roman" pitchFamily="18" charset="0"/>
                <a:cs typeface="Times New Roman" pitchFamily="18" charset="0"/>
              </a:rPr>
              <a:t>)</a:t>
            </a:r>
          </a:p>
        </p:txBody>
      </p:sp>
      <p:graphicFrame>
        <p:nvGraphicFramePr>
          <p:cNvPr id="8" name="Table 7"/>
          <p:cNvGraphicFramePr>
            <a:graphicFrameLocks noGrp="1"/>
          </p:cNvGraphicFramePr>
          <p:nvPr/>
        </p:nvGraphicFramePr>
        <p:xfrm>
          <a:off x="609600" y="3886200"/>
          <a:ext cx="7162800" cy="2286000"/>
        </p:xfrm>
        <a:graphic>
          <a:graphicData uri="http://schemas.openxmlformats.org/drawingml/2006/table">
            <a:tbl>
              <a:tblPr/>
              <a:tblGrid>
                <a:gridCol w="2792490"/>
                <a:gridCol w="4370310"/>
              </a:tblGrid>
              <a:tr h="367004">
                <a:tc>
                  <a:txBody>
                    <a:bodyPr/>
                    <a:lstStyle/>
                    <a:p>
                      <a:pPr marL="0" marR="0" algn="ctr">
                        <a:lnSpc>
                          <a:spcPct val="115000"/>
                        </a:lnSpc>
                        <a:spcBef>
                          <a:spcPts val="0"/>
                        </a:spcBef>
                        <a:spcAft>
                          <a:spcPts val="0"/>
                        </a:spcAft>
                        <a:tabLst>
                          <a:tab pos="885825" algn="l"/>
                        </a:tabLst>
                      </a:pPr>
                      <a:r>
                        <a:rPr lang="en-US" sz="1300" dirty="0">
                          <a:latin typeface="Times New Roman"/>
                          <a:ea typeface="Times New Roman"/>
                          <a:cs typeface="Arial"/>
                        </a:rPr>
                        <a:t>T1</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tabLst>
                          <a:tab pos="885825" algn="l"/>
                        </a:tabLst>
                      </a:pPr>
                      <a:r>
                        <a:rPr lang="en-US" sz="1300" dirty="0">
                          <a:latin typeface="Times New Roman"/>
                          <a:ea typeface="Times New Roman"/>
                          <a:cs typeface="Arial"/>
                        </a:rPr>
                        <a:t>≤450</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004">
                <a:tc>
                  <a:txBody>
                    <a:bodyPr/>
                    <a:lstStyle/>
                    <a:p>
                      <a:pPr marL="0" marR="0" algn="ctr">
                        <a:lnSpc>
                          <a:spcPct val="115000"/>
                        </a:lnSpc>
                        <a:spcBef>
                          <a:spcPts val="0"/>
                        </a:spcBef>
                        <a:spcAft>
                          <a:spcPts val="0"/>
                        </a:spcAft>
                        <a:tabLst>
                          <a:tab pos="885825" algn="l"/>
                        </a:tabLst>
                      </a:pPr>
                      <a:r>
                        <a:rPr lang="en-US" sz="1300" dirty="0">
                          <a:latin typeface="Times New Roman"/>
                          <a:ea typeface="Times New Roman"/>
                          <a:cs typeface="Arial"/>
                        </a:rPr>
                        <a:t>T2</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tabLst>
                          <a:tab pos="885825" algn="l"/>
                        </a:tabLst>
                      </a:pPr>
                      <a:r>
                        <a:rPr lang="en-US" sz="1300" dirty="0">
                          <a:latin typeface="Times New Roman"/>
                          <a:ea typeface="Times New Roman"/>
                          <a:cs typeface="Arial"/>
                        </a:rPr>
                        <a:t>≤300</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998">
                <a:tc>
                  <a:txBody>
                    <a:bodyPr/>
                    <a:lstStyle/>
                    <a:p>
                      <a:pPr marL="0" marR="0" algn="ctr">
                        <a:lnSpc>
                          <a:spcPct val="115000"/>
                        </a:lnSpc>
                        <a:spcBef>
                          <a:spcPts val="0"/>
                        </a:spcBef>
                        <a:spcAft>
                          <a:spcPts val="0"/>
                        </a:spcAft>
                        <a:tabLst>
                          <a:tab pos="885825" algn="l"/>
                        </a:tabLst>
                      </a:pPr>
                      <a:r>
                        <a:rPr lang="en-US" sz="1300" dirty="0">
                          <a:latin typeface="Times New Roman"/>
                          <a:ea typeface="Times New Roman"/>
                          <a:cs typeface="Arial"/>
                        </a:rPr>
                        <a:t>T3</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pPr>
                      <a:r>
                        <a:rPr lang="en-US" sz="1300">
                          <a:latin typeface="Times New Roman"/>
                          <a:ea typeface="Times New Roman"/>
                          <a:cs typeface="Arial"/>
                        </a:rPr>
                        <a:t>≤200</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998">
                <a:tc>
                  <a:txBody>
                    <a:bodyPr/>
                    <a:lstStyle/>
                    <a:p>
                      <a:pPr marL="0" marR="0" algn="ctr">
                        <a:lnSpc>
                          <a:spcPct val="115000"/>
                        </a:lnSpc>
                        <a:spcBef>
                          <a:spcPts val="0"/>
                        </a:spcBef>
                        <a:spcAft>
                          <a:spcPts val="0"/>
                        </a:spcAft>
                      </a:pPr>
                      <a:r>
                        <a:rPr lang="en-US" sz="1300" dirty="0">
                          <a:latin typeface="Times New Roman"/>
                          <a:ea typeface="Times New Roman"/>
                          <a:cs typeface="Arial"/>
                        </a:rPr>
                        <a:t>T4</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pPr>
                      <a:r>
                        <a:rPr lang="en-US" sz="1300">
                          <a:latin typeface="Times New Roman"/>
                          <a:ea typeface="Times New Roman"/>
                          <a:cs typeface="Arial"/>
                        </a:rPr>
                        <a:t>≤135</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998">
                <a:tc>
                  <a:txBody>
                    <a:bodyPr/>
                    <a:lstStyle/>
                    <a:p>
                      <a:pPr marL="0" marR="0" algn="ctr">
                        <a:lnSpc>
                          <a:spcPct val="115000"/>
                        </a:lnSpc>
                        <a:spcBef>
                          <a:spcPts val="0"/>
                        </a:spcBef>
                        <a:spcAft>
                          <a:spcPts val="0"/>
                        </a:spcAft>
                      </a:pPr>
                      <a:r>
                        <a:rPr lang="en-US" sz="1300" dirty="0">
                          <a:latin typeface="Times New Roman"/>
                          <a:ea typeface="Times New Roman"/>
                          <a:cs typeface="Arial"/>
                        </a:rPr>
                        <a:t>T5</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pPr>
                      <a:r>
                        <a:rPr lang="en-US" sz="1300">
                          <a:latin typeface="Times New Roman"/>
                          <a:ea typeface="Times New Roman"/>
                          <a:cs typeface="Arial"/>
                        </a:rPr>
                        <a:t>≤100</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998">
                <a:tc>
                  <a:txBody>
                    <a:bodyPr/>
                    <a:lstStyle/>
                    <a:p>
                      <a:pPr marL="0" marR="0" algn="ctr">
                        <a:lnSpc>
                          <a:spcPct val="115000"/>
                        </a:lnSpc>
                        <a:spcBef>
                          <a:spcPts val="0"/>
                        </a:spcBef>
                        <a:spcAft>
                          <a:spcPts val="0"/>
                        </a:spcAft>
                      </a:pPr>
                      <a:r>
                        <a:rPr lang="en-US" sz="1300" dirty="0">
                          <a:latin typeface="Times New Roman"/>
                          <a:ea typeface="Times New Roman"/>
                          <a:cs typeface="Arial"/>
                        </a:rPr>
                        <a:t>T6</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pPr>
                      <a:r>
                        <a:rPr lang="en-US" sz="1300" dirty="0">
                          <a:latin typeface="Times New Roman"/>
                          <a:ea typeface="Times New Roman"/>
                          <a:cs typeface="Arial"/>
                        </a:rPr>
                        <a:t>≤85</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8131" name="Object 3"/>
          <p:cNvGraphicFramePr>
            <a:graphicFrameLocks noChangeAspect="1"/>
          </p:cNvGraphicFramePr>
          <p:nvPr/>
        </p:nvGraphicFramePr>
        <p:xfrm>
          <a:off x="7526338" y="141288"/>
          <a:ext cx="1160462" cy="696912"/>
        </p:xfrm>
        <a:graphic>
          <a:graphicData uri="http://schemas.openxmlformats.org/presentationml/2006/ole">
            <p:oleObj spid="_x0000_s48131" r:id="rId3" imgW="2857899" imgH="2190476" progId="">
              <p:embed/>
            </p:oleObj>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655638"/>
          </a:xfrm>
        </p:spPr>
        <p:txBody>
          <a:bodyPr/>
          <a:lstStyle/>
          <a:p>
            <a:r>
              <a:rPr lang="en-US" sz="2800" b="1" dirty="0" smtClean="0">
                <a:solidFill>
                  <a:schemeClr val="accent3">
                    <a:lumMod val="40000"/>
                    <a:lumOff val="60000"/>
                  </a:schemeClr>
                </a:solidFill>
                <a:latin typeface="Times New Roman" pitchFamily="18" charset="0"/>
                <a:cs typeface="Times New Roman" pitchFamily="18" charset="0"/>
              </a:rPr>
              <a:t>15.Bearing</a:t>
            </a:r>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33</a:t>
            </a:fld>
            <a:endParaRPr lang="en-US"/>
          </a:p>
        </p:txBody>
      </p:sp>
      <p:pic>
        <p:nvPicPr>
          <p:cNvPr id="5" name="Picture 2"/>
          <p:cNvPicPr>
            <a:picLocks noGrp="1" noChangeAspect="1" noChangeArrowheads="1"/>
          </p:cNvPicPr>
          <p:nvPr>
            <p:ph sz="quarter" idx="1"/>
          </p:nvPr>
        </p:nvPicPr>
        <p:blipFill>
          <a:blip r:embed="rId2"/>
          <a:srcRect/>
          <a:stretch>
            <a:fillRect/>
          </a:stretch>
        </p:blipFill>
        <p:spPr bwMode="auto">
          <a:xfrm>
            <a:off x="304800" y="1371600"/>
            <a:ext cx="7848600" cy="5181600"/>
          </a:xfrm>
          <a:prstGeom prst="rect">
            <a:avLst/>
          </a:prstGeom>
          <a:noFill/>
          <a:ln w="9525">
            <a:noFill/>
            <a:miter lim="800000"/>
            <a:headEnd/>
            <a:tailEnd/>
          </a:ln>
          <a:effectLst/>
        </p:spPr>
      </p:pic>
      <p:pic>
        <p:nvPicPr>
          <p:cNvPr id="53249" name="Picture 1"/>
          <p:cNvPicPr>
            <a:picLocks noChangeAspect="1" noChangeArrowheads="1"/>
          </p:cNvPicPr>
          <p:nvPr/>
        </p:nvPicPr>
        <p:blipFill>
          <a:blip r:embed="rId3"/>
          <a:srcRect/>
          <a:stretch>
            <a:fillRect/>
          </a:stretch>
        </p:blipFill>
        <p:spPr bwMode="auto">
          <a:xfrm>
            <a:off x="3124200" y="228600"/>
            <a:ext cx="5029200" cy="12096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B6F15528-21DE-4FAA-801E-634DDDAF4B2B}" type="slidenum">
              <a:rPr lang="en-US" smtClean="0"/>
              <a:pPr/>
              <a:t>34</a:t>
            </a:fld>
            <a:endParaRPr lang="en-US"/>
          </a:p>
        </p:txBody>
      </p:sp>
      <p:graphicFrame>
        <p:nvGraphicFramePr>
          <p:cNvPr id="54274" name="Object 2"/>
          <p:cNvGraphicFramePr>
            <a:graphicFrameLocks noChangeAspect="1"/>
          </p:cNvGraphicFramePr>
          <p:nvPr>
            <p:ph sz="quarter" idx="1"/>
          </p:nvPr>
        </p:nvGraphicFramePr>
        <p:xfrm>
          <a:off x="304800" y="685800"/>
          <a:ext cx="8274571" cy="5715000"/>
        </p:xfrm>
        <a:graphic>
          <a:graphicData uri="http://schemas.openxmlformats.org/presentationml/2006/ole">
            <p:oleObj spid="_x0000_s54274" name="Document" r:id="rId3" imgW="6231960" imgH="4064040" progId="Word.Document.8">
              <p:embed/>
            </p:oleObj>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7467600" cy="655638"/>
          </a:xfrm>
        </p:spPr>
        <p:txBody>
          <a:bodyPr/>
          <a:lstStyle/>
          <a:p>
            <a:r>
              <a:rPr lang="en-US" sz="3200" b="1" dirty="0" smtClean="0">
                <a:solidFill>
                  <a:schemeClr val="accent3">
                    <a:lumMod val="40000"/>
                    <a:lumOff val="60000"/>
                  </a:schemeClr>
                </a:solidFill>
                <a:latin typeface="Times New Roman" pitchFamily="18" charset="0"/>
                <a:cs typeface="Times New Roman" pitchFamily="18" charset="0"/>
              </a:rPr>
              <a:t>16.Construction form (IM)</a:t>
            </a:r>
            <a:endParaRPr lang="en-US" dirty="0"/>
          </a:p>
        </p:txBody>
      </p:sp>
      <p:graphicFrame>
        <p:nvGraphicFramePr>
          <p:cNvPr id="5" name="Content Placeholder 4"/>
          <p:cNvGraphicFramePr>
            <a:graphicFrameLocks noGrp="1"/>
          </p:cNvGraphicFramePr>
          <p:nvPr>
            <p:ph sz="quarter" idx="1"/>
          </p:nvPr>
        </p:nvGraphicFramePr>
        <p:xfrm>
          <a:off x="228600" y="727090"/>
          <a:ext cx="7848600" cy="5902309"/>
        </p:xfrm>
        <a:graphic>
          <a:graphicData uri="http://schemas.openxmlformats.org/drawingml/2006/table">
            <a:tbl>
              <a:tblPr firstRow="1" bandRow="1">
                <a:tableStyleId>{F5AB1C69-6EDB-4FF4-983F-18BD219EF322}</a:tableStyleId>
              </a:tblPr>
              <a:tblGrid>
                <a:gridCol w="880965"/>
                <a:gridCol w="1201316"/>
                <a:gridCol w="5766319"/>
              </a:tblGrid>
              <a:tr h="438741">
                <a:tc>
                  <a:txBody>
                    <a:bodyPr/>
                    <a:lstStyle/>
                    <a:p>
                      <a:r>
                        <a:rPr lang="en-US" dirty="0" smtClean="0"/>
                        <a:t>No</a:t>
                      </a:r>
                      <a:endParaRPr lang="en-US" dirty="0"/>
                    </a:p>
                  </a:txBody>
                  <a:tcPr/>
                </a:tc>
                <a:tc>
                  <a:txBody>
                    <a:bodyPr/>
                    <a:lstStyle/>
                    <a:p>
                      <a:r>
                        <a:rPr lang="en-US" dirty="0" smtClean="0"/>
                        <a:t>Figure</a:t>
                      </a:r>
                      <a:endParaRPr lang="en-US" dirty="0"/>
                    </a:p>
                  </a:txBody>
                  <a:tcPr/>
                </a:tc>
                <a:tc>
                  <a:txBody>
                    <a:bodyPr/>
                    <a:lstStyle/>
                    <a:p>
                      <a:r>
                        <a:rPr lang="en-US" dirty="0" smtClean="0"/>
                        <a:t>Description</a:t>
                      </a:r>
                      <a:endParaRPr lang="en-US" dirty="0"/>
                    </a:p>
                  </a:txBody>
                  <a:tcPr/>
                </a:tc>
              </a:tr>
              <a:tr h="633427">
                <a:tc>
                  <a:txBody>
                    <a:bodyPr/>
                    <a:lstStyle/>
                    <a:p>
                      <a:r>
                        <a:rPr lang="en-US" dirty="0" smtClean="0"/>
                        <a:t>B3</a:t>
                      </a:r>
                      <a:endParaRPr lang="en-US" dirty="0"/>
                    </a:p>
                  </a:txBody>
                  <a:tcPr/>
                </a:tc>
                <a:tc>
                  <a:txBody>
                    <a:bodyPr/>
                    <a:lstStyle/>
                    <a:p>
                      <a:endParaRPr lang="en-US" dirty="0"/>
                    </a:p>
                  </a:txBody>
                  <a:tcPr/>
                </a:tc>
                <a:tc>
                  <a:txBody>
                    <a:bodyPr/>
                    <a:lstStyle/>
                    <a:p>
                      <a:r>
                        <a:rPr kumimoji="0" lang="en-US" sz="1600" kern="1200" dirty="0" smtClean="0">
                          <a:solidFill>
                            <a:schemeClr val="dk1"/>
                          </a:solidFill>
                          <a:latin typeface="Times New Roman" pitchFamily="18" charset="0"/>
                          <a:ea typeface="+mn-ea"/>
                          <a:cs typeface="Times New Roman" pitchFamily="18" charset="0"/>
                        </a:rPr>
                        <a:t>2 end shield with feet, free shaft mounting on existing base</a:t>
                      </a:r>
                      <a:r>
                        <a:rPr lang="en-US" sz="1600" dirty="0" smtClean="0"/>
                        <a:t>.</a:t>
                      </a:r>
                      <a:endParaRPr lang="en-US" sz="1600" dirty="0"/>
                    </a:p>
                  </a:txBody>
                  <a:tcPr/>
                </a:tc>
              </a:tr>
              <a:tr h="703808">
                <a:tc>
                  <a:txBody>
                    <a:bodyPr/>
                    <a:lstStyle/>
                    <a:p>
                      <a:r>
                        <a:rPr lang="en-US" dirty="0" smtClean="0"/>
                        <a:t>B5</a:t>
                      </a:r>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dk1"/>
                          </a:solidFill>
                          <a:latin typeface="Times New Roman" pitchFamily="18" charset="0"/>
                          <a:ea typeface="+mn-ea"/>
                          <a:cs typeface="Times New Roman" pitchFamily="18" charset="0"/>
                        </a:rPr>
                        <a:t>2 end shield without feet, free shaft mounting on flange A at driving end near bearing.</a:t>
                      </a:r>
                    </a:p>
                  </a:txBody>
                  <a:tcPr/>
                </a:tc>
              </a:tr>
              <a:tr h="767796">
                <a:tc>
                  <a:txBody>
                    <a:bodyPr/>
                    <a:lstStyle/>
                    <a:p>
                      <a:r>
                        <a:rPr lang="en-US" dirty="0" smtClean="0"/>
                        <a:t>B14</a:t>
                      </a:r>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Times New Roman" pitchFamily="18" charset="0"/>
                          <a:ea typeface="+mn-ea"/>
                          <a:cs typeface="Times New Roman" pitchFamily="18" charset="0"/>
                        </a:rPr>
                        <a:t>2 end shield without feet, free shaft mounting on flange A at driving end near bearing.</a:t>
                      </a:r>
                    </a:p>
                  </a:txBody>
                  <a:tcPr/>
                </a:tc>
              </a:tr>
              <a:tr h="694672">
                <a:tc>
                  <a:txBody>
                    <a:bodyPr/>
                    <a:lstStyle/>
                    <a:p>
                      <a:r>
                        <a:rPr lang="en-US" dirty="0" smtClean="0"/>
                        <a:t>B 34</a:t>
                      </a:r>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pitchFamily="18" charset="0"/>
                          <a:cs typeface="Times New Roman" pitchFamily="18" charset="0"/>
                        </a:rPr>
                        <a:t>2 end shield with feet, free shaft mounting on flange C at driving end near bearing mounting on existing base..</a:t>
                      </a:r>
                    </a:p>
                  </a:txBody>
                  <a:tcPr/>
                </a:tc>
              </a:tr>
              <a:tr h="7677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 35</a:t>
                      </a:r>
                    </a:p>
                    <a:p>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dk1"/>
                          </a:solidFill>
                          <a:latin typeface="Times New Roman" pitchFamily="18" charset="0"/>
                          <a:ea typeface="+mn-ea"/>
                          <a:cs typeface="Times New Roman" pitchFamily="18" charset="0"/>
                        </a:rPr>
                        <a:t>2 end shield with feet, free shaft mounting on flange A at driving end near bearing mounting on existing base..</a:t>
                      </a:r>
                    </a:p>
                  </a:txBody>
                  <a:tcPr/>
                </a:tc>
              </a:tr>
              <a:tr h="694672">
                <a:tc>
                  <a:txBody>
                    <a:bodyPr/>
                    <a:lstStyle/>
                    <a:p>
                      <a:r>
                        <a:rPr lang="en-US" dirty="0" smtClean="0"/>
                        <a:t>B7</a:t>
                      </a:r>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dk1"/>
                          </a:solidFill>
                          <a:latin typeface="Times New Roman" pitchFamily="18" charset="0"/>
                          <a:ea typeface="+mn-ea"/>
                          <a:cs typeface="Times New Roman" pitchFamily="18" charset="0"/>
                        </a:rPr>
                        <a:t>IM B3 ,it required end shield rotated 90 wall mounting feet RH as seen from the driving end</a:t>
                      </a:r>
                    </a:p>
                  </a:txBody>
                  <a:tcPr/>
                </a:tc>
              </a:tr>
              <a:tr h="694672">
                <a:tc>
                  <a:txBody>
                    <a:bodyPr/>
                    <a:lstStyle/>
                    <a:p>
                      <a:r>
                        <a:rPr lang="en-US" dirty="0" smtClean="0"/>
                        <a:t>B6</a:t>
                      </a:r>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dk1"/>
                          </a:solidFill>
                          <a:latin typeface="Times New Roman" pitchFamily="18" charset="0"/>
                          <a:ea typeface="+mn-ea"/>
                          <a:cs typeface="Times New Roman" pitchFamily="18" charset="0"/>
                        </a:rPr>
                        <a:t>IM B3 ,it required end shield rotated 90 wall mounting feet LH as seen from the driving end</a:t>
                      </a:r>
                    </a:p>
                  </a:txBody>
                  <a:tcPr/>
                </a:tc>
              </a:tr>
              <a:tr h="506725">
                <a:tc>
                  <a:txBody>
                    <a:bodyPr/>
                    <a:lstStyle/>
                    <a:p>
                      <a:r>
                        <a:rPr lang="en-US" dirty="0" smtClean="0"/>
                        <a:t>B8</a:t>
                      </a:r>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dk1"/>
                          </a:solidFill>
                          <a:latin typeface="Times New Roman" pitchFamily="18" charset="0"/>
                          <a:ea typeface="+mn-ea"/>
                          <a:cs typeface="Times New Roman" pitchFamily="18" charset="0"/>
                        </a:rPr>
                        <a:t>IM B3 ,it required end shield rotated 180 ceiling mounting.</a:t>
                      </a:r>
                    </a:p>
                  </a:txBody>
                  <a:tcPr/>
                </a:tc>
              </a:tr>
            </a:tbl>
          </a:graphicData>
        </a:graphic>
      </p:graphicFrame>
      <p:sp>
        <p:nvSpPr>
          <p:cNvPr id="2" name="Slide Number Placeholder 1"/>
          <p:cNvSpPr>
            <a:spLocks noGrp="1"/>
          </p:cNvSpPr>
          <p:nvPr>
            <p:ph type="sldNum" sz="quarter" idx="15"/>
          </p:nvPr>
        </p:nvSpPr>
        <p:spPr/>
        <p:txBody>
          <a:bodyPr/>
          <a:lstStyle/>
          <a:p>
            <a:fld id="{B6F15528-21DE-4FAA-801E-634DDDAF4B2B}" type="slidenum">
              <a:rPr lang="en-US" smtClean="0"/>
              <a:pPr/>
              <a:t>35</a:t>
            </a:fld>
            <a:endParaRPr lang="en-US"/>
          </a:p>
        </p:txBody>
      </p:sp>
      <p:pic>
        <p:nvPicPr>
          <p:cNvPr id="6" name="Picture 2" descr="http://www.birkenbeul.de/images/global/produkte/tech_infos/bf1_01.gif"/>
          <p:cNvPicPr>
            <a:picLocks noChangeAspect="1" noChangeArrowheads="1"/>
          </p:cNvPicPr>
          <p:nvPr/>
        </p:nvPicPr>
        <p:blipFill>
          <a:blip r:embed="rId2"/>
          <a:srcRect/>
          <a:stretch>
            <a:fillRect/>
          </a:stretch>
        </p:blipFill>
        <p:spPr bwMode="auto">
          <a:xfrm>
            <a:off x="1066800" y="1219200"/>
            <a:ext cx="1295400" cy="609600"/>
          </a:xfrm>
          <a:prstGeom prst="rect">
            <a:avLst/>
          </a:prstGeom>
          <a:noFill/>
        </p:spPr>
      </p:pic>
      <p:pic>
        <p:nvPicPr>
          <p:cNvPr id="7" name="Picture 4" descr="http://www.birkenbeul.de/images/global/produkte/tech_infos/bf2_01.gif"/>
          <p:cNvPicPr>
            <a:picLocks noChangeAspect="1" noChangeArrowheads="1"/>
          </p:cNvPicPr>
          <p:nvPr/>
        </p:nvPicPr>
        <p:blipFill>
          <a:blip r:embed="rId3"/>
          <a:srcRect/>
          <a:stretch>
            <a:fillRect/>
          </a:stretch>
        </p:blipFill>
        <p:spPr bwMode="auto">
          <a:xfrm>
            <a:off x="1143000" y="1752600"/>
            <a:ext cx="1066800" cy="723901"/>
          </a:xfrm>
          <a:prstGeom prst="rect">
            <a:avLst/>
          </a:prstGeom>
          <a:noFill/>
        </p:spPr>
      </p:pic>
      <p:pic>
        <p:nvPicPr>
          <p:cNvPr id="8" name="Picture 6" descr="http://www.birkenbeul.de/images/global/produkte/tech_infos/bf3_01.gif"/>
          <p:cNvPicPr>
            <a:picLocks noChangeAspect="1" noChangeArrowheads="1"/>
          </p:cNvPicPr>
          <p:nvPr/>
        </p:nvPicPr>
        <p:blipFill>
          <a:blip r:embed="rId4"/>
          <a:srcRect/>
          <a:stretch>
            <a:fillRect/>
          </a:stretch>
        </p:blipFill>
        <p:spPr bwMode="auto">
          <a:xfrm>
            <a:off x="1219200" y="2514600"/>
            <a:ext cx="1066800" cy="762000"/>
          </a:xfrm>
          <a:prstGeom prst="rect">
            <a:avLst/>
          </a:prstGeom>
          <a:noFill/>
        </p:spPr>
      </p:pic>
      <p:pic>
        <p:nvPicPr>
          <p:cNvPr id="9" name="Picture 8" descr="http://www.birkenbeul.de/images/global/produkte/tech_infos/bf4_04.gif"/>
          <p:cNvPicPr>
            <a:picLocks noChangeAspect="1" noChangeArrowheads="1"/>
          </p:cNvPicPr>
          <p:nvPr/>
        </p:nvPicPr>
        <p:blipFill>
          <a:blip r:embed="rId5"/>
          <a:srcRect/>
          <a:stretch>
            <a:fillRect/>
          </a:stretch>
        </p:blipFill>
        <p:spPr bwMode="auto">
          <a:xfrm>
            <a:off x="1219200" y="3276600"/>
            <a:ext cx="990600" cy="762000"/>
          </a:xfrm>
          <a:prstGeom prst="rect">
            <a:avLst/>
          </a:prstGeom>
          <a:noFill/>
        </p:spPr>
      </p:pic>
      <p:pic>
        <p:nvPicPr>
          <p:cNvPr id="10" name="Picture 10" descr="http://www.birkenbeul.de/images/global/produkte/tech_infos/bf4_01.gif"/>
          <p:cNvPicPr>
            <a:picLocks noChangeAspect="1" noChangeArrowheads="1"/>
          </p:cNvPicPr>
          <p:nvPr/>
        </p:nvPicPr>
        <p:blipFill>
          <a:blip r:embed="rId6"/>
          <a:srcRect/>
          <a:stretch>
            <a:fillRect/>
          </a:stretch>
        </p:blipFill>
        <p:spPr bwMode="auto">
          <a:xfrm>
            <a:off x="1295400" y="4038600"/>
            <a:ext cx="1066800" cy="609600"/>
          </a:xfrm>
          <a:prstGeom prst="rect">
            <a:avLst/>
          </a:prstGeom>
          <a:noFill/>
        </p:spPr>
      </p:pic>
      <p:pic>
        <p:nvPicPr>
          <p:cNvPr id="13" name="Picture 16" descr="http://www.birkenbeul.de/images/global/produkte/tech_infos/bf1_03.gif"/>
          <p:cNvPicPr>
            <a:picLocks noChangeAspect="1" noChangeArrowheads="1"/>
          </p:cNvPicPr>
          <p:nvPr/>
        </p:nvPicPr>
        <p:blipFill>
          <a:blip r:embed="rId7"/>
          <a:srcRect/>
          <a:stretch>
            <a:fillRect/>
          </a:stretch>
        </p:blipFill>
        <p:spPr bwMode="auto">
          <a:xfrm>
            <a:off x="1371600" y="4800600"/>
            <a:ext cx="762000" cy="476250"/>
          </a:xfrm>
          <a:prstGeom prst="rect">
            <a:avLst/>
          </a:prstGeom>
          <a:noFill/>
        </p:spPr>
      </p:pic>
      <p:pic>
        <p:nvPicPr>
          <p:cNvPr id="14" name="Picture 20" descr="http://www.birkenbeul.de/images/global/produkte/tech_infos/bf1_02.gif"/>
          <p:cNvPicPr>
            <a:picLocks noChangeAspect="1" noChangeArrowheads="1"/>
          </p:cNvPicPr>
          <p:nvPr/>
        </p:nvPicPr>
        <p:blipFill>
          <a:blip r:embed="rId8"/>
          <a:srcRect/>
          <a:stretch>
            <a:fillRect/>
          </a:stretch>
        </p:blipFill>
        <p:spPr bwMode="auto">
          <a:xfrm>
            <a:off x="1295400" y="5486400"/>
            <a:ext cx="762000" cy="476250"/>
          </a:xfrm>
          <a:prstGeom prst="rect">
            <a:avLst/>
          </a:prstGeom>
          <a:noFill/>
        </p:spPr>
      </p:pic>
      <p:pic>
        <p:nvPicPr>
          <p:cNvPr id="15" name="Picture 22" descr="http://www.birkenbeul.de/images/global/produkte/tech_infos/bf1_04.gif"/>
          <p:cNvPicPr>
            <a:picLocks noChangeAspect="1" noChangeArrowheads="1"/>
          </p:cNvPicPr>
          <p:nvPr/>
        </p:nvPicPr>
        <p:blipFill>
          <a:blip r:embed="rId9"/>
          <a:srcRect/>
          <a:stretch>
            <a:fillRect/>
          </a:stretch>
        </p:blipFill>
        <p:spPr bwMode="auto">
          <a:xfrm>
            <a:off x="1371600" y="6096000"/>
            <a:ext cx="762000" cy="476250"/>
          </a:xfrm>
          <a:prstGeom prst="rect">
            <a:avLst/>
          </a:prstGeom>
          <a:noFill/>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7467600" cy="655638"/>
          </a:xfrm>
        </p:spPr>
        <p:txBody>
          <a:bodyPr/>
          <a:lstStyle/>
          <a:p>
            <a:r>
              <a:rPr lang="en-US" sz="3200" b="1" dirty="0" smtClean="0">
                <a:solidFill>
                  <a:schemeClr val="accent3">
                    <a:lumMod val="40000"/>
                    <a:lumOff val="60000"/>
                  </a:schemeClr>
                </a:solidFill>
                <a:latin typeface="Times New Roman" pitchFamily="18" charset="0"/>
                <a:cs typeface="Times New Roman" pitchFamily="18" charset="0"/>
              </a:rPr>
              <a:t>16.Construction form (IM)</a:t>
            </a:r>
            <a:endParaRPr lang="en-US" dirty="0"/>
          </a:p>
        </p:txBody>
      </p:sp>
      <p:graphicFrame>
        <p:nvGraphicFramePr>
          <p:cNvPr id="5" name="Content Placeholder 4"/>
          <p:cNvGraphicFramePr>
            <a:graphicFrameLocks noGrp="1"/>
          </p:cNvGraphicFramePr>
          <p:nvPr>
            <p:ph sz="quarter" idx="1"/>
          </p:nvPr>
        </p:nvGraphicFramePr>
        <p:xfrm>
          <a:off x="228600" y="727090"/>
          <a:ext cx="7848600" cy="5974704"/>
        </p:xfrm>
        <a:graphic>
          <a:graphicData uri="http://schemas.openxmlformats.org/drawingml/2006/table">
            <a:tbl>
              <a:tblPr firstRow="1" bandRow="1">
                <a:tableStyleId>{F5AB1C69-6EDB-4FF4-983F-18BD219EF322}</a:tableStyleId>
              </a:tblPr>
              <a:tblGrid>
                <a:gridCol w="880965"/>
                <a:gridCol w="1201316"/>
                <a:gridCol w="5766319"/>
              </a:tblGrid>
              <a:tr h="438741">
                <a:tc>
                  <a:txBody>
                    <a:bodyPr/>
                    <a:lstStyle/>
                    <a:p>
                      <a:r>
                        <a:rPr lang="en-US" dirty="0" smtClean="0"/>
                        <a:t>No</a:t>
                      </a:r>
                      <a:endParaRPr lang="en-US" dirty="0"/>
                    </a:p>
                  </a:txBody>
                  <a:tcPr/>
                </a:tc>
                <a:tc>
                  <a:txBody>
                    <a:bodyPr/>
                    <a:lstStyle/>
                    <a:p>
                      <a:r>
                        <a:rPr lang="en-US" dirty="0" smtClean="0"/>
                        <a:t>Figure</a:t>
                      </a:r>
                      <a:endParaRPr lang="en-US" dirty="0"/>
                    </a:p>
                  </a:txBody>
                  <a:tcPr/>
                </a:tc>
                <a:tc>
                  <a:txBody>
                    <a:bodyPr/>
                    <a:lstStyle/>
                    <a:p>
                      <a:r>
                        <a:rPr lang="en-US" dirty="0" smtClean="0"/>
                        <a:t>Description</a:t>
                      </a:r>
                      <a:endParaRPr lang="en-US" dirty="0"/>
                    </a:p>
                  </a:txBody>
                  <a:tcPr/>
                </a:tc>
              </a:tr>
              <a:tr h="633427">
                <a:tc>
                  <a:txBody>
                    <a:bodyPr/>
                    <a:lstStyle/>
                    <a:p>
                      <a:r>
                        <a:rPr lang="en-US" dirty="0" smtClean="0"/>
                        <a:t>B3</a:t>
                      </a:r>
                      <a:endParaRPr lang="en-US" dirty="0"/>
                    </a:p>
                  </a:txBody>
                  <a:tcPr/>
                </a:tc>
                <a:tc>
                  <a:txBody>
                    <a:bodyPr/>
                    <a:lstStyle/>
                    <a:p>
                      <a:endParaRPr lang="en-US" dirty="0"/>
                    </a:p>
                  </a:txBody>
                  <a:tcPr/>
                </a:tc>
                <a:tc>
                  <a:txBody>
                    <a:bodyPr/>
                    <a:lstStyle/>
                    <a:p>
                      <a:pPr algn="r" rtl="1"/>
                      <a:r>
                        <a:rPr kumimoji="0" lang="ar-EG" sz="1600" kern="1200" dirty="0" smtClean="0">
                          <a:solidFill>
                            <a:schemeClr val="dk1"/>
                          </a:solidFill>
                          <a:latin typeface="Times New Roman" pitchFamily="18" charset="0"/>
                          <a:ea typeface="+mn-ea"/>
                          <a:cs typeface="Times New Roman" pitchFamily="18" charset="0"/>
                        </a:rPr>
                        <a:t>نهايتين بواقى و قاعدة و </a:t>
                      </a:r>
                      <a:r>
                        <a:rPr kumimoji="0" lang="en-US" sz="1600" kern="1200" dirty="0" smtClean="0">
                          <a:solidFill>
                            <a:schemeClr val="dk1"/>
                          </a:solidFill>
                          <a:latin typeface="Times New Roman" pitchFamily="18" charset="0"/>
                          <a:ea typeface="+mn-ea"/>
                          <a:cs typeface="Times New Roman" pitchFamily="18" charset="0"/>
                        </a:rPr>
                        <a:t>shaft</a:t>
                      </a:r>
                      <a:r>
                        <a:rPr kumimoji="0" lang="en-US" sz="1600" kern="1200" baseline="0" dirty="0" smtClean="0">
                          <a:solidFill>
                            <a:schemeClr val="dk1"/>
                          </a:solidFill>
                          <a:latin typeface="Times New Roman" pitchFamily="18" charset="0"/>
                          <a:ea typeface="+mn-ea"/>
                          <a:cs typeface="Times New Roman" pitchFamily="18" charset="0"/>
                        </a:rPr>
                        <a:t> </a:t>
                      </a:r>
                      <a:r>
                        <a:rPr lang="en-US" sz="1600" dirty="0" smtClean="0"/>
                        <a:t>.</a:t>
                      </a:r>
                      <a:r>
                        <a:rPr lang="ar-EG" sz="1600" dirty="0" smtClean="0"/>
                        <a:t> حر موجود على</a:t>
                      </a:r>
                      <a:r>
                        <a:rPr lang="ar-EG" sz="1600" baseline="0" dirty="0" smtClean="0"/>
                        <a:t> قاعدة </a:t>
                      </a:r>
                      <a:endParaRPr lang="en-US" sz="1600" dirty="0"/>
                    </a:p>
                  </a:txBody>
                  <a:tcPr/>
                </a:tc>
              </a:tr>
              <a:tr h="703808">
                <a:tc>
                  <a:txBody>
                    <a:bodyPr/>
                    <a:lstStyle/>
                    <a:p>
                      <a:r>
                        <a:rPr lang="en-US" dirty="0" smtClean="0"/>
                        <a:t>B5</a:t>
                      </a:r>
                      <a:endParaRPr lang="en-US" dirty="0"/>
                    </a:p>
                  </a:txBody>
                  <a:tcPr/>
                </a:tc>
                <a:tc>
                  <a:txBody>
                    <a:bodyPr/>
                    <a:lstStyle/>
                    <a:p>
                      <a:endParaRPr lang="en-US"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EG" sz="1600" kern="1200" dirty="0" smtClean="0">
                          <a:solidFill>
                            <a:schemeClr val="dk1"/>
                          </a:solidFill>
                          <a:latin typeface="Times New Roman" pitchFamily="18" charset="0"/>
                          <a:ea typeface="+mn-ea"/>
                          <a:cs typeface="Times New Roman" pitchFamily="18" charset="0"/>
                        </a:rPr>
                        <a:t>نهايتين</a:t>
                      </a:r>
                      <a:r>
                        <a:rPr kumimoji="0" lang="ar-EG" sz="1600" kern="1200" baseline="0" dirty="0" smtClean="0">
                          <a:solidFill>
                            <a:schemeClr val="dk1"/>
                          </a:solidFill>
                          <a:latin typeface="Times New Roman" pitchFamily="18" charset="0"/>
                          <a:ea typeface="+mn-ea"/>
                          <a:cs typeface="Times New Roman" pitchFamily="18" charset="0"/>
                        </a:rPr>
                        <a:t> بواقى و قاعدة و </a:t>
                      </a:r>
                      <a:r>
                        <a:rPr kumimoji="0" lang="en-US" sz="1600" kern="1200" baseline="0" dirty="0" smtClean="0">
                          <a:solidFill>
                            <a:schemeClr val="dk1"/>
                          </a:solidFill>
                          <a:latin typeface="Times New Roman" pitchFamily="18" charset="0"/>
                          <a:ea typeface="+mn-ea"/>
                          <a:cs typeface="Times New Roman" pitchFamily="18" charset="0"/>
                        </a:rPr>
                        <a:t>shaft </a:t>
                      </a:r>
                      <a:r>
                        <a:rPr kumimoji="0" lang="en-GB" sz="1600" kern="1200" baseline="0" dirty="0" smtClean="0">
                          <a:solidFill>
                            <a:schemeClr val="dk1"/>
                          </a:solidFill>
                          <a:latin typeface="Times New Roman" pitchFamily="18" charset="0"/>
                          <a:ea typeface="+mn-ea"/>
                          <a:cs typeface="Times New Roman" pitchFamily="18" charset="0"/>
                        </a:rPr>
                        <a:t> </a:t>
                      </a:r>
                      <a:r>
                        <a:rPr kumimoji="0" lang="ar-EG" sz="1600" kern="1200" baseline="0" dirty="0" smtClean="0">
                          <a:solidFill>
                            <a:schemeClr val="dk1"/>
                          </a:solidFill>
                          <a:latin typeface="Times New Roman" pitchFamily="18" charset="0"/>
                          <a:ea typeface="+mn-ea"/>
                          <a:cs typeface="Times New Roman" pitchFamily="18" charset="0"/>
                        </a:rPr>
                        <a:t> مثبت على </a:t>
                      </a:r>
                      <a:r>
                        <a:rPr kumimoji="0" lang="en-US" sz="1600" kern="1200" baseline="0" dirty="0" smtClean="0">
                          <a:solidFill>
                            <a:schemeClr val="dk1"/>
                          </a:solidFill>
                          <a:latin typeface="Times New Roman" pitchFamily="18" charset="0"/>
                          <a:ea typeface="+mn-ea"/>
                          <a:cs typeface="Times New Roman" pitchFamily="18" charset="0"/>
                        </a:rPr>
                        <a:t>flange A </a:t>
                      </a:r>
                      <a:r>
                        <a:rPr kumimoji="0" lang="ar-EG" sz="1600" kern="1200" baseline="0" dirty="0" smtClean="0">
                          <a:solidFill>
                            <a:schemeClr val="dk1"/>
                          </a:solidFill>
                          <a:latin typeface="Times New Roman" pitchFamily="18" charset="0"/>
                          <a:ea typeface="+mn-ea"/>
                          <a:cs typeface="Times New Roman" pitchFamily="18" charset="0"/>
                        </a:rPr>
                        <a:t> على </a:t>
                      </a:r>
                      <a:r>
                        <a:rPr kumimoji="0" lang="en-US" sz="1600" kern="1200" baseline="0" dirty="0" smtClean="0">
                          <a:solidFill>
                            <a:schemeClr val="dk1"/>
                          </a:solidFill>
                          <a:latin typeface="Times New Roman" pitchFamily="18" charset="0"/>
                          <a:ea typeface="+mn-ea"/>
                          <a:cs typeface="Times New Roman" pitchFamily="18" charset="0"/>
                        </a:rPr>
                        <a:t>drive end</a:t>
                      </a:r>
                      <a:r>
                        <a:rPr kumimoji="0" lang="ar-EG" sz="1600" kern="1200" baseline="0" dirty="0" smtClean="0">
                          <a:solidFill>
                            <a:schemeClr val="dk1"/>
                          </a:solidFill>
                          <a:latin typeface="Times New Roman" pitchFamily="18" charset="0"/>
                          <a:ea typeface="+mn-ea"/>
                          <a:cs typeface="Times New Roman" pitchFamily="18" charset="0"/>
                        </a:rPr>
                        <a:t>بجوار البيل </a:t>
                      </a:r>
                      <a:endParaRPr kumimoji="0" lang="en-US" sz="1600" kern="1200" dirty="0" smtClean="0">
                        <a:solidFill>
                          <a:schemeClr val="dk1"/>
                        </a:solidFill>
                        <a:latin typeface="Times New Roman" pitchFamily="18" charset="0"/>
                        <a:ea typeface="+mn-ea"/>
                        <a:cs typeface="Times New Roman" pitchFamily="18" charset="0"/>
                      </a:endParaRPr>
                    </a:p>
                  </a:txBody>
                  <a:tcPr/>
                </a:tc>
              </a:tr>
              <a:tr h="767796">
                <a:tc>
                  <a:txBody>
                    <a:bodyPr/>
                    <a:lstStyle/>
                    <a:p>
                      <a:r>
                        <a:rPr lang="en-US" dirty="0" smtClean="0"/>
                        <a:t>B14</a:t>
                      </a:r>
                      <a:endParaRPr lang="en-US" dirty="0"/>
                    </a:p>
                  </a:txBody>
                  <a:tcPr/>
                </a:tc>
                <a:tc>
                  <a:txBody>
                    <a:bodyPr/>
                    <a:lstStyle/>
                    <a:p>
                      <a:endParaRPr lang="en-US"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EG" sz="1800" kern="1200" dirty="0" smtClean="0">
                          <a:solidFill>
                            <a:schemeClr val="dk1"/>
                          </a:solidFill>
                          <a:latin typeface="Times New Roman" pitchFamily="18" charset="0"/>
                          <a:ea typeface="+mn-ea"/>
                          <a:cs typeface="Times New Roman" pitchFamily="18" charset="0"/>
                        </a:rPr>
                        <a:t>نهايتين</a:t>
                      </a:r>
                      <a:r>
                        <a:rPr kumimoji="0" lang="ar-EG" sz="1800" kern="1200" baseline="0" dirty="0" smtClean="0">
                          <a:solidFill>
                            <a:schemeClr val="dk1"/>
                          </a:solidFill>
                          <a:latin typeface="Times New Roman" pitchFamily="18" charset="0"/>
                          <a:ea typeface="+mn-ea"/>
                          <a:cs typeface="Times New Roman" pitchFamily="18" charset="0"/>
                        </a:rPr>
                        <a:t> بواقى وبدون قاعدة و </a:t>
                      </a:r>
                      <a:r>
                        <a:rPr kumimoji="0" lang="en-US" sz="1800" kern="1200" baseline="0" dirty="0" smtClean="0">
                          <a:solidFill>
                            <a:schemeClr val="dk1"/>
                          </a:solidFill>
                          <a:latin typeface="Times New Roman" pitchFamily="18" charset="0"/>
                          <a:ea typeface="+mn-ea"/>
                          <a:cs typeface="Times New Roman" pitchFamily="18" charset="0"/>
                        </a:rPr>
                        <a:t>shaft </a:t>
                      </a:r>
                      <a:r>
                        <a:rPr kumimoji="0" lang="en-GB" sz="1800" kern="1200" baseline="0" dirty="0" smtClean="0">
                          <a:solidFill>
                            <a:schemeClr val="dk1"/>
                          </a:solidFill>
                          <a:latin typeface="Times New Roman" pitchFamily="18" charset="0"/>
                          <a:ea typeface="+mn-ea"/>
                          <a:cs typeface="Times New Roman" pitchFamily="18" charset="0"/>
                        </a:rPr>
                        <a:t> </a:t>
                      </a:r>
                      <a:r>
                        <a:rPr kumimoji="0" lang="ar-EG" sz="1800" kern="1200" baseline="0" dirty="0" smtClean="0">
                          <a:solidFill>
                            <a:schemeClr val="dk1"/>
                          </a:solidFill>
                          <a:latin typeface="Times New Roman" pitchFamily="18" charset="0"/>
                          <a:ea typeface="+mn-ea"/>
                          <a:cs typeface="Times New Roman" pitchFamily="18" charset="0"/>
                        </a:rPr>
                        <a:t> مثبت على </a:t>
                      </a:r>
                      <a:r>
                        <a:rPr kumimoji="0" lang="en-US" sz="1800" kern="1200" baseline="0" dirty="0" smtClean="0">
                          <a:solidFill>
                            <a:schemeClr val="dk1"/>
                          </a:solidFill>
                          <a:latin typeface="Times New Roman" pitchFamily="18" charset="0"/>
                          <a:ea typeface="+mn-ea"/>
                          <a:cs typeface="Times New Roman" pitchFamily="18" charset="0"/>
                        </a:rPr>
                        <a:t>flange A </a:t>
                      </a:r>
                      <a:r>
                        <a:rPr kumimoji="0" lang="ar-EG" sz="1800" kern="1200" baseline="0" dirty="0" smtClean="0">
                          <a:solidFill>
                            <a:schemeClr val="dk1"/>
                          </a:solidFill>
                          <a:latin typeface="Times New Roman" pitchFamily="18" charset="0"/>
                          <a:ea typeface="+mn-ea"/>
                          <a:cs typeface="Times New Roman" pitchFamily="18" charset="0"/>
                        </a:rPr>
                        <a:t> على </a:t>
                      </a:r>
                      <a:r>
                        <a:rPr kumimoji="0" lang="en-US" sz="1800" kern="1200" baseline="0" dirty="0" smtClean="0">
                          <a:solidFill>
                            <a:schemeClr val="dk1"/>
                          </a:solidFill>
                          <a:latin typeface="Times New Roman" pitchFamily="18" charset="0"/>
                          <a:ea typeface="+mn-ea"/>
                          <a:cs typeface="Times New Roman" pitchFamily="18" charset="0"/>
                        </a:rPr>
                        <a:t>drive end</a:t>
                      </a:r>
                      <a:r>
                        <a:rPr kumimoji="0" lang="ar-EG" sz="1800" kern="1200" baseline="0" dirty="0" smtClean="0">
                          <a:solidFill>
                            <a:schemeClr val="dk1"/>
                          </a:solidFill>
                          <a:latin typeface="Times New Roman" pitchFamily="18" charset="0"/>
                          <a:ea typeface="+mn-ea"/>
                          <a:cs typeface="Times New Roman" pitchFamily="18" charset="0"/>
                        </a:rPr>
                        <a:t>بجوار البيل </a:t>
                      </a:r>
                      <a:endParaRPr kumimoji="0" lang="en-US" sz="1800" kern="1200" dirty="0" smtClean="0">
                        <a:solidFill>
                          <a:schemeClr val="dk1"/>
                        </a:solidFill>
                        <a:latin typeface="Times New Roman" pitchFamily="18" charset="0"/>
                        <a:ea typeface="+mn-ea"/>
                        <a:cs typeface="Times New Roman" pitchFamily="18" charset="0"/>
                      </a:endParaRPr>
                    </a:p>
                  </a:txBody>
                  <a:tcPr/>
                </a:tc>
              </a:tr>
              <a:tr h="694672">
                <a:tc>
                  <a:txBody>
                    <a:bodyPr/>
                    <a:lstStyle/>
                    <a:p>
                      <a:r>
                        <a:rPr lang="en-US" dirty="0" smtClean="0"/>
                        <a:t>B 34</a:t>
                      </a:r>
                      <a:endParaRPr lang="en-US" dirty="0"/>
                    </a:p>
                  </a:txBody>
                  <a:tcPr/>
                </a:tc>
                <a:tc>
                  <a:txBody>
                    <a:bodyPr/>
                    <a:lstStyle/>
                    <a:p>
                      <a:endParaRPr lang="en-US"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EG" sz="1600" dirty="0" smtClean="0">
                          <a:latin typeface="Times New Roman" pitchFamily="18" charset="0"/>
                          <a:cs typeface="Times New Roman" pitchFamily="18" charset="0"/>
                        </a:rPr>
                        <a:t>نهايتين بواقى و بقاعدة و </a:t>
                      </a:r>
                      <a:r>
                        <a:rPr lang="en-US" sz="1600" dirty="0" smtClean="0">
                          <a:latin typeface="Times New Roman" pitchFamily="18" charset="0"/>
                          <a:cs typeface="Times New Roman" pitchFamily="18" charset="0"/>
                        </a:rPr>
                        <a:t>shaft</a:t>
                      </a:r>
                      <a:r>
                        <a:rPr lang="en-US" sz="1600" baseline="0" dirty="0" smtClean="0">
                          <a:latin typeface="Times New Roman" pitchFamily="18" charset="0"/>
                          <a:cs typeface="Times New Roman" pitchFamily="18" charset="0"/>
                        </a:rPr>
                        <a:t> </a:t>
                      </a:r>
                      <a:r>
                        <a:rPr lang="ar-EG" sz="1600" baseline="0" dirty="0" smtClean="0">
                          <a:latin typeface="Times New Roman" pitchFamily="18" charset="0"/>
                          <a:cs typeface="Times New Roman" pitchFamily="18" charset="0"/>
                        </a:rPr>
                        <a:t> مثبت على </a:t>
                      </a:r>
                      <a:r>
                        <a:rPr lang="en-US" sz="1600" baseline="0" dirty="0" smtClean="0">
                          <a:latin typeface="Times New Roman" pitchFamily="18" charset="0"/>
                          <a:cs typeface="Times New Roman" pitchFamily="18" charset="0"/>
                        </a:rPr>
                        <a:t>flange C</a:t>
                      </a:r>
                      <a:r>
                        <a:rPr lang="ar-EG" sz="1600" baseline="0" dirty="0" smtClean="0">
                          <a:latin typeface="Times New Roman" pitchFamily="18" charset="0"/>
                          <a:cs typeface="Times New Roman" pitchFamily="18" charset="0"/>
                        </a:rPr>
                        <a:t> على </a:t>
                      </a:r>
                      <a:r>
                        <a:rPr lang="en-US" sz="1600" baseline="0" dirty="0" smtClean="0">
                          <a:latin typeface="Times New Roman" pitchFamily="18" charset="0"/>
                          <a:cs typeface="Times New Roman" pitchFamily="18" charset="0"/>
                        </a:rPr>
                        <a:t>drive end </a:t>
                      </a:r>
                      <a:r>
                        <a:rPr lang="en-GB" sz="1600" baseline="0" dirty="0" smtClean="0">
                          <a:latin typeface="Times New Roman" pitchFamily="18" charset="0"/>
                          <a:cs typeface="Times New Roman" pitchFamily="18" charset="0"/>
                        </a:rPr>
                        <a:t> </a:t>
                      </a:r>
                      <a:r>
                        <a:rPr lang="ar-EG" sz="1600" baseline="0" dirty="0" smtClean="0">
                          <a:latin typeface="Times New Roman" pitchFamily="18" charset="0"/>
                          <a:cs typeface="Times New Roman" pitchFamily="18" charset="0"/>
                        </a:rPr>
                        <a:t> بجوار البيل </a:t>
                      </a:r>
                      <a:endParaRPr lang="en-US" sz="1600" dirty="0" smtClean="0">
                        <a:latin typeface="Times New Roman" pitchFamily="18" charset="0"/>
                        <a:cs typeface="Times New Roman" pitchFamily="18" charset="0"/>
                      </a:endParaRPr>
                    </a:p>
                  </a:txBody>
                  <a:tcPr/>
                </a:tc>
              </a:tr>
              <a:tr h="7677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 35</a:t>
                      </a:r>
                    </a:p>
                    <a:p>
                      <a:endParaRPr lang="en-US" dirty="0"/>
                    </a:p>
                  </a:txBody>
                  <a:tcPr/>
                </a:tc>
                <a:tc>
                  <a:txBody>
                    <a:bodyPr/>
                    <a:lstStyle/>
                    <a:p>
                      <a:endParaRPr lang="en-US"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EG" sz="1600" kern="1200" dirty="0" smtClean="0">
                          <a:solidFill>
                            <a:schemeClr val="dk1"/>
                          </a:solidFill>
                          <a:latin typeface="Times New Roman" pitchFamily="18" charset="0"/>
                          <a:ea typeface="+mn-ea"/>
                          <a:cs typeface="Times New Roman" pitchFamily="18" charset="0"/>
                        </a:rPr>
                        <a:t>نهايتين</a:t>
                      </a:r>
                      <a:r>
                        <a:rPr kumimoji="0" lang="ar-EG" sz="1600" kern="1200" baseline="0" dirty="0" smtClean="0">
                          <a:solidFill>
                            <a:schemeClr val="dk1"/>
                          </a:solidFill>
                          <a:latin typeface="Times New Roman" pitchFamily="18" charset="0"/>
                          <a:ea typeface="+mn-ea"/>
                          <a:cs typeface="Times New Roman" pitchFamily="18" charset="0"/>
                        </a:rPr>
                        <a:t> بواقى و بقاعدة و </a:t>
                      </a:r>
                      <a:r>
                        <a:rPr kumimoji="0" lang="en-US" sz="1600" kern="1200" baseline="0" dirty="0" smtClean="0">
                          <a:solidFill>
                            <a:schemeClr val="dk1"/>
                          </a:solidFill>
                          <a:latin typeface="Times New Roman" pitchFamily="18" charset="0"/>
                          <a:ea typeface="+mn-ea"/>
                          <a:cs typeface="Times New Roman" pitchFamily="18" charset="0"/>
                        </a:rPr>
                        <a:t>shaft </a:t>
                      </a:r>
                      <a:r>
                        <a:rPr kumimoji="0" lang="en-GB" sz="1600" kern="1200" baseline="0" dirty="0" smtClean="0">
                          <a:solidFill>
                            <a:schemeClr val="dk1"/>
                          </a:solidFill>
                          <a:latin typeface="Times New Roman" pitchFamily="18" charset="0"/>
                          <a:ea typeface="+mn-ea"/>
                          <a:cs typeface="Times New Roman" pitchFamily="18" charset="0"/>
                        </a:rPr>
                        <a:t> </a:t>
                      </a:r>
                      <a:r>
                        <a:rPr kumimoji="0" lang="ar-EG" sz="1600" kern="1200" baseline="0" dirty="0" smtClean="0">
                          <a:solidFill>
                            <a:schemeClr val="dk1"/>
                          </a:solidFill>
                          <a:latin typeface="Times New Roman" pitchFamily="18" charset="0"/>
                          <a:ea typeface="+mn-ea"/>
                          <a:cs typeface="Times New Roman" pitchFamily="18" charset="0"/>
                        </a:rPr>
                        <a:t> مثبت على </a:t>
                      </a:r>
                      <a:r>
                        <a:rPr kumimoji="0" lang="en-US" sz="1600" kern="1200" baseline="0" dirty="0" smtClean="0">
                          <a:solidFill>
                            <a:schemeClr val="dk1"/>
                          </a:solidFill>
                          <a:latin typeface="Times New Roman" pitchFamily="18" charset="0"/>
                          <a:ea typeface="+mn-ea"/>
                          <a:cs typeface="Times New Roman" pitchFamily="18" charset="0"/>
                        </a:rPr>
                        <a:t>flange A </a:t>
                      </a:r>
                      <a:r>
                        <a:rPr kumimoji="0" lang="ar-EG" sz="1600" kern="1200" baseline="0" dirty="0" smtClean="0">
                          <a:solidFill>
                            <a:schemeClr val="dk1"/>
                          </a:solidFill>
                          <a:latin typeface="Times New Roman" pitchFamily="18" charset="0"/>
                          <a:ea typeface="+mn-ea"/>
                          <a:cs typeface="Times New Roman" pitchFamily="18" charset="0"/>
                        </a:rPr>
                        <a:t> على </a:t>
                      </a:r>
                      <a:r>
                        <a:rPr kumimoji="0" lang="en-US" sz="1600" kern="1200" baseline="0" dirty="0" smtClean="0">
                          <a:solidFill>
                            <a:schemeClr val="dk1"/>
                          </a:solidFill>
                          <a:latin typeface="Times New Roman" pitchFamily="18" charset="0"/>
                          <a:ea typeface="+mn-ea"/>
                          <a:cs typeface="Times New Roman" pitchFamily="18" charset="0"/>
                        </a:rPr>
                        <a:t>drive end</a:t>
                      </a:r>
                      <a:r>
                        <a:rPr kumimoji="0" lang="ar-EG" sz="1600" kern="1200" baseline="0" dirty="0" smtClean="0">
                          <a:solidFill>
                            <a:schemeClr val="dk1"/>
                          </a:solidFill>
                          <a:latin typeface="Times New Roman" pitchFamily="18" charset="0"/>
                          <a:ea typeface="+mn-ea"/>
                          <a:cs typeface="Times New Roman" pitchFamily="18" charset="0"/>
                        </a:rPr>
                        <a:t>بجوار البيل </a:t>
                      </a:r>
                      <a:endParaRPr kumimoji="0" lang="en-US" sz="1600" kern="1200" dirty="0" smtClean="0">
                        <a:solidFill>
                          <a:schemeClr val="dk1"/>
                        </a:solidFill>
                        <a:latin typeface="Times New Roman" pitchFamily="18" charset="0"/>
                        <a:ea typeface="+mn-ea"/>
                        <a:cs typeface="Times New Roman" pitchFamily="18" charset="0"/>
                      </a:endParaRPr>
                    </a:p>
                  </a:txBody>
                  <a:tcPr/>
                </a:tc>
              </a:tr>
              <a:tr h="694672">
                <a:tc>
                  <a:txBody>
                    <a:bodyPr/>
                    <a:lstStyle/>
                    <a:p>
                      <a:r>
                        <a:rPr lang="en-US" dirty="0" smtClean="0"/>
                        <a:t>B7</a:t>
                      </a:r>
                      <a:endParaRPr lang="en-US" dirty="0"/>
                    </a:p>
                  </a:txBody>
                  <a:tcPr/>
                </a:tc>
                <a:tc>
                  <a:txBody>
                    <a:bodyPr/>
                    <a:lstStyle/>
                    <a:p>
                      <a:endParaRPr lang="en-US"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EG" sz="1600" kern="1200" dirty="0" smtClean="0">
                          <a:solidFill>
                            <a:schemeClr val="dk1"/>
                          </a:solidFill>
                          <a:latin typeface="Times New Roman" pitchFamily="18" charset="0"/>
                          <a:ea typeface="+mn-ea"/>
                          <a:cs typeface="Times New Roman" pitchFamily="18" charset="0"/>
                        </a:rPr>
                        <a:t>هو  </a:t>
                      </a:r>
                      <a:r>
                        <a:rPr kumimoji="0" lang="en-US" sz="1600" kern="1200" dirty="0" smtClean="0">
                          <a:solidFill>
                            <a:schemeClr val="dk1"/>
                          </a:solidFill>
                          <a:latin typeface="Times New Roman" pitchFamily="18" charset="0"/>
                          <a:ea typeface="+mn-ea"/>
                          <a:cs typeface="Times New Roman" pitchFamily="18" charset="0"/>
                        </a:rPr>
                        <a:t>B3</a:t>
                      </a:r>
                      <a:r>
                        <a:rPr kumimoji="0" lang="en-US" sz="1600" kern="1200" baseline="0" dirty="0" smtClean="0">
                          <a:solidFill>
                            <a:schemeClr val="dk1"/>
                          </a:solidFill>
                          <a:latin typeface="Times New Roman" pitchFamily="18" charset="0"/>
                          <a:ea typeface="+mn-ea"/>
                          <a:cs typeface="Times New Roman" pitchFamily="18" charset="0"/>
                        </a:rPr>
                        <a:t> </a:t>
                      </a:r>
                      <a:r>
                        <a:rPr kumimoji="0" lang="ar-EG" sz="1600" kern="1200" baseline="0" dirty="0" smtClean="0">
                          <a:solidFill>
                            <a:schemeClr val="dk1"/>
                          </a:solidFill>
                          <a:latin typeface="Times New Roman" pitchFamily="18" charset="0"/>
                          <a:ea typeface="+mn-ea"/>
                          <a:cs typeface="Times New Roman" pitchFamily="18" charset="0"/>
                        </a:rPr>
                        <a:t>و لكن تم لفة</a:t>
                      </a:r>
                      <a:r>
                        <a:rPr kumimoji="0" lang="en-US" sz="1600" kern="1200" baseline="0" dirty="0" smtClean="0">
                          <a:solidFill>
                            <a:schemeClr val="dk1"/>
                          </a:solidFill>
                          <a:latin typeface="Times New Roman" pitchFamily="18" charset="0"/>
                          <a:ea typeface="+mn-ea"/>
                          <a:cs typeface="Times New Roman" pitchFamily="18" charset="0"/>
                        </a:rPr>
                        <a:t>90</a:t>
                      </a:r>
                      <a:r>
                        <a:rPr kumimoji="0" lang="en-US" sz="1600" kern="1200" baseline="30000" dirty="0" smtClean="0">
                          <a:solidFill>
                            <a:schemeClr val="dk1"/>
                          </a:solidFill>
                          <a:latin typeface="Times New Roman" pitchFamily="18" charset="0"/>
                          <a:ea typeface="+mn-ea"/>
                          <a:cs typeface="Times New Roman" pitchFamily="18" charset="0"/>
                        </a:rPr>
                        <a:t>0</a:t>
                      </a:r>
                      <a:r>
                        <a:rPr kumimoji="0" lang="en-US" sz="1600" kern="1200" baseline="0" dirty="0" smtClean="0">
                          <a:solidFill>
                            <a:schemeClr val="dk1"/>
                          </a:solidFill>
                          <a:latin typeface="Times New Roman" pitchFamily="18" charset="0"/>
                          <a:ea typeface="+mn-ea"/>
                          <a:cs typeface="Times New Roman" pitchFamily="18" charset="0"/>
                        </a:rPr>
                        <a:t> </a:t>
                      </a:r>
                      <a:r>
                        <a:rPr kumimoji="0" lang="ar-EG" sz="1600" kern="1200" baseline="0" dirty="0" smtClean="0">
                          <a:solidFill>
                            <a:schemeClr val="dk1"/>
                          </a:solidFill>
                          <a:latin typeface="Times New Roman" pitchFamily="18" charset="0"/>
                          <a:ea typeface="+mn-ea"/>
                          <a:cs typeface="Times New Roman" pitchFamily="18" charset="0"/>
                        </a:rPr>
                        <a:t> يثبت على حائط ناحية اليمين </a:t>
                      </a:r>
                      <a:endParaRPr kumimoji="0" lang="en-US" sz="1600" kern="1200" dirty="0" smtClean="0">
                        <a:solidFill>
                          <a:schemeClr val="dk1"/>
                        </a:solidFill>
                        <a:latin typeface="Times New Roman" pitchFamily="18" charset="0"/>
                        <a:ea typeface="+mn-ea"/>
                        <a:cs typeface="Times New Roman" pitchFamily="18" charset="0"/>
                      </a:endParaRPr>
                    </a:p>
                  </a:txBody>
                  <a:tcPr/>
                </a:tc>
              </a:tr>
              <a:tr h="694672">
                <a:tc>
                  <a:txBody>
                    <a:bodyPr/>
                    <a:lstStyle/>
                    <a:p>
                      <a:r>
                        <a:rPr lang="en-US" dirty="0" smtClean="0"/>
                        <a:t>B6</a:t>
                      </a:r>
                      <a:endParaRPr lang="en-US" dirty="0"/>
                    </a:p>
                  </a:txBody>
                  <a:tcPr/>
                </a:tc>
                <a:tc>
                  <a:txBody>
                    <a:bodyPr/>
                    <a:lstStyle/>
                    <a:p>
                      <a:endParaRPr lang="en-US"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EG" sz="1600" kern="1200" dirty="0" smtClean="0">
                          <a:solidFill>
                            <a:schemeClr val="dk1"/>
                          </a:solidFill>
                          <a:latin typeface="Times New Roman" pitchFamily="18" charset="0"/>
                          <a:ea typeface="+mn-ea"/>
                          <a:cs typeface="Times New Roman" pitchFamily="18" charset="0"/>
                        </a:rPr>
                        <a:t>هو  </a:t>
                      </a:r>
                      <a:r>
                        <a:rPr kumimoji="0" lang="en-US" sz="1600" kern="1200" dirty="0" smtClean="0">
                          <a:solidFill>
                            <a:schemeClr val="dk1"/>
                          </a:solidFill>
                          <a:latin typeface="Times New Roman" pitchFamily="18" charset="0"/>
                          <a:ea typeface="+mn-ea"/>
                          <a:cs typeface="Times New Roman" pitchFamily="18" charset="0"/>
                        </a:rPr>
                        <a:t>B3</a:t>
                      </a:r>
                      <a:r>
                        <a:rPr kumimoji="0" lang="en-US" sz="1600" kern="1200" baseline="0" dirty="0" smtClean="0">
                          <a:solidFill>
                            <a:schemeClr val="dk1"/>
                          </a:solidFill>
                          <a:latin typeface="Times New Roman" pitchFamily="18" charset="0"/>
                          <a:ea typeface="+mn-ea"/>
                          <a:cs typeface="Times New Roman" pitchFamily="18" charset="0"/>
                        </a:rPr>
                        <a:t> </a:t>
                      </a:r>
                      <a:r>
                        <a:rPr kumimoji="0" lang="ar-EG" sz="1600" kern="1200" baseline="0" dirty="0" smtClean="0">
                          <a:solidFill>
                            <a:schemeClr val="dk1"/>
                          </a:solidFill>
                          <a:latin typeface="Times New Roman" pitchFamily="18" charset="0"/>
                          <a:ea typeface="+mn-ea"/>
                          <a:cs typeface="Times New Roman" pitchFamily="18" charset="0"/>
                        </a:rPr>
                        <a:t>و لكن تم لفة</a:t>
                      </a:r>
                      <a:r>
                        <a:rPr kumimoji="0" lang="en-US" sz="1600" kern="1200" baseline="0" dirty="0" smtClean="0">
                          <a:solidFill>
                            <a:schemeClr val="dk1"/>
                          </a:solidFill>
                          <a:latin typeface="Times New Roman" pitchFamily="18" charset="0"/>
                          <a:ea typeface="+mn-ea"/>
                          <a:cs typeface="Times New Roman" pitchFamily="18" charset="0"/>
                        </a:rPr>
                        <a:t>90</a:t>
                      </a:r>
                      <a:r>
                        <a:rPr kumimoji="0" lang="en-US" sz="1600" kern="1200" baseline="30000" dirty="0" smtClean="0">
                          <a:solidFill>
                            <a:schemeClr val="dk1"/>
                          </a:solidFill>
                          <a:latin typeface="Times New Roman" pitchFamily="18" charset="0"/>
                          <a:ea typeface="+mn-ea"/>
                          <a:cs typeface="Times New Roman" pitchFamily="18" charset="0"/>
                        </a:rPr>
                        <a:t>0</a:t>
                      </a:r>
                      <a:r>
                        <a:rPr kumimoji="0" lang="en-US" sz="1600" kern="1200" baseline="0" dirty="0" smtClean="0">
                          <a:solidFill>
                            <a:schemeClr val="dk1"/>
                          </a:solidFill>
                          <a:latin typeface="Times New Roman" pitchFamily="18" charset="0"/>
                          <a:ea typeface="+mn-ea"/>
                          <a:cs typeface="Times New Roman" pitchFamily="18" charset="0"/>
                        </a:rPr>
                        <a:t> </a:t>
                      </a:r>
                      <a:r>
                        <a:rPr kumimoji="0" lang="ar-EG" sz="1600" kern="1200" baseline="0" dirty="0" smtClean="0">
                          <a:solidFill>
                            <a:schemeClr val="dk1"/>
                          </a:solidFill>
                          <a:latin typeface="Times New Roman" pitchFamily="18" charset="0"/>
                          <a:ea typeface="+mn-ea"/>
                          <a:cs typeface="Times New Roman" pitchFamily="18" charset="0"/>
                        </a:rPr>
                        <a:t> يثبت على حائط ناحية الشمال </a:t>
                      </a:r>
                      <a:endParaRPr kumimoji="0" lang="en-US" sz="1600" kern="1200" dirty="0" smtClean="0">
                        <a:solidFill>
                          <a:schemeClr val="dk1"/>
                        </a:solidFill>
                        <a:latin typeface="Times New Roman" pitchFamily="18" charset="0"/>
                        <a:ea typeface="+mn-ea"/>
                        <a:cs typeface="Times New Roman" pitchFamily="18" charset="0"/>
                      </a:endParaRPr>
                    </a:p>
                  </a:txBody>
                  <a:tcPr/>
                </a:tc>
              </a:tr>
              <a:tr h="506725">
                <a:tc>
                  <a:txBody>
                    <a:bodyPr/>
                    <a:lstStyle/>
                    <a:p>
                      <a:r>
                        <a:rPr lang="en-US" dirty="0" smtClean="0"/>
                        <a:t>B8</a:t>
                      </a:r>
                      <a:endParaRPr lang="en-US" dirty="0"/>
                    </a:p>
                  </a:txBody>
                  <a:tcPr/>
                </a:tc>
                <a:tc>
                  <a:txBody>
                    <a:bodyPr/>
                    <a:lstStyle/>
                    <a:p>
                      <a:endParaRPr lang="en-US"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EG" sz="1600" kern="1200" dirty="0" smtClean="0">
                          <a:solidFill>
                            <a:schemeClr val="dk1"/>
                          </a:solidFill>
                          <a:latin typeface="Times New Roman" pitchFamily="18" charset="0"/>
                          <a:ea typeface="+mn-ea"/>
                          <a:cs typeface="Times New Roman" pitchFamily="18" charset="0"/>
                        </a:rPr>
                        <a:t>هو  </a:t>
                      </a:r>
                      <a:r>
                        <a:rPr kumimoji="0" lang="en-US" sz="1600" kern="1200" dirty="0" smtClean="0">
                          <a:solidFill>
                            <a:schemeClr val="dk1"/>
                          </a:solidFill>
                          <a:latin typeface="Times New Roman" pitchFamily="18" charset="0"/>
                          <a:ea typeface="+mn-ea"/>
                          <a:cs typeface="Times New Roman" pitchFamily="18" charset="0"/>
                        </a:rPr>
                        <a:t>B3</a:t>
                      </a:r>
                      <a:r>
                        <a:rPr kumimoji="0" lang="en-US" sz="1600" kern="1200" baseline="0" dirty="0" smtClean="0">
                          <a:solidFill>
                            <a:schemeClr val="dk1"/>
                          </a:solidFill>
                          <a:latin typeface="Times New Roman" pitchFamily="18" charset="0"/>
                          <a:ea typeface="+mn-ea"/>
                          <a:cs typeface="Times New Roman" pitchFamily="18" charset="0"/>
                        </a:rPr>
                        <a:t> </a:t>
                      </a:r>
                      <a:r>
                        <a:rPr kumimoji="0" lang="ar-EG" sz="1600" kern="1200" baseline="0" dirty="0" smtClean="0">
                          <a:solidFill>
                            <a:schemeClr val="dk1"/>
                          </a:solidFill>
                          <a:latin typeface="Times New Roman" pitchFamily="18" charset="0"/>
                          <a:ea typeface="+mn-ea"/>
                          <a:cs typeface="Times New Roman" pitchFamily="18" charset="0"/>
                        </a:rPr>
                        <a:t>و لكن تم لفة</a:t>
                      </a:r>
                      <a:r>
                        <a:rPr kumimoji="0" lang="en-US" sz="1600" kern="1200" baseline="0" dirty="0" smtClean="0">
                          <a:solidFill>
                            <a:schemeClr val="dk1"/>
                          </a:solidFill>
                          <a:latin typeface="Times New Roman" pitchFamily="18" charset="0"/>
                          <a:ea typeface="+mn-ea"/>
                          <a:cs typeface="Times New Roman" pitchFamily="18" charset="0"/>
                        </a:rPr>
                        <a:t>180</a:t>
                      </a:r>
                      <a:r>
                        <a:rPr kumimoji="0" lang="en-US" sz="1600" kern="1200" baseline="30000" dirty="0" smtClean="0">
                          <a:solidFill>
                            <a:schemeClr val="dk1"/>
                          </a:solidFill>
                          <a:latin typeface="Times New Roman" pitchFamily="18" charset="0"/>
                          <a:ea typeface="+mn-ea"/>
                          <a:cs typeface="Times New Roman" pitchFamily="18" charset="0"/>
                        </a:rPr>
                        <a:t>0</a:t>
                      </a:r>
                      <a:endParaRPr kumimoji="0" lang="en-US" sz="1600" kern="1200" dirty="0" smtClean="0">
                        <a:solidFill>
                          <a:schemeClr val="dk1"/>
                        </a:solidFill>
                        <a:latin typeface="Times New Roman" pitchFamily="18" charset="0"/>
                        <a:ea typeface="+mn-ea"/>
                        <a:cs typeface="Times New Roman" pitchFamily="18" charset="0"/>
                      </a:endParaRPr>
                    </a:p>
                    <a:p>
                      <a:pPr marL="0" marR="0" indent="0" algn="r" defTabSz="914400" rtl="1"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dk1"/>
                          </a:solidFill>
                          <a:latin typeface="Times New Roman" pitchFamily="18" charset="0"/>
                          <a:ea typeface="+mn-ea"/>
                          <a:cs typeface="Times New Roman" pitchFamily="18" charset="0"/>
                        </a:rPr>
                        <a:t>.</a:t>
                      </a:r>
                    </a:p>
                  </a:txBody>
                  <a:tcPr/>
                </a:tc>
              </a:tr>
            </a:tbl>
          </a:graphicData>
        </a:graphic>
      </p:graphicFrame>
      <p:sp>
        <p:nvSpPr>
          <p:cNvPr id="2" name="Slide Number Placeholder 1"/>
          <p:cNvSpPr>
            <a:spLocks noGrp="1"/>
          </p:cNvSpPr>
          <p:nvPr>
            <p:ph type="sldNum" sz="quarter" idx="15"/>
          </p:nvPr>
        </p:nvSpPr>
        <p:spPr/>
        <p:txBody>
          <a:bodyPr/>
          <a:lstStyle/>
          <a:p>
            <a:fld id="{B6F15528-21DE-4FAA-801E-634DDDAF4B2B}" type="slidenum">
              <a:rPr lang="en-US" smtClean="0"/>
              <a:pPr/>
              <a:t>36</a:t>
            </a:fld>
            <a:endParaRPr lang="en-US"/>
          </a:p>
        </p:txBody>
      </p:sp>
      <p:pic>
        <p:nvPicPr>
          <p:cNvPr id="6" name="Picture 2" descr="http://www.birkenbeul.de/images/global/produkte/tech_infos/bf1_01.gif"/>
          <p:cNvPicPr>
            <a:picLocks noChangeAspect="1" noChangeArrowheads="1"/>
          </p:cNvPicPr>
          <p:nvPr/>
        </p:nvPicPr>
        <p:blipFill>
          <a:blip r:embed="rId2"/>
          <a:srcRect/>
          <a:stretch>
            <a:fillRect/>
          </a:stretch>
        </p:blipFill>
        <p:spPr bwMode="auto">
          <a:xfrm>
            <a:off x="1066800" y="1219200"/>
            <a:ext cx="1295400" cy="609600"/>
          </a:xfrm>
          <a:prstGeom prst="rect">
            <a:avLst/>
          </a:prstGeom>
          <a:noFill/>
        </p:spPr>
      </p:pic>
      <p:pic>
        <p:nvPicPr>
          <p:cNvPr id="7" name="Picture 4" descr="http://www.birkenbeul.de/images/global/produkte/tech_infos/bf2_01.gif"/>
          <p:cNvPicPr>
            <a:picLocks noChangeAspect="1" noChangeArrowheads="1"/>
          </p:cNvPicPr>
          <p:nvPr/>
        </p:nvPicPr>
        <p:blipFill>
          <a:blip r:embed="rId3"/>
          <a:srcRect/>
          <a:stretch>
            <a:fillRect/>
          </a:stretch>
        </p:blipFill>
        <p:spPr bwMode="auto">
          <a:xfrm>
            <a:off x="1143000" y="1752600"/>
            <a:ext cx="1066800" cy="723901"/>
          </a:xfrm>
          <a:prstGeom prst="rect">
            <a:avLst/>
          </a:prstGeom>
          <a:noFill/>
        </p:spPr>
      </p:pic>
      <p:pic>
        <p:nvPicPr>
          <p:cNvPr id="8" name="Picture 6" descr="http://www.birkenbeul.de/images/global/produkte/tech_infos/bf3_01.gif"/>
          <p:cNvPicPr>
            <a:picLocks noChangeAspect="1" noChangeArrowheads="1"/>
          </p:cNvPicPr>
          <p:nvPr/>
        </p:nvPicPr>
        <p:blipFill>
          <a:blip r:embed="rId4"/>
          <a:srcRect/>
          <a:stretch>
            <a:fillRect/>
          </a:stretch>
        </p:blipFill>
        <p:spPr bwMode="auto">
          <a:xfrm>
            <a:off x="1219200" y="2514600"/>
            <a:ext cx="1066800" cy="762000"/>
          </a:xfrm>
          <a:prstGeom prst="rect">
            <a:avLst/>
          </a:prstGeom>
          <a:noFill/>
        </p:spPr>
      </p:pic>
      <p:pic>
        <p:nvPicPr>
          <p:cNvPr id="9" name="Picture 8" descr="http://www.birkenbeul.de/images/global/produkte/tech_infos/bf4_04.gif"/>
          <p:cNvPicPr>
            <a:picLocks noChangeAspect="1" noChangeArrowheads="1"/>
          </p:cNvPicPr>
          <p:nvPr/>
        </p:nvPicPr>
        <p:blipFill>
          <a:blip r:embed="rId5"/>
          <a:srcRect/>
          <a:stretch>
            <a:fillRect/>
          </a:stretch>
        </p:blipFill>
        <p:spPr bwMode="auto">
          <a:xfrm>
            <a:off x="1219200" y="3276600"/>
            <a:ext cx="990600" cy="762000"/>
          </a:xfrm>
          <a:prstGeom prst="rect">
            <a:avLst/>
          </a:prstGeom>
          <a:noFill/>
        </p:spPr>
      </p:pic>
      <p:pic>
        <p:nvPicPr>
          <p:cNvPr id="10" name="Picture 10" descr="http://www.birkenbeul.de/images/global/produkte/tech_infos/bf4_01.gif"/>
          <p:cNvPicPr>
            <a:picLocks noChangeAspect="1" noChangeArrowheads="1"/>
          </p:cNvPicPr>
          <p:nvPr/>
        </p:nvPicPr>
        <p:blipFill>
          <a:blip r:embed="rId6"/>
          <a:srcRect/>
          <a:stretch>
            <a:fillRect/>
          </a:stretch>
        </p:blipFill>
        <p:spPr bwMode="auto">
          <a:xfrm>
            <a:off x="1295400" y="4038600"/>
            <a:ext cx="1066800" cy="609600"/>
          </a:xfrm>
          <a:prstGeom prst="rect">
            <a:avLst/>
          </a:prstGeom>
          <a:noFill/>
        </p:spPr>
      </p:pic>
      <p:pic>
        <p:nvPicPr>
          <p:cNvPr id="13" name="Picture 16" descr="http://www.birkenbeul.de/images/global/produkte/tech_infos/bf1_03.gif"/>
          <p:cNvPicPr>
            <a:picLocks noChangeAspect="1" noChangeArrowheads="1"/>
          </p:cNvPicPr>
          <p:nvPr/>
        </p:nvPicPr>
        <p:blipFill>
          <a:blip r:embed="rId7"/>
          <a:srcRect/>
          <a:stretch>
            <a:fillRect/>
          </a:stretch>
        </p:blipFill>
        <p:spPr bwMode="auto">
          <a:xfrm>
            <a:off x="1371600" y="4800600"/>
            <a:ext cx="762000" cy="476250"/>
          </a:xfrm>
          <a:prstGeom prst="rect">
            <a:avLst/>
          </a:prstGeom>
          <a:noFill/>
        </p:spPr>
      </p:pic>
      <p:pic>
        <p:nvPicPr>
          <p:cNvPr id="14" name="Picture 20" descr="http://www.birkenbeul.de/images/global/produkte/tech_infos/bf1_02.gif"/>
          <p:cNvPicPr>
            <a:picLocks noChangeAspect="1" noChangeArrowheads="1"/>
          </p:cNvPicPr>
          <p:nvPr/>
        </p:nvPicPr>
        <p:blipFill>
          <a:blip r:embed="rId8"/>
          <a:srcRect/>
          <a:stretch>
            <a:fillRect/>
          </a:stretch>
        </p:blipFill>
        <p:spPr bwMode="auto">
          <a:xfrm>
            <a:off x="1295400" y="5486400"/>
            <a:ext cx="762000" cy="476250"/>
          </a:xfrm>
          <a:prstGeom prst="rect">
            <a:avLst/>
          </a:prstGeom>
          <a:noFill/>
        </p:spPr>
      </p:pic>
      <p:pic>
        <p:nvPicPr>
          <p:cNvPr id="15" name="Picture 22" descr="http://www.birkenbeul.de/images/global/produkte/tech_infos/bf1_04.gif"/>
          <p:cNvPicPr>
            <a:picLocks noChangeAspect="1" noChangeArrowheads="1"/>
          </p:cNvPicPr>
          <p:nvPr/>
        </p:nvPicPr>
        <p:blipFill>
          <a:blip r:embed="rId9"/>
          <a:srcRect/>
          <a:stretch>
            <a:fillRect/>
          </a:stretch>
        </p:blipFill>
        <p:spPr bwMode="auto">
          <a:xfrm>
            <a:off x="1371600" y="6096000"/>
            <a:ext cx="762000" cy="476250"/>
          </a:xfrm>
          <a:prstGeom prst="rect">
            <a:avLst/>
          </a:prstGeom>
          <a:noFill/>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563562"/>
          </a:xfrm>
        </p:spPr>
        <p:txBody>
          <a:bodyPr/>
          <a:lstStyle/>
          <a:p>
            <a:r>
              <a:rPr lang="en-US" sz="2800" b="1" dirty="0" smtClean="0">
                <a:solidFill>
                  <a:schemeClr val="accent3">
                    <a:lumMod val="40000"/>
                    <a:lumOff val="60000"/>
                  </a:schemeClr>
                </a:solidFill>
                <a:latin typeface="Times New Roman" pitchFamily="18" charset="0"/>
                <a:cs typeface="Times New Roman" pitchFamily="18" charset="0"/>
              </a:rPr>
              <a:t>Construction form (IM)</a:t>
            </a:r>
            <a:r>
              <a:rPr lang="en-US" sz="2800" b="1" dirty="0" smtClean="0">
                <a:solidFill>
                  <a:schemeClr val="accent1">
                    <a:lumMod val="60000"/>
                    <a:lumOff val="40000"/>
                  </a:schemeClr>
                </a:solidFill>
                <a:latin typeface="Times New Roman" pitchFamily="18" charset="0"/>
                <a:cs typeface="Times New Roman" pitchFamily="18" charset="0"/>
              </a:rPr>
              <a:t>(Vertical)</a:t>
            </a:r>
            <a:endParaRPr lang="en-US" dirty="0"/>
          </a:p>
        </p:txBody>
      </p:sp>
      <p:sp>
        <p:nvSpPr>
          <p:cNvPr id="3" name="Content Placeholder 2"/>
          <p:cNvSpPr>
            <a:spLocks noGrp="1"/>
          </p:cNvSpPr>
          <p:nvPr>
            <p:ph sz="quarter" idx="1"/>
          </p:nvPr>
        </p:nvSpPr>
        <p:spPr/>
        <p:txBody>
          <a:bodyPr/>
          <a:lstStyle/>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37</a:t>
            </a:fld>
            <a:endParaRPr lang="en-US"/>
          </a:p>
        </p:txBody>
      </p:sp>
      <p:graphicFrame>
        <p:nvGraphicFramePr>
          <p:cNvPr id="5" name="Content Placeholder 4"/>
          <p:cNvGraphicFramePr>
            <a:graphicFrameLocks/>
          </p:cNvGraphicFramePr>
          <p:nvPr/>
        </p:nvGraphicFramePr>
        <p:xfrm>
          <a:off x="304800" y="911289"/>
          <a:ext cx="7772400" cy="5648291"/>
        </p:xfrm>
        <a:graphic>
          <a:graphicData uri="http://schemas.openxmlformats.org/drawingml/2006/table">
            <a:tbl>
              <a:tblPr firstRow="1" bandRow="1">
                <a:tableStyleId>{F5AB1C69-6EDB-4FF4-983F-18BD219EF322}</a:tableStyleId>
              </a:tblPr>
              <a:tblGrid>
                <a:gridCol w="872412"/>
                <a:gridCol w="1189653"/>
                <a:gridCol w="5710335"/>
              </a:tblGrid>
              <a:tr h="361106">
                <a:tc>
                  <a:txBody>
                    <a:bodyPr/>
                    <a:lstStyle/>
                    <a:p>
                      <a:r>
                        <a:rPr lang="en-US" dirty="0" smtClean="0"/>
                        <a:t>No</a:t>
                      </a:r>
                      <a:endParaRPr lang="en-US" dirty="0"/>
                    </a:p>
                  </a:txBody>
                  <a:tcPr/>
                </a:tc>
                <a:tc>
                  <a:txBody>
                    <a:bodyPr/>
                    <a:lstStyle/>
                    <a:p>
                      <a:r>
                        <a:rPr lang="en-US" dirty="0" smtClean="0"/>
                        <a:t>Figure</a:t>
                      </a:r>
                      <a:endParaRPr lang="en-US" dirty="0"/>
                    </a:p>
                  </a:txBody>
                  <a:tcPr/>
                </a:tc>
                <a:tc>
                  <a:txBody>
                    <a:bodyPr/>
                    <a:lstStyle/>
                    <a:p>
                      <a:r>
                        <a:rPr lang="en-US" dirty="0" smtClean="0"/>
                        <a:t>Description</a:t>
                      </a:r>
                      <a:endParaRPr lang="en-US" dirty="0"/>
                    </a:p>
                  </a:txBody>
                  <a:tcPr/>
                </a:tc>
              </a:tr>
              <a:tr h="528062">
                <a:tc>
                  <a:txBody>
                    <a:bodyPr/>
                    <a:lstStyle/>
                    <a:p>
                      <a:r>
                        <a:rPr lang="en-US" dirty="0" smtClean="0"/>
                        <a:t>V1</a:t>
                      </a:r>
                      <a:endParaRPr lang="en-US" dirty="0"/>
                    </a:p>
                  </a:txBody>
                  <a:tcPr/>
                </a:tc>
                <a:tc>
                  <a:txBody>
                    <a:bodyPr/>
                    <a:lstStyle/>
                    <a:p>
                      <a:endParaRPr lang="en-US" dirty="0"/>
                    </a:p>
                  </a:txBody>
                  <a:tcPr/>
                </a:tc>
                <a:tc>
                  <a:txBody>
                    <a:bodyPr/>
                    <a:lstStyle/>
                    <a:p>
                      <a:r>
                        <a:rPr kumimoji="0" lang="en-US" sz="1600" kern="1200" dirty="0" smtClean="0">
                          <a:solidFill>
                            <a:schemeClr val="dk1"/>
                          </a:solidFill>
                          <a:latin typeface="Times New Roman" pitchFamily="18" charset="0"/>
                          <a:ea typeface="+mn-ea"/>
                          <a:cs typeface="Times New Roman" pitchFamily="18" charset="0"/>
                        </a:rPr>
                        <a:t>2 end shield without feet, free shaft, pointing downward, mounting on flange A at driving end near bearing.</a:t>
                      </a:r>
                      <a:endParaRPr kumimoji="0" lang="en-US" sz="1600" kern="1200" dirty="0">
                        <a:solidFill>
                          <a:schemeClr val="dk1"/>
                        </a:solidFill>
                        <a:latin typeface="Times New Roman" pitchFamily="18" charset="0"/>
                        <a:ea typeface="+mn-ea"/>
                        <a:cs typeface="Times New Roman" pitchFamily="18" charset="0"/>
                      </a:endParaRPr>
                    </a:p>
                  </a:txBody>
                  <a:tcPr/>
                </a:tc>
              </a:tr>
              <a:tr h="586736">
                <a:tc>
                  <a:txBody>
                    <a:bodyPr/>
                    <a:lstStyle/>
                    <a:p>
                      <a:r>
                        <a:rPr lang="en-US" dirty="0" smtClean="0"/>
                        <a:t>V15</a:t>
                      </a:r>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dk1"/>
                          </a:solidFill>
                          <a:latin typeface="Times New Roman" pitchFamily="18" charset="0"/>
                          <a:ea typeface="+mn-ea"/>
                          <a:cs typeface="Times New Roman" pitchFamily="18" charset="0"/>
                        </a:rPr>
                        <a:t>2 end shield with feet, pointing downward, mounting on flange A or C at driving end near bearing , wall</a:t>
                      </a:r>
                      <a:r>
                        <a:rPr kumimoji="0" lang="en-US" sz="1600" kern="1200" baseline="0" dirty="0" smtClean="0">
                          <a:solidFill>
                            <a:schemeClr val="dk1"/>
                          </a:solidFill>
                          <a:latin typeface="Times New Roman" pitchFamily="18" charset="0"/>
                          <a:ea typeface="+mn-ea"/>
                          <a:cs typeface="Times New Roman" pitchFamily="18" charset="0"/>
                        </a:rPr>
                        <a:t> mounting</a:t>
                      </a:r>
                      <a:r>
                        <a:rPr kumimoji="0" lang="en-US" sz="1600" kern="1200" dirty="0" smtClean="0">
                          <a:solidFill>
                            <a:schemeClr val="dk1"/>
                          </a:solidFill>
                          <a:latin typeface="Times New Roman" pitchFamily="18" charset="0"/>
                          <a:ea typeface="+mn-ea"/>
                          <a:cs typeface="Times New Roman" pitchFamily="18" charset="0"/>
                        </a:rPr>
                        <a:t>.</a:t>
                      </a:r>
                    </a:p>
                  </a:txBody>
                  <a:tcPr/>
                </a:tc>
              </a:tr>
              <a:tr h="633655">
                <a:tc>
                  <a:txBody>
                    <a:bodyPr/>
                    <a:lstStyle/>
                    <a:p>
                      <a:r>
                        <a:rPr lang="en-US" dirty="0" smtClean="0"/>
                        <a:t>V3</a:t>
                      </a:r>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dk1"/>
                          </a:solidFill>
                          <a:latin typeface="Times New Roman" pitchFamily="18" charset="0"/>
                          <a:ea typeface="+mn-ea"/>
                          <a:cs typeface="Times New Roman" pitchFamily="18" charset="0"/>
                        </a:rPr>
                        <a:t>2 end shield without feet, free shaft, pointing upward, mounting on flange A at driving end near bearing , overhead flange- mounting.</a:t>
                      </a:r>
                    </a:p>
                  </a:txBody>
                  <a:tcPr/>
                </a:tc>
              </a:tr>
              <a:tr h="657240">
                <a:tc>
                  <a:txBody>
                    <a:bodyPr/>
                    <a:lstStyle/>
                    <a:p>
                      <a:r>
                        <a:rPr lang="en-US" dirty="0" smtClean="0"/>
                        <a:t>V36</a:t>
                      </a:r>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dk1"/>
                          </a:solidFill>
                          <a:latin typeface="Times New Roman" pitchFamily="18" charset="0"/>
                          <a:ea typeface="+mn-ea"/>
                          <a:cs typeface="Times New Roman" pitchFamily="18" charset="0"/>
                        </a:rPr>
                        <a:t>2 end shield with feet, free shaft, pointing upward, mounting on flange A at driving end near bearing , wall</a:t>
                      </a:r>
                      <a:r>
                        <a:rPr kumimoji="0" lang="en-US" sz="1600" kern="1200" baseline="0" dirty="0" smtClean="0">
                          <a:solidFill>
                            <a:schemeClr val="dk1"/>
                          </a:solidFill>
                          <a:latin typeface="Times New Roman" pitchFamily="18" charset="0"/>
                          <a:ea typeface="+mn-ea"/>
                          <a:cs typeface="Times New Roman" pitchFamily="18" charset="0"/>
                        </a:rPr>
                        <a:t> mounting</a:t>
                      </a:r>
                      <a:r>
                        <a:rPr kumimoji="0" lang="en-US" sz="1600" kern="1200" dirty="0" smtClean="0">
                          <a:solidFill>
                            <a:schemeClr val="dk1"/>
                          </a:solidFill>
                          <a:latin typeface="Times New Roman" pitchFamily="18" charset="0"/>
                          <a:ea typeface="+mn-ea"/>
                          <a:cs typeface="Times New Roman" pitchFamily="18" charset="0"/>
                        </a:rPr>
                        <a:t>.</a:t>
                      </a:r>
                    </a:p>
                  </a:txBody>
                  <a:tcPr/>
                </a:tc>
              </a:tr>
              <a:tr h="6319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V5</a:t>
                      </a:r>
                    </a:p>
                    <a:p>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dk1"/>
                          </a:solidFill>
                          <a:latin typeface="Times New Roman" pitchFamily="18" charset="0"/>
                          <a:ea typeface="+mn-ea"/>
                          <a:cs typeface="Times New Roman" pitchFamily="18" charset="0"/>
                        </a:rPr>
                        <a:t>2 end shield with feet, free shaft, pointing downward, wall</a:t>
                      </a:r>
                      <a:r>
                        <a:rPr kumimoji="0" lang="en-US" sz="1600" kern="1200" baseline="0" dirty="0" smtClean="0">
                          <a:solidFill>
                            <a:schemeClr val="dk1"/>
                          </a:solidFill>
                          <a:latin typeface="Times New Roman" pitchFamily="18" charset="0"/>
                          <a:ea typeface="+mn-ea"/>
                          <a:cs typeface="Times New Roman" pitchFamily="18" charset="0"/>
                        </a:rPr>
                        <a:t> mounting.</a:t>
                      </a:r>
                      <a:endParaRPr lang="en-US" sz="1600" dirty="0" smtClean="0"/>
                    </a:p>
                  </a:txBody>
                  <a:tcPr/>
                </a:tc>
              </a:tr>
              <a:tr h="539780">
                <a:tc>
                  <a:txBody>
                    <a:bodyPr/>
                    <a:lstStyle/>
                    <a:p>
                      <a:r>
                        <a:rPr lang="en-US" dirty="0" smtClean="0"/>
                        <a:t>V6</a:t>
                      </a:r>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dk1"/>
                          </a:solidFill>
                          <a:latin typeface="Times New Roman" pitchFamily="18" charset="0"/>
                          <a:ea typeface="+mn-ea"/>
                          <a:cs typeface="Times New Roman" pitchFamily="18" charset="0"/>
                        </a:rPr>
                        <a:t>2 end shield with feet, free shaft, pointing upward, wall mounting.</a:t>
                      </a:r>
                    </a:p>
                  </a:txBody>
                  <a:tcPr/>
                </a:tc>
              </a:tr>
              <a:tr h="492842">
                <a:tc>
                  <a:txBody>
                    <a:bodyPr/>
                    <a:lstStyle/>
                    <a:p>
                      <a:r>
                        <a:rPr lang="en-US" dirty="0" smtClean="0"/>
                        <a:t>V8</a:t>
                      </a:r>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dk1"/>
                          </a:solidFill>
                          <a:latin typeface="Times New Roman" pitchFamily="18" charset="0"/>
                          <a:ea typeface="+mn-ea"/>
                          <a:cs typeface="Times New Roman" pitchFamily="18" charset="0"/>
                        </a:rPr>
                        <a:t>1 end shield without feet, free shaft, pointing downward, as IM V1 but without end shield , without bearing at driving end, face mounting at driving end .</a:t>
                      </a:r>
                    </a:p>
                  </a:txBody>
                  <a:tcPr/>
                </a:tc>
              </a:tr>
              <a:tr h="571750">
                <a:tc>
                  <a:txBody>
                    <a:bodyPr/>
                    <a:lstStyle/>
                    <a:p>
                      <a:r>
                        <a:rPr lang="en-US" dirty="0" smtClean="0"/>
                        <a:t>V9</a:t>
                      </a:r>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dk1"/>
                          </a:solidFill>
                          <a:latin typeface="Times New Roman" pitchFamily="18" charset="0"/>
                          <a:ea typeface="+mn-ea"/>
                          <a:cs typeface="Times New Roman" pitchFamily="18" charset="0"/>
                        </a:rPr>
                        <a:t>1 end shield without feet, free shaft, pointing downward, as IM V1 but without end shield , without bearing at driving end, face mounting at driving end </a:t>
                      </a:r>
                    </a:p>
                  </a:txBody>
                  <a:tcPr/>
                </a:tc>
              </a:tr>
            </a:tbl>
          </a:graphicData>
        </a:graphic>
      </p:graphicFrame>
      <p:pic>
        <p:nvPicPr>
          <p:cNvPr id="6" name="Picture 2" descr="http://www.birkenbeul.de/images/global/produkte/tech_infos/bf2_02.gif"/>
          <p:cNvPicPr>
            <a:picLocks noChangeAspect="1" noChangeArrowheads="1"/>
          </p:cNvPicPr>
          <p:nvPr/>
        </p:nvPicPr>
        <p:blipFill>
          <a:blip r:embed="rId2"/>
          <a:srcRect/>
          <a:stretch>
            <a:fillRect/>
          </a:stretch>
        </p:blipFill>
        <p:spPr bwMode="auto">
          <a:xfrm>
            <a:off x="1295400" y="1295400"/>
            <a:ext cx="762000" cy="533400"/>
          </a:xfrm>
          <a:prstGeom prst="rect">
            <a:avLst/>
          </a:prstGeom>
          <a:noFill/>
        </p:spPr>
      </p:pic>
      <p:pic>
        <p:nvPicPr>
          <p:cNvPr id="7" name="Picture 4" descr="http://www.birkenbeul.de/images/global/produkte/tech_infos/bf4_02.gif"/>
          <p:cNvPicPr>
            <a:picLocks noChangeAspect="1" noChangeArrowheads="1"/>
          </p:cNvPicPr>
          <p:nvPr/>
        </p:nvPicPr>
        <p:blipFill>
          <a:blip r:embed="rId3"/>
          <a:srcRect/>
          <a:stretch>
            <a:fillRect/>
          </a:stretch>
        </p:blipFill>
        <p:spPr bwMode="auto">
          <a:xfrm>
            <a:off x="1295400" y="1905000"/>
            <a:ext cx="762000" cy="571501"/>
          </a:xfrm>
          <a:prstGeom prst="rect">
            <a:avLst/>
          </a:prstGeom>
          <a:noFill/>
        </p:spPr>
      </p:pic>
      <p:pic>
        <p:nvPicPr>
          <p:cNvPr id="8" name="Picture 6" descr="http://www.birkenbeul.de/images/global/produkte/tech_infos/bf2_03.gif"/>
          <p:cNvPicPr>
            <a:picLocks noChangeAspect="1" noChangeArrowheads="1"/>
          </p:cNvPicPr>
          <p:nvPr/>
        </p:nvPicPr>
        <p:blipFill>
          <a:blip r:embed="rId4"/>
          <a:srcRect/>
          <a:stretch>
            <a:fillRect/>
          </a:stretch>
        </p:blipFill>
        <p:spPr bwMode="auto">
          <a:xfrm>
            <a:off x="1371600" y="2514600"/>
            <a:ext cx="762000" cy="571501"/>
          </a:xfrm>
          <a:prstGeom prst="rect">
            <a:avLst/>
          </a:prstGeom>
          <a:noFill/>
        </p:spPr>
      </p:pic>
      <p:pic>
        <p:nvPicPr>
          <p:cNvPr id="9" name="Picture 8" descr="http://www.birkenbeul.de/images/global/produkte/tech_infos/bf4_03.gif"/>
          <p:cNvPicPr>
            <a:picLocks noChangeAspect="1" noChangeArrowheads="1"/>
          </p:cNvPicPr>
          <p:nvPr/>
        </p:nvPicPr>
        <p:blipFill>
          <a:blip r:embed="rId5"/>
          <a:srcRect/>
          <a:stretch>
            <a:fillRect/>
          </a:stretch>
        </p:blipFill>
        <p:spPr bwMode="auto">
          <a:xfrm>
            <a:off x="1371600" y="3124200"/>
            <a:ext cx="762000" cy="571501"/>
          </a:xfrm>
          <a:prstGeom prst="rect">
            <a:avLst/>
          </a:prstGeom>
          <a:noFill/>
        </p:spPr>
      </p:pic>
      <p:pic>
        <p:nvPicPr>
          <p:cNvPr id="10" name="Picture 10" descr="http://www.birkenbeul.de/images/global/produkte/tech_infos/bf1_05.gif"/>
          <p:cNvPicPr>
            <a:picLocks noChangeAspect="1" noChangeArrowheads="1"/>
          </p:cNvPicPr>
          <p:nvPr/>
        </p:nvPicPr>
        <p:blipFill>
          <a:blip r:embed="rId6"/>
          <a:srcRect/>
          <a:stretch>
            <a:fillRect/>
          </a:stretch>
        </p:blipFill>
        <p:spPr bwMode="auto">
          <a:xfrm>
            <a:off x="1371600" y="3733800"/>
            <a:ext cx="762000" cy="609600"/>
          </a:xfrm>
          <a:prstGeom prst="rect">
            <a:avLst/>
          </a:prstGeom>
          <a:noFill/>
        </p:spPr>
      </p:pic>
      <p:pic>
        <p:nvPicPr>
          <p:cNvPr id="11" name="Picture 12" descr="http://www.birkenbeul.de/images/global/produkte/tech_infos/bf1_06.gif"/>
          <p:cNvPicPr>
            <a:picLocks noChangeAspect="1" noChangeArrowheads="1"/>
          </p:cNvPicPr>
          <p:nvPr/>
        </p:nvPicPr>
        <p:blipFill>
          <a:blip r:embed="rId7"/>
          <a:srcRect/>
          <a:stretch>
            <a:fillRect/>
          </a:stretch>
        </p:blipFill>
        <p:spPr bwMode="auto">
          <a:xfrm>
            <a:off x="1371600" y="4419600"/>
            <a:ext cx="762000" cy="571501"/>
          </a:xfrm>
          <a:prstGeom prst="rect">
            <a:avLst/>
          </a:prstGeom>
          <a:noFill/>
        </p:spPr>
      </p:pic>
      <p:pic>
        <p:nvPicPr>
          <p:cNvPr id="12" name="Picture 14" descr="http://www.birkenbeul.de/images/global/produkte/tech_infos/bf5_02.gif"/>
          <p:cNvPicPr>
            <a:picLocks noChangeAspect="1" noChangeArrowheads="1"/>
          </p:cNvPicPr>
          <p:nvPr/>
        </p:nvPicPr>
        <p:blipFill>
          <a:blip r:embed="rId8"/>
          <a:srcRect/>
          <a:stretch>
            <a:fillRect/>
          </a:stretch>
        </p:blipFill>
        <p:spPr bwMode="auto">
          <a:xfrm>
            <a:off x="1295400" y="5105400"/>
            <a:ext cx="762000" cy="647701"/>
          </a:xfrm>
          <a:prstGeom prst="rect">
            <a:avLst/>
          </a:prstGeom>
          <a:noFill/>
        </p:spPr>
      </p:pic>
      <p:pic>
        <p:nvPicPr>
          <p:cNvPr id="13" name="Picture 16" descr="http://www.birkenbeul.de/images/global/produkte/tech_infos/bf5_03.gif"/>
          <p:cNvPicPr>
            <a:picLocks noChangeAspect="1" noChangeArrowheads="1"/>
          </p:cNvPicPr>
          <p:nvPr/>
        </p:nvPicPr>
        <p:blipFill>
          <a:blip r:embed="rId9"/>
          <a:srcRect/>
          <a:stretch>
            <a:fillRect/>
          </a:stretch>
        </p:blipFill>
        <p:spPr bwMode="auto">
          <a:xfrm>
            <a:off x="1371600" y="5867400"/>
            <a:ext cx="762000" cy="571501"/>
          </a:xfrm>
          <a:prstGeom prst="rect">
            <a:avLst/>
          </a:prstGeom>
          <a:noFill/>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563562"/>
          </a:xfrm>
        </p:spPr>
        <p:txBody>
          <a:bodyPr/>
          <a:lstStyle/>
          <a:p>
            <a:r>
              <a:rPr lang="en-US" sz="2800" b="1" dirty="0" smtClean="0">
                <a:solidFill>
                  <a:schemeClr val="accent3">
                    <a:lumMod val="40000"/>
                    <a:lumOff val="60000"/>
                  </a:schemeClr>
                </a:solidFill>
                <a:latin typeface="Times New Roman" pitchFamily="18" charset="0"/>
                <a:cs typeface="Times New Roman" pitchFamily="18" charset="0"/>
              </a:rPr>
              <a:t>Construction form (IM)</a:t>
            </a:r>
            <a:r>
              <a:rPr lang="en-US" sz="2800" b="1" dirty="0" smtClean="0">
                <a:solidFill>
                  <a:schemeClr val="accent1">
                    <a:lumMod val="60000"/>
                    <a:lumOff val="40000"/>
                  </a:schemeClr>
                </a:solidFill>
                <a:latin typeface="Times New Roman" pitchFamily="18" charset="0"/>
                <a:cs typeface="Times New Roman" pitchFamily="18" charset="0"/>
              </a:rPr>
              <a:t>(Vertical)</a:t>
            </a:r>
            <a:endParaRPr lang="en-US" dirty="0"/>
          </a:p>
        </p:txBody>
      </p:sp>
      <p:sp>
        <p:nvSpPr>
          <p:cNvPr id="3" name="Content Placeholder 2"/>
          <p:cNvSpPr>
            <a:spLocks noGrp="1"/>
          </p:cNvSpPr>
          <p:nvPr>
            <p:ph sz="quarter" idx="1"/>
          </p:nvPr>
        </p:nvSpPr>
        <p:spPr/>
        <p:txBody>
          <a:bodyPr/>
          <a:lstStyle/>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38</a:t>
            </a:fld>
            <a:endParaRPr lang="en-US"/>
          </a:p>
        </p:txBody>
      </p:sp>
      <p:graphicFrame>
        <p:nvGraphicFramePr>
          <p:cNvPr id="5" name="Content Placeholder 4"/>
          <p:cNvGraphicFramePr>
            <a:graphicFrameLocks/>
          </p:cNvGraphicFramePr>
          <p:nvPr/>
        </p:nvGraphicFramePr>
        <p:xfrm>
          <a:off x="304800" y="911290"/>
          <a:ext cx="7772400" cy="5946709"/>
        </p:xfrm>
        <a:graphic>
          <a:graphicData uri="http://schemas.openxmlformats.org/drawingml/2006/table">
            <a:tbl>
              <a:tblPr firstRow="1" bandRow="1">
                <a:tableStyleId>{F5AB1C69-6EDB-4FF4-983F-18BD219EF322}</a:tableStyleId>
              </a:tblPr>
              <a:tblGrid>
                <a:gridCol w="872412"/>
                <a:gridCol w="1189653"/>
                <a:gridCol w="5710335"/>
              </a:tblGrid>
              <a:tr h="391553">
                <a:tc>
                  <a:txBody>
                    <a:bodyPr/>
                    <a:lstStyle/>
                    <a:p>
                      <a:r>
                        <a:rPr lang="en-US" dirty="0" smtClean="0"/>
                        <a:t>No</a:t>
                      </a:r>
                      <a:endParaRPr lang="en-US" dirty="0"/>
                    </a:p>
                  </a:txBody>
                  <a:tcPr/>
                </a:tc>
                <a:tc>
                  <a:txBody>
                    <a:bodyPr/>
                    <a:lstStyle/>
                    <a:p>
                      <a:r>
                        <a:rPr lang="en-US" dirty="0" smtClean="0"/>
                        <a:t>Figure</a:t>
                      </a:r>
                      <a:endParaRPr lang="en-US" dirty="0"/>
                    </a:p>
                  </a:txBody>
                  <a:tcPr/>
                </a:tc>
                <a:tc>
                  <a:txBody>
                    <a:bodyPr/>
                    <a:lstStyle/>
                    <a:p>
                      <a:r>
                        <a:rPr lang="en-US" dirty="0" smtClean="0"/>
                        <a:t>Description</a:t>
                      </a:r>
                      <a:endParaRPr lang="en-US" dirty="0"/>
                    </a:p>
                  </a:txBody>
                  <a:tcPr/>
                </a:tc>
              </a:tr>
              <a:tr h="619959">
                <a:tc>
                  <a:txBody>
                    <a:bodyPr/>
                    <a:lstStyle/>
                    <a:p>
                      <a:r>
                        <a:rPr lang="en-US" dirty="0" smtClean="0"/>
                        <a:t>V1</a:t>
                      </a:r>
                      <a:endParaRPr lang="en-US" dirty="0"/>
                    </a:p>
                  </a:txBody>
                  <a:tcPr/>
                </a:tc>
                <a:tc>
                  <a:txBody>
                    <a:bodyPr/>
                    <a:lstStyle/>
                    <a:p>
                      <a:endParaRPr lang="en-US" dirty="0"/>
                    </a:p>
                  </a:txBody>
                  <a:tcPr/>
                </a:tc>
                <a:tc>
                  <a:txBody>
                    <a:bodyPr/>
                    <a:lstStyle/>
                    <a:p>
                      <a:pPr algn="r" rtl="1"/>
                      <a:r>
                        <a:rPr kumimoji="0" lang="ar-EG" sz="1600" kern="1200" dirty="0" smtClean="0">
                          <a:solidFill>
                            <a:schemeClr val="dk1"/>
                          </a:solidFill>
                          <a:latin typeface="Times New Roman" pitchFamily="18" charset="0"/>
                          <a:ea typeface="+mn-ea"/>
                          <a:cs typeface="Times New Roman" pitchFamily="18" charset="0"/>
                        </a:rPr>
                        <a:t>نهايتين بواقى و بدون قاعدة  و </a:t>
                      </a:r>
                      <a:r>
                        <a:rPr kumimoji="0" lang="en-US" sz="1600" kern="1200" dirty="0" smtClean="0">
                          <a:solidFill>
                            <a:schemeClr val="dk1"/>
                          </a:solidFill>
                          <a:latin typeface="Times New Roman" pitchFamily="18" charset="0"/>
                          <a:ea typeface="+mn-ea"/>
                          <a:cs typeface="Times New Roman" pitchFamily="18" charset="0"/>
                        </a:rPr>
                        <a:t>shaft </a:t>
                      </a:r>
                      <a:r>
                        <a:rPr kumimoji="0" lang="en-GB" sz="1600" kern="1200" dirty="0" smtClean="0">
                          <a:solidFill>
                            <a:schemeClr val="dk1"/>
                          </a:solidFill>
                          <a:latin typeface="Times New Roman" pitchFamily="18" charset="0"/>
                          <a:ea typeface="+mn-ea"/>
                          <a:cs typeface="Times New Roman" pitchFamily="18" charset="0"/>
                        </a:rPr>
                        <a:t> </a:t>
                      </a:r>
                      <a:r>
                        <a:rPr kumimoji="0" lang="ar-EG" sz="1600" kern="1200" dirty="0" smtClean="0">
                          <a:solidFill>
                            <a:schemeClr val="dk1"/>
                          </a:solidFill>
                          <a:latin typeface="Times New Roman" pitchFamily="18" charset="0"/>
                          <a:ea typeface="+mn-ea"/>
                          <a:cs typeface="Times New Roman" pitchFamily="18" charset="0"/>
                        </a:rPr>
                        <a:t> حرو مثبت</a:t>
                      </a:r>
                      <a:r>
                        <a:rPr kumimoji="0" lang="ar-EG" sz="1600" kern="1200" baseline="0" dirty="0" smtClean="0">
                          <a:solidFill>
                            <a:schemeClr val="dk1"/>
                          </a:solidFill>
                          <a:latin typeface="Times New Roman" pitchFamily="18" charset="0"/>
                          <a:ea typeface="+mn-ea"/>
                          <a:cs typeface="Times New Roman" pitchFamily="18" charset="0"/>
                        </a:rPr>
                        <a:t> للاسفل بواسطة </a:t>
                      </a:r>
                      <a:r>
                        <a:rPr kumimoji="0" lang="en-US" sz="1600" kern="1200" baseline="0" dirty="0" smtClean="0">
                          <a:solidFill>
                            <a:schemeClr val="dk1"/>
                          </a:solidFill>
                          <a:latin typeface="Times New Roman" pitchFamily="18" charset="0"/>
                          <a:ea typeface="+mn-ea"/>
                          <a:cs typeface="Times New Roman" pitchFamily="18" charset="0"/>
                        </a:rPr>
                        <a:t>flange A  </a:t>
                      </a:r>
                      <a:r>
                        <a:rPr kumimoji="0" lang="ar-EG" sz="1600" kern="1200" baseline="0" dirty="0" smtClean="0">
                          <a:solidFill>
                            <a:schemeClr val="dk1"/>
                          </a:solidFill>
                          <a:latin typeface="Times New Roman" pitchFamily="18" charset="0"/>
                          <a:ea typeface="+mn-ea"/>
                          <a:cs typeface="Times New Roman" pitchFamily="18" charset="0"/>
                        </a:rPr>
                        <a:t>على </a:t>
                      </a:r>
                      <a:r>
                        <a:rPr kumimoji="0" lang="en-US" sz="1600" kern="1200" baseline="0" dirty="0" smtClean="0">
                          <a:solidFill>
                            <a:schemeClr val="dk1"/>
                          </a:solidFill>
                          <a:latin typeface="Times New Roman" pitchFamily="18" charset="0"/>
                          <a:ea typeface="+mn-ea"/>
                          <a:cs typeface="Times New Roman" pitchFamily="18" charset="0"/>
                        </a:rPr>
                        <a:t>drive end </a:t>
                      </a:r>
                      <a:r>
                        <a:rPr kumimoji="0" lang="en-GB" sz="1600" kern="1200" baseline="0" dirty="0" smtClean="0">
                          <a:solidFill>
                            <a:schemeClr val="dk1"/>
                          </a:solidFill>
                          <a:latin typeface="Times New Roman" pitchFamily="18" charset="0"/>
                          <a:ea typeface="+mn-ea"/>
                          <a:cs typeface="Times New Roman" pitchFamily="18" charset="0"/>
                        </a:rPr>
                        <a:t> </a:t>
                      </a:r>
                      <a:r>
                        <a:rPr kumimoji="0" lang="ar-EG" sz="1600" kern="1200" baseline="0" dirty="0" smtClean="0">
                          <a:solidFill>
                            <a:schemeClr val="dk1"/>
                          </a:solidFill>
                          <a:latin typeface="Times New Roman" pitchFamily="18" charset="0"/>
                          <a:ea typeface="+mn-ea"/>
                          <a:cs typeface="Times New Roman" pitchFamily="18" charset="0"/>
                        </a:rPr>
                        <a:t> بجوار البيل</a:t>
                      </a:r>
                      <a:r>
                        <a:rPr kumimoji="0" lang="ar-EG" sz="1600" kern="1200" dirty="0" smtClean="0">
                          <a:solidFill>
                            <a:schemeClr val="dk1"/>
                          </a:solidFill>
                          <a:latin typeface="Times New Roman" pitchFamily="18" charset="0"/>
                          <a:ea typeface="+mn-ea"/>
                          <a:cs typeface="Times New Roman" pitchFamily="18" charset="0"/>
                        </a:rPr>
                        <a:t> </a:t>
                      </a:r>
                      <a:r>
                        <a:rPr kumimoji="0" lang="en-US" sz="1600" kern="1200" dirty="0" smtClean="0">
                          <a:solidFill>
                            <a:schemeClr val="dk1"/>
                          </a:solidFill>
                          <a:latin typeface="Times New Roman" pitchFamily="18" charset="0"/>
                          <a:ea typeface="+mn-ea"/>
                          <a:cs typeface="Times New Roman" pitchFamily="18" charset="0"/>
                        </a:rPr>
                        <a:t>.</a:t>
                      </a:r>
                      <a:endParaRPr kumimoji="0" lang="en-US" sz="1600" kern="1200" dirty="0">
                        <a:solidFill>
                          <a:schemeClr val="dk1"/>
                        </a:solidFill>
                        <a:latin typeface="Times New Roman" pitchFamily="18" charset="0"/>
                        <a:ea typeface="+mn-ea"/>
                        <a:cs typeface="Times New Roman" pitchFamily="18" charset="0"/>
                      </a:endParaRPr>
                    </a:p>
                  </a:txBody>
                  <a:tcPr/>
                </a:tc>
              </a:tr>
              <a:tr h="628112">
                <a:tc>
                  <a:txBody>
                    <a:bodyPr/>
                    <a:lstStyle/>
                    <a:p>
                      <a:r>
                        <a:rPr lang="en-US" dirty="0" smtClean="0"/>
                        <a:t>V15</a:t>
                      </a:r>
                      <a:endParaRPr lang="en-US" dirty="0"/>
                    </a:p>
                  </a:txBody>
                  <a:tcPr/>
                </a:tc>
                <a:tc>
                  <a:txBody>
                    <a:bodyPr/>
                    <a:lstStyle/>
                    <a:p>
                      <a:endParaRPr lang="en-US" dirty="0"/>
                    </a:p>
                  </a:txBody>
                  <a:tcPr/>
                </a:tc>
                <a:tc>
                  <a:txBody>
                    <a:bodyPr/>
                    <a:lstStyle/>
                    <a:p>
                      <a:pPr algn="r" rtl="1"/>
                      <a:r>
                        <a:rPr kumimoji="0" lang="ar-EG" sz="1600" kern="1200" dirty="0" smtClean="0">
                          <a:solidFill>
                            <a:schemeClr val="dk1"/>
                          </a:solidFill>
                          <a:latin typeface="Times New Roman" pitchFamily="18" charset="0"/>
                          <a:ea typeface="+mn-ea"/>
                          <a:cs typeface="Times New Roman" pitchFamily="18" charset="0"/>
                        </a:rPr>
                        <a:t>نهايتين بواقى و بقاعدة  و </a:t>
                      </a:r>
                      <a:r>
                        <a:rPr kumimoji="0" lang="en-US" sz="1600" kern="1200" dirty="0" smtClean="0">
                          <a:solidFill>
                            <a:schemeClr val="dk1"/>
                          </a:solidFill>
                          <a:latin typeface="Times New Roman" pitchFamily="18" charset="0"/>
                          <a:ea typeface="+mn-ea"/>
                          <a:cs typeface="Times New Roman" pitchFamily="18" charset="0"/>
                        </a:rPr>
                        <a:t>shaft </a:t>
                      </a:r>
                      <a:r>
                        <a:rPr kumimoji="0" lang="en-GB" sz="1600" kern="1200" dirty="0" smtClean="0">
                          <a:solidFill>
                            <a:schemeClr val="dk1"/>
                          </a:solidFill>
                          <a:latin typeface="Times New Roman" pitchFamily="18" charset="0"/>
                          <a:ea typeface="+mn-ea"/>
                          <a:cs typeface="Times New Roman" pitchFamily="18" charset="0"/>
                        </a:rPr>
                        <a:t> </a:t>
                      </a:r>
                      <a:r>
                        <a:rPr kumimoji="0" lang="ar-EG" sz="1600" kern="1200" dirty="0" smtClean="0">
                          <a:solidFill>
                            <a:schemeClr val="dk1"/>
                          </a:solidFill>
                          <a:latin typeface="Times New Roman" pitchFamily="18" charset="0"/>
                          <a:ea typeface="+mn-ea"/>
                          <a:cs typeface="Times New Roman" pitchFamily="18" charset="0"/>
                        </a:rPr>
                        <a:t> حرو مثبت</a:t>
                      </a:r>
                      <a:r>
                        <a:rPr kumimoji="0" lang="ar-EG" sz="1600" kern="1200" baseline="0" dirty="0" smtClean="0">
                          <a:solidFill>
                            <a:schemeClr val="dk1"/>
                          </a:solidFill>
                          <a:latin typeface="Times New Roman" pitchFamily="18" charset="0"/>
                          <a:ea typeface="+mn-ea"/>
                          <a:cs typeface="Times New Roman" pitchFamily="18" charset="0"/>
                        </a:rPr>
                        <a:t> للاسفل بواسطة </a:t>
                      </a:r>
                      <a:r>
                        <a:rPr kumimoji="0" lang="en-US" sz="1600" kern="1200" baseline="0" dirty="0" smtClean="0">
                          <a:solidFill>
                            <a:schemeClr val="dk1"/>
                          </a:solidFill>
                          <a:latin typeface="Times New Roman" pitchFamily="18" charset="0"/>
                          <a:ea typeface="+mn-ea"/>
                          <a:cs typeface="Times New Roman" pitchFamily="18" charset="0"/>
                        </a:rPr>
                        <a:t>flange A  </a:t>
                      </a:r>
                      <a:r>
                        <a:rPr kumimoji="0" lang="ar-EG" sz="1600" kern="1200" baseline="0" dirty="0" smtClean="0">
                          <a:solidFill>
                            <a:schemeClr val="dk1"/>
                          </a:solidFill>
                          <a:latin typeface="Times New Roman" pitchFamily="18" charset="0"/>
                          <a:ea typeface="+mn-ea"/>
                          <a:cs typeface="Times New Roman" pitchFamily="18" charset="0"/>
                        </a:rPr>
                        <a:t>على </a:t>
                      </a:r>
                      <a:r>
                        <a:rPr kumimoji="0" lang="en-US" sz="1600" kern="1200" baseline="0" dirty="0" smtClean="0">
                          <a:solidFill>
                            <a:schemeClr val="dk1"/>
                          </a:solidFill>
                          <a:latin typeface="Times New Roman" pitchFamily="18" charset="0"/>
                          <a:ea typeface="+mn-ea"/>
                          <a:cs typeface="Times New Roman" pitchFamily="18" charset="0"/>
                        </a:rPr>
                        <a:t>drive end </a:t>
                      </a:r>
                      <a:r>
                        <a:rPr kumimoji="0" lang="en-GB" sz="1600" kern="1200" baseline="0" dirty="0" smtClean="0">
                          <a:solidFill>
                            <a:schemeClr val="dk1"/>
                          </a:solidFill>
                          <a:latin typeface="Times New Roman" pitchFamily="18" charset="0"/>
                          <a:ea typeface="+mn-ea"/>
                          <a:cs typeface="Times New Roman" pitchFamily="18" charset="0"/>
                        </a:rPr>
                        <a:t> </a:t>
                      </a:r>
                      <a:r>
                        <a:rPr kumimoji="0" lang="ar-EG" sz="1600" kern="1200" baseline="0" dirty="0" smtClean="0">
                          <a:solidFill>
                            <a:schemeClr val="dk1"/>
                          </a:solidFill>
                          <a:latin typeface="Times New Roman" pitchFamily="18" charset="0"/>
                          <a:ea typeface="+mn-ea"/>
                          <a:cs typeface="Times New Roman" pitchFamily="18" charset="0"/>
                        </a:rPr>
                        <a:t> بجوار البيل </a:t>
                      </a:r>
                      <a:r>
                        <a:rPr kumimoji="0" lang="ar-EG" sz="1600" kern="1200" dirty="0" smtClean="0">
                          <a:solidFill>
                            <a:schemeClr val="dk1"/>
                          </a:solidFill>
                          <a:latin typeface="Times New Roman" pitchFamily="18" charset="0"/>
                          <a:ea typeface="+mn-ea"/>
                          <a:cs typeface="Times New Roman" pitchFamily="18" charset="0"/>
                        </a:rPr>
                        <a:t> </a:t>
                      </a:r>
                      <a:r>
                        <a:rPr kumimoji="0" lang="en-US" sz="1600" kern="1200" dirty="0" smtClean="0">
                          <a:solidFill>
                            <a:schemeClr val="dk1"/>
                          </a:solidFill>
                          <a:latin typeface="Times New Roman" pitchFamily="18" charset="0"/>
                          <a:ea typeface="+mn-ea"/>
                          <a:cs typeface="Times New Roman" pitchFamily="18" charset="0"/>
                        </a:rPr>
                        <a:t>.</a:t>
                      </a:r>
                      <a:endParaRPr kumimoji="0" lang="en-US" sz="1600" kern="1200" dirty="0">
                        <a:solidFill>
                          <a:schemeClr val="dk1"/>
                        </a:solidFill>
                        <a:latin typeface="Times New Roman" pitchFamily="18" charset="0"/>
                        <a:ea typeface="+mn-ea"/>
                        <a:cs typeface="Times New Roman" pitchFamily="18" charset="0"/>
                      </a:endParaRPr>
                    </a:p>
                  </a:txBody>
                  <a:tcPr/>
                </a:tc>
              </a:tr>
              <a:tr h="880995">
                <a:tc>
                  <a:txBody>
                    <a:bodyPr/>
                    <a:lstStyle/>
                    <a:p>
                      <a:r>
                        <a:rPr lang="en-US" dirty="0" smtClean="0"/>
                        <a:t>V3</a:t>
                      </a:r>
                      <a:endParaRPr lang="en-US" dirty="0"/>
                    </a:p>
                  </a:txBody>
                  <a:tcPr/>
                </a:tc>
                <a:tc>
                  <a:txBody>
                    <a:bodyPr/>
                    <a:lstStyle/>
                    <a:p>
                      <a:endParaRPr lang="en-US"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EG" sz="1600" kern="1200" dirty="0" smtClean="0">
                          <a:solidFill>
                            <a:schemeClr val="dk1"/>
                          </a:solidFill>
                          <a:latin typeface="Times New Roman" pitchFamily="18" charset="0"/>
                          <a:ea typeface="+mn-ea"/>
                          <a:cs typeface="Times New Roman" pitchFamily="18" charset="0"/>
                        </a:rPr>
                        <a:t>نهايتين بواقى و بدون قاعدة  و </a:t>
                      </a:r>
                      <a:r>
                        <a:rPr kumimoji="0" lang="en-US" sz="1600" kern="1200" dirty="0" smtClean="0">
                          <a:solidFill>
                            <a:schemeClr val="dk1"/>
                          </a:solidFill>
                          <a:latin typeface="Times New Roman" pitchFamily="18" charset="0"/>
                          <a:ea typeface="+mn-ea"/>
                          <a:cs typeface="Times New Roman" pitchFamily="18" charset="0"/>
                        </a:rPr>
                        <a:t>shaft </a:t>
                      </a:r>
                      <a:r>
                        <a:rPr kumimoji="0" lang="en-GB" sz="1600" kern="1200" dirty="0" smtClean="0">
                          <a:solidFill>
                            <a:schemeClr val="dk1"/>
                          </a:solidFill>
                          <a:latin typeface="Times New Roman" pitchFamily="18" charset="0"/>
                          <a:ea typeface="+mn-ea"/>
                          <a:cs typeface="Times New Roman" pitchFamily="18" charset="0"/>
                        </a:rPr>
                        <a:t> </a:t>
                      </a:r>
                      <a:r>
                        <a:rPr kumimoji="0" lang="ar-EG" sz="1600" kern="1200" dirty="0" smtClean="0">
                          <a:solidFill>
                            <a:schemeClr val="dk1"/>
                          </a:solidFill>
                          <a:latin typeface="Times New Roman" pitchFamily="18" charset="0"/>
                          <a:ea typeface="+mn-ea"/>
                          <a:cs typeface="Times New Roman" pitchFamily="18" charset="0"/>
                        </a:rPr>
                        <a:t> حرو مثبت</a:t>
                      </a:r>
                      <a:r>
                        <a:rPr kumimoji="0" lang="ar-EG" sz="1600" kern="1200" baseline="0" dirty="0" smtClean="0">
                          <a:solidFill>
                            <a:schemeClr val="dk1"/>
                          </a:solidFill>
                          <a:latin typeface="Times New Roman" pitchFamily="18" charset="0"/>
                          <a:ea typeface="+mn-ea"/>
                          <a:cs typeface="Times New Roman" pitchFamily="18" charset="0"/>
                        </a:rPr>
                        <a:t> للاعلى بواسطة </a:t>
                      </a:r>
                      <a:r>
                        <a:rPr kumimoji="0" lang="en-US" sz="1600" kern="1200" baseline="0" dirty="0" smtClean="0">
                          <a:solidFill>
                            <a:schemeClr val="dk1"/>
                          </a:solidFill>
                          <a:latin typeface="Times New Roman" pitchFamily="18" charset="0"/>
                          <a:ea typeface="+mn-ea"/>
                          <a:cs typeface="Times New Roman" pitchFamily="18" charset="0"/>
                        </a:rPr>
                        <a:t>flange A  </a:t>
                      </a:r>
                      <a:r>
                        <a:rPr kumimoji="0" lang="ar-EG" sz="1600" kern="1200" baseline="0" dirty="0" smtClean="0">
                          <a:solidFill>
                            <a:schemeClr val="dk1"/>
                          </a:solidFill>
                          <a:latin typeface="Times New Roman" pitchFamily="18" charset="0"/>
                          <a:ea typeface="+mn-ea"/>
                          <a:cs typeface="Times New Roman" pitchFamily="18" charset="0"/>
                        </a:rPr>
                        <a:t>على </a:t>
                      </a:r>
                      <a:r>
                        <a:rPr kumimoji="0" lang="en-US" sz="1600" kern="1200" baseline="0" dirty="0" smtClean="0">
                          <a:solidFill>
                            <a:schemeClr val="dk1"/>
                          </a:solidFill>
                          <a:latin typeface="Times New Roman" pitchFamily="18" charset="0"/>
                          <a:ea typeface="+mn-ea"/>
                          <a:cs typeface="Times New Roman" pitchFamily="18" charset="0"/>
                        </a:rPr>
                        <a:t>drive end </a:t>
                      </a:r>
                      <a:r>
                        <a:rPr kumimoji="0" lang="en-GB" sz="1600" kern="1200" baseline="0" dirty="0" smtClean="0">
                          <a:solidFill>
                            <a:schemeClr val="dk1"/>
                          </a:solidFill>
                          <a:latin typeface="Times New Roman" pitchFamily="18" charset="0"/>
                          <a:ea typeface="+mn-ea"/>
                          <a:cs typeface="Times New Roman" pitchFamily="18" charset="0"/>
                        </a:rPr>
                        <a:t> </a:t>
                      </a:r>
                      <a:r>
                        <a:rPr kumimoji="0" lang="ar-EG" sz="1600" kern="1200" baseline="0" dirty="0" smtClean="0">
                          <a:solidFill>
                            <a:schemeClr val="dk1"/>
                          </a:solidFill>
                          <a:latin typeface="Times New Roman" pitchFamily="18" charset="0"/>
                          <a:ea typeface="+mn-ea"/>
                          <a:cs typeface="Times New Roman" pitchFamily="18" charset="0"/>
                        </a:rPr>
                        <a:t> بجوار البيل</a:t>
                      </a:r>
                      <a:r>
                        <a:rPr kumimoji="0" lang="ar-EG" sz="1600" kern="1200" dirty="0" smtClean="0">
                          <a:solidFill>
                            <a:schemeClr val="dk1"/>
                          </a:solidFill>
                          <a:latin typeface="Times New Roman" pitchFamily="18" charset="0"/>
                          <a:ea typeface="+mn-ea"/>
                          <a:cs typeface="Times New Roman" pitchFamily="18" charset="0"/>
                        </a:rPr>
                        <a:t> </a:t>
                      </a:r>
                      <a:r>
                        <a:rPr kumimoji="0" lang="en-US" sz="1600" kern="1200" dirty="0" smtClean="0">
                          <a:solidFill>
                            <a:schemeClr val="dk1"/>
                          </a:solidFill>
                          <a:latin typeface="Times New Roman" pitchFamily="18" charset="0"/>
                          <a:ea typeface="+mn-ea"/>
                          <a:cs typeface="Times New Roman" pitchFamily="18" charset="0"/>
                        </a:rPr>
                        <a:t>.</a:t>
                      </a:r>
                    </a:p>
                    <a:p>
                      <a:pPr marL="0" marR="0" indent="0" algn="r" defTabSz="914400" rtl="0"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dk1"/>
                          </a:solidFill>
                          <a:latin typeface="Times New Roman" pitchFamily="18" charset="0"/>
                          <a:ea typeface="+mn-ea"/>
                          <a:cs typeface="Times New Roman" pitchFamily="18" charset="0"/>
                        </a:rPr>
                        <a:t>.</a:t>
                      </a:r>
                    </a:p>
                  </a:txBody>
                  <a:tcPr/>
                </a:tc>
              </a:tr>
              <a:tr h="880995">
                <a:tc>
                  <a:txBody>
                    <a:bodyPr/>
                    <a:lstStyle/>
                    <a:p>
                      <a:r>
                        <a:rPr lang="en-US" dirty="0" smtClean="0"/>
                        <a:t>V36</a:t>
                      </a:r>
                      <a:endParaRPr lang="en-US" dirty="0"/>
                    </a:p>
                  </a:txBody>
                  <a:tcPr/>
                </a:tc>
                <a:tc>
                  <a:txBody>
                    <a:bodyPr/>
                    <a:lstStyle/>
                    <a:p>
                      <a:endParaRPr lang="en-US"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EG" sz="1600" kern="1200" dirty="0" smtClean="0">
                          <a:solidFill>
                            <a:schemeClr val="dk1"/>
                          </a:solidFill>
                          <a:latin typeface="Times New Roman" pitchFamily="18" charset="0"/>
                          <a:ea typeface="+mn-ea"/>
                          <a:cs typeface="Times New Roman" pitchFamily="18" charset="0"/>
                        </a:rPr>
                        <a:t>نهايتين بواقى و بقاعدة  و </a:t>
                      </a:r>
                      <a:r>
                        <a:rPr kumimoji="0" lang="en-US" sz="1600" kern="1200" dirty="0" smtClean="0">
                          <a:solidFill>
                            <a:schemeClr val="dk1"/>
                          </a:solidFill>
                          <a:latin typeface="Times New Roman" pitchFamily="18" charset="0"/>
                          <a:ea typeface="+mn-ea"/>
                          <a:cs typeface="Times New Roman" pitchFamily="18" charset="0"/>
                        </a:rPr>
                        <a:t>shaft </a:t>
                      </a:r>
                      <a:r>
                        <a:rPr kumimoji="0" lang="en-GB" sz="1600" kern="1200" dirty="0" smtClean="0">
                          <a:solidFill>
                            <a:schemeClr val="dk1"/>
                          </a:solidFill>
                          <a:latin typeface="Times New Roman" pitchFamily="18" charset="0"/>
                          <a:ea typeface="+mn-ea"/>
                          <a:cs typeface="Times New Roman" pitchFamily="18" charset="0"/>
                        </a:rPr>
                        <a:t> </a:t>
                      </a:r>
                      <a:r>
                        <a:rPr kumimoji="0" lang="ar-EG" sz="1600" kern="1200" dirty="0" smtClean="0">
                          <a:solidFill>
                            <a:schemeClr val="dk1"/>
                          </a:solidFill>
                          <a:latin typeface="Times New Roman" pitchFamily="18" charset="0"/>
                          <a:ea typeface="+mn-ea"/>
                          <a:cs typeface="Times New Roman" pitchFamily="18" charset="0"/>
                        </a:rPr>
                        <a:t> حرو مثبت</a:t>
                      </a:r>
                      <a:r>
                        <a:rPr kumimoji="0" lang="ar-EG" sz="1600" kern="1200" baseline="0" dirty="0" smtClean="0">
                          <a:solidFill>
                            <a:schemeClr val="dk1"/>
                          </a:solidFill>
                          <a:latin typeface="Times New Roman" pitchFamily="18" charset="0"/>
                          <a:ea typeface="+mn-ea"/>
                          <a:cs typeface="Times New Roman" pitchFamily="18" charset="0"/>
                        </a:rPr>
                        <a:t> للاعلى بواسطة </a:t>
                      </a:r>
                      <a:r>
                        <a:rPr kumimoji="0" lang="en-US" sz="1600" kern="1200" baseline="0" dirty="0" smtClean="0">
                          <a:solidFill>
                            <a:schemeClr val="dk1"/>
                          </a:solidFill>
                          <a:latin typeface="Times New Roman" pitchFamily="18" charset="0"/>
                          <a:ea typeface="+mn-ea"/>
                          <a:cs typeface="Times New Roman" pitchFamily="18" charset="0"/>
                        </a:rPr>
                        <a:t>flange A  </a:t>
                      </a:r>
                      <a:r>
                        <a:rPr kumimoji="0" lang="ar-EG" sz="1600" kern="1200" baseline="0" dirty="0" smtClean="0">
                          <a:solidFill>
                            <a:schemeClr val="dk1"/>
                          </a:solidFill>
                          <a:latin typeface="Times New Roman" pitchFamily="18" charset="0"/>
                          <a:ea typeface="+mn-ea"/>
                          <a:cs typeface="Times New Roman" pitchFamily="18" charset="0"/>
                        </a:rPr>
                        <a:t>على </a:t>
                      </a:r>
                      <a:r>
                        <a:rPr kumimoji="0" lang="en-US" sz="1600" kern="1200" baseline="0" dirty="0" smtClean="0">
                          <a:solidFill>
                            <a:schemeClr val="dk1"/>
                          </a:solidFill>
                          <a:latin typeface="Times New Roman" pitchFamily="18" charset="0"/>
                          <a:ea typeface="+mn-ea"/>
                          <a:cs typeface="Times New Roman" pitchFamily="18" charset="0"/>
                        </a:rPr>
                        <a:t>drive end </a:t>
                      </a:r>
                      <a:r>
                        <a:rPr kumimoji="0" lang="en-GB" sz="1600" kern="1200" baseline="0" dirty="0" smtClean="0">
                          <a:solidFill>
                            <a:schemeClr val="dk1"/>
                          </a:solidFill>
                          <a:latin typeface="Times New Roman" pitchFamily="18" charset="0"/>
                          <a:ea typeface="+mn-ea"/>
                          <a:cs typeface="Times New Roman" pitchFamily="18" charset="0"/>
                        </a:rPr>
                        <a:t> </a:t>
                      </a:r>
                      <a:r>
                        <a:rPr kumimoji="0" lang="ar-EG" sz="1600" kern="1200" baseline="0" dirty="0" smtClean="0">
                          <a:solidFill>
                            <a:schemeClr val="dk1"/>
                          </a:solidFill>
                          <a:latin typeface="Times New Roman" pitchFamily="18" charset="0"/>
                          <a:ea typeface="+mn-ea"/>
                          <a:cs typeface="Times New Roman" pitchFamily="18" charset="0"/>
                        </a:rPr>
                        <a:t> بجوار البيل </a:t>
                      </a:r>
                      <a:r>
                        <a:rPr kumimoji="0" lang="ar-EG" sz="1600" kern="1200" dirty="0" smtClean="0">
                          <a:solidFill>
                            <a:schemeClr val="dk1"/>
                          </a:solidFill>
                          <a:latin typeface="Times New Roman" pitchFamily="18" charset="0"/>
                          <a:ea typeface="+mn-ea"/>
                          <a:cs typeface="Times New Roman" pitchFamily="18" charset="0"/>
                        </a:rPr>
                        <a:t> </a:t>
                      </a:r>
                      <a:r>
                        <a:rPr kumimoji="0" lang="en-US" sz="1600" kern="1200" dirty="0" smtClean="0">
                          <a:solidFill>
                            <a:schemeClr val="dk1"/>
                          </a:solidFill>
                          <a:latin typeface="Times New Roman" pitchFamily="18" charset="0"/>
                          <a:ea typeface="+mn-ea"/>
                          <a:cs typeface="Times New Roman" pitchFamily="18"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dk1"/>
                          </a:solidFill>
                          <a:latin typeface="Times New Roman" pitchFamily="18" charset="0"/>
                          <a:ea typeface="+mn-ea"/>
                          <a:cs typeface="Times New Roman" pitchFamily="18" charset="0"/>
                        </a:rPr>
                        <a:t>.</a:t>
                      </a:r>
                    </a:p>
                  </a:txBody>
                  <a:tcPr/>
                </a:tc>
              </a:tr>
              <a:tr h="6852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V5</a:t>
                      </a:r>
                    </a:p>
                    <a:p>
                      <a:endParaRPr lang="en-US" dirty="0"/>
                    </a:p>
                  </a:txBody>
                  <a:tcPr/>
                </a:tc>
                <a:tc>
                  <a:txBody>
                    <a:bodyPr/>
                    <a:lstStyle/>
                    <a:p>
                      <a:endParaRPr lang="en-US" dirty="0"/>
                    </a:p>
                  </a:txBody>
                  <a:tcPr/>
                </a:tc>
                <a:tc>
                  <a:txBody>
                    <a:bodyPr/>
                    <a:lstStyle/>
                    <a:p>
                      <a:pPr algn="r" rtl="1"/>
                      <a:r>
                        <a:rPr kumimoji="0" lang="ar-EG" sz="1600" kern="1200" dirty="0" smtClean="0">
                          <a:solidFill>
                            <a:schemeClr val="dk1"/>
                          </a:solidFill>
                          <a:latin typeface="Times New Roman" pitchFamily="18" charset="0"/>
                          <a:ea typeface="+mn-ea"/>
                          <a:cs typeface="Times New Roman" pitchFamily="18" charset="0"/>
                        </a:rPr>
                        <a:t>نهايتين بواقى و بقاعدة  و </a:t>
                      </a:r>
                      <a:r>
                        <a:rPr kumimoji="0" lang="en-US" sz="1600" kern="1200" dirty="0" smtClean="0">
                          <a:solidFill>
                            <a:schemeClr val="dk1"/>
                          </a:solidFill>
                          <a:latin typeface="Times New Roman" pitchFamily="18" charset="0"/>
                          <a:ea typeface="+mn-ea"/>
                          <a:cs typeface="Times New Roman" pitchFamily="18" charset="0"/>
                        </a:rPr>
                        <a:t>shaft </a:t>
                      </a:r>
                      <a:r>
                        <a:rPr kumimoji="0" lang="en-GB" sz="1600" kern="1200" dirty="0" smtClean="0">
                          <a:solidFill>
                            <a:schemeClr val="dk1"/>
                          </a:solidFill>
                          <a:latin typeface="Times New Roman" pitchFamily="18" charset="0"/>
                          <a:ea typeface="+mn-ea"/>
                          <a:cs typeface="Times New Roman" pitchFamily="18" charset="0"/>
                        </a:rPr>
                        <a:t> </a:t>
                      </a:r>
                      <a:r>
                        <a:rPr kumimoji="0" lang="ar-EG" sz="1600" kern="1200" dirty="0" smtClean="0">
                          <a:solidFill>
                            <a:schemeClr val="dk1"/>
                          </a:solidFill>
                          <a:latin typeface="Times New Roman" pitchFamily="18" charset="0"/>
                          <a:ea typeface="+mn-ea"/>
                          <a:cs typeface="Times New Roman" pitchFamily="18" charset="0"/>
                        </a:rPr>
                        <a:t> حرو مثبت</a:t>
                      </a:r>
                      <a:r>
                        <a:rPr kumimoji="0" lang="ar-EG" sz="1600" kern="1200" baseline="0" dirty="0" smtClean="0">
                          <a:solidFill>
                            <a:schemeClr val="dk1"/>
                          </a:solidFill>
                          <a:latin typeface="Times New Roman" pitchFamily="18" charset="0"/>
                          <a:ea typeface="+mn-ea"/>
                          <a:cs typeface="Times New Roman" pitchFamily="18" charset="0"/>
                        </a:rPr>
                        <a:t> للاسفل تثبيت الحائط.</a:t>
                      </a:r>
                      <a:endParaRPr kumimoji="0" lang="en-US" sz="1600" kern="1200" dirty="0">
                        <a:solidFill>
                          <a:schemeClr val="dk1"/>
                        </a:solidFill>
                        <a:latin typeface="Times New Roman" pitchFamily="18" charset="0"/>
                        <a:ea typeface="+mn-ea"/>
                        <a:cs typeface="Times New Roman" pitchFamily="18" charset="0"/>
                      </a:endParaRPr>
                    </a:p>
                  </a:txBody>
                  <a:tcPr/>
                </a:tc>
              </a:tr>
              <a:tr h="619959">
                <a:tc>
                  <a:txBody>
                    <a:bodyPr/>
                    <a:lstStyle/>
                    <a:p>
                      <a:r>
                        <a:rPr lang="en-US" dirty="0" smtClean="0"/>
                        <a:t>V6</a:t>
                      </a:r>
                      <a:endParaRPr lang="en-US" dirty="0"/>
                    </a:p>
                  </a:txBody>
                  <a:tcPr/>
                </a:tc>
                <a:tc>
                  <a:txBody>
                    <a:bodyPr/>
                    <a:lstStyle/>
                    <a:p>
                      <a:endParaRPr lang="en-US"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EG" sz="1600" kern="1200" dirty="0" smtClean="0">
                          <a:solidFill>
                            <a:schemeClr val="dk1"/>
                          </a:solidFill>
                          <a:latin typeface="Times New Roman" pitchFamily="18" charset="0"/>
                          <a:ea typeface="+mn-ea"/>
                          <a:cs typeface="Times New Roman" pitchFamily="18" charset="0"/>
                        </a:rPr>
                        <a:t>نهايتين بواقى و بقاعدة  و </a:t>
                      </a:r>
                      <a:r>
                        <a:rPr kumimoji="0" lang="en-US" sz="1600" kern="1200" dirty="0" smtClean="0">
                          <a:solidFill>
                            <a:schemeClr val="dk1"/>
                          </a:solidFill>
                          <a:latin typeface="Times New Roman" pitchFamily="18" charset="0"/>
                          <a:ea typeface="+mn-ea"/>
                          <a:cs typeface="Times New Roman" pitchFamily="18" charset="0"/>
                        </a:rPr>
                        <a:t>shaft </a:t>
                      </a:r>
                      <a:r>
                        <a:rPr kumimoji="0" lang="en-GB" sz="1600" kern="1200" dirty="0" smtClean="0">
                          <a:solidFill>
                            <a:schemeClr val="dk1"/>
                          </a:solidFill>
                          <a:latin typeface="Times New Roman" pitchFamily="18" charset="0"/>
                          <a:ea typeface="+mn-ea"/>
                          <a:cs typeface="Times New Roman" pitchFamily="18" charset="0"/>
                        </a:rPr>
                        <a:t> </a:t>
                      </a:r>
                      <a:r>
                        <a:rPr kumimoji="0" lang="ar-EG" sz="1600" kern="1200" dirty="0" smtClean="0">
                          <a:solidFill>
                            <a:schemeClr val="dk1"/>
                          </a:solidFill>
                          <a:latin typeface="Times New Roman" pitchFamily="18" charset="0"/>
                          <a:ea typeface="+mn-ea"/>
                          <a:cs typeface="Times New Roman" pitchFamily="18" charset="0"/>
                        </a:rPr>
                        <a:t> حرو مثبت</a:t>
                      </a:r>
                      <a:r>
                        <a:rPr kumimoji="0" lang="ar-EG" sz="1600" kern="1200" baseline="0" dirty="0" smtClean="0">
                          <a:solidFill>
                            <a:schemeClr val="dk1"/>
                          </a:solidFill>
                          <a:latin typeface="Times New Roman" pitchFamily="18" charset="0"/>
                          <a:ea typeface="+mn-ea"/>
                          <a:cs typeface="Times New Roman" pitchFamily="18" charset="0"/>
                        </a:rPr>
                        <a:t> للاسفل تثبيت الحائط.</a:t>
                      </a:r>
                      <a:endParaRPr kumimoji="0" lang="en-US" sz="1600" kern="1200" dirty="0" smtClean="0">
                        <a:solidFill>
                          <a:schemeClr val="dk1"/>
                        </a:solidFill>
                        <a:latin typeface="Times New Roman" pitchFamily="18" charset="0"/>
                        <a:ea typeface="+mn-ea"/>
                        <a:cs typeface="Times New Roman" pitchFamily="18" charset="0"/>
                      </a:endParaRPr>
                    </a:p>
                    <a:p>
                      <a:pPr marL="0" marR="0" indent="0" algn="r" defTabSz="914400" rtl="0"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dk1"/>
                          </a:solidFill>
                          <a:latin typeface="Times New Roman" pitchFamily="18" charset="0"/>
                          <a:ea typeface="+mn-ea"/>
                          <a:cs typeface="Times New Roman" pitchFamily="18" charset="0"/>
                        </a:rPr>
                        <a:t>.</a:t>
                      </a:r>
                    </a:p>
                  </a:txBody>
                  <a:tcPr/>
                </a:tc>
              </a:tr>
              <a:tr h="619959">
                <a:tc>
                  <a:txBody>
                    <a:bodyPr/>
                    <a:lstStyle/>
                    <a:p>
                      <a:r>
                        <a:rPr lang="en-US" dirty="0" smtClean="0"/>
                        <a:t>V8</a:t>
                      </a:r>
                      <a:endParaRPr lang="en-US" dirty="0"/>
                    </a:p>
                  </a:txBody>
                  <a:tcPr/>
                </a:tc>
                <a:tc>
                  <a:txBody>
                    <a:bodyPr/>
                    <a:lstStyle/>
                    <a:p>
                      <a:endParaRPr lang="en-US"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EG" sz="1600" kern="1200" dirty="0" smtClean="0">
                          <a:solidFill>
                            <a:schemeClr val="dk1"/>
                          </a:solidFill>
                          <a:latin typeface="Times New Roman" pitchFamily="18" charset="0"/>
                          <a:ea typeface="+mn-ea"/>
                          <a:cs typeface="Times New Roman" pitchFamily="18" charset="0"/>
                        </a:rPr>
                        <a:t>نهاية واحدة</a:t>
                      </a:r>
                      <a:r>
                        <a:rPr kumimoji="0" lang="ar-EG" sz="1600" kern="1200" baseline="0" dirty="0" smtClean="0">
                          <a:solidFill>
                            <a:schemeClr val="dk1"/>
                          </a:solidFill>
                          <a:latin typeface="Times New Roman" pitchFamily="18" charset="0"/>
                          <a:ea typeface="+mn-ea"/>
                          <a:cs typeface="Times New Roman" pitchFamily="18" charset="0"/>
                        </a:rPr>
                        <a:t> بواقى </a:t>
                      </a:r>
                      <a:r>
                        <a:rPr kumimoji="0" lang="en-US" sz="1600" kern="1200" baseline="0" dirty="0" smtClean="0">
                          <a:solidFill>
                            <a:schemeClr val="dk1"/>
                          </a:solidFill>
                          <a:latin typeface="Times New Roman" pitchFamily="18" charset="0"/>
                          <a:ea typeface="+mn-ea"/>
                          <a:cs typeface="Times New Roman" pitchFamily="18" charset="0"/>
                        </a:rPr>
                        <a:t>shaft </a:t>
                      </a:r>
                      <a:r>
                        <a:rPr kumimoji="0" lang="ar-EG" sz="1600" kern="1200" baseline="0" dirty="0" smtClean="0">
                          <a:solidFill>
                            <a:schemeClr val="dk1"/>
                          </a:solidFill>
                          <a:latin typeface="Times New Roman" pitchFamily="18" charset="0"/>
                          <a:ea typeface="+mn-ea"/>
                          <a:cs typeface="Times New Roman" pitchFamily="18" charset="0"/>
                        </a:rPr>
                        <a:t> حر مثبت للاسفل مثل </a:t>
                      </a:r>
                      <a:r>
                        <a:rPr kumimoji="0" lang="en-US" sz="1600" kern="1200" baseline="0" dirty="0" smtClean="0">
                          <a:solidFill>
                            <a:schemeClr val="dk1"/>
                          </a:solidFill>
                          <a:latin typeface="Times New Roman" pitchFamily="18" charset="0"/>
                          <a:ea typeface="+mn-ea"/>
                          <a:cs typeface="Times New Roman" pitchFamily="18" charset="0"/>
                        </a:rPr>
                        <a:t>V1 </a:t>
                      </a:r>
                      <a:r>
                        <a:rPr kumimoji="0" lang="ar-EG" sz="1600" kern="1200" baseline="0" dirty="0" smtClean="0">
                          <a:solidFill>
                            <a:schemeClr val="dk1"/>
                          </a:solidFill>
                          <a:latin typeface="Times New Roman" pitchFamily="18" charset="0"/>
                          <a:ea typeface="+mn-ea"/>
                          <a:cs typeface="Times New Roman" pitchFamily="18" charset="0"/>
                        </a:rPr>
                        <a:t> و لكن بنهاية واحدة و بدون بيل على </a:t>
                      </a:r>
                      <a:r>
                        <a:rPr kumimoji="0" lang="en-US" sz="1600" kern="1200" baseline="0" dirty="0" smtClean="0">
                          <a:solidFill>
                            <a:schemeClr val="dk1"/>
                          </a:solidFill>
                          <a:latin typeface="Times New Roman" pitchFamily="18" charset="0"/>
                          <a:ea typeface="+mn-ea"/>
                          <a:cs typeface="Times New Roman" pitchFamily="18" charset="0"/>
                        </a:rPr>
                        <a:t>drive end </a:t>
                      </a:r>
                      <a:r>
                        <a:rPr kumimoji="0" lang="en-US" sz="1600" kern="1200" dirty="0" smtClean="0">
                          <a:solidFill>
                            <a:schemeClr val="dk1"/>
                          </a:solidFill>
                          <a:latin typeface="Times New Roman" pitchFamily="18" charset="0"/>
                          <a:ea typeface="+mn-ea"/>
                          <a:cs typeface="Times New Roman" pitchFamily="18" charset="0"/>
                        </a:rPr>
                        <a:t>.</a:t>
                      </a:r>
                    </a:p>
                  </a:txBody>
                  <a:tcPr/>
                </a:tc>
              </a:tr>
              <a:tr h="619959">
                <a:tc>
                  <a:txBody>
                    <a:bodyPr/>
                    <a:lstStyle/>
                    <a:p>
                      <a:r>
                        <a:rPr lang="en-US" dirty="0" smtClean="0"/>
                        <a:t>V9</a:t>
                      </a:r>
                      <a:endParaRPr lang="en-US" dirty="0"/>
                    </a:p>
                  </a:txBody>
                  <a:tcPr/>
                </a:tc>
                <a:tc>
                  <a:txBody>
                    <a:bodyPr/>
                    <a:lstStyle/>
                    <a:p>
                      <a:endParaRPr lang="en-US"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EG" sz="1600" kern="1200" dirty="0" smtClean="0">
                          <a:solidFill>
                            <a:schemeClr val="dk1"/>
                          </a:solidFill>
                          <a:latin typeface="Times New Roman" pitchFamily="18" charset="0"/>
                          <a:ea typeface="+mn-ea"/>
                          <a:cs typeface="Times New Roman" pitchFamily="18" charset="0"/>
                        </a:rPr>
                        <a:t>نهاية واحدة</a:t>
                      </a:r>
                      <a:r>
                        <a:rPr kumimoji="0" lang="ar-EG" sz="1600" kern="1200" baseline="0" dirty="0" smtClean="0">
                          <a:solidFill>
                            <a:schemeClr val="dk1"/>
                          </a:solidFill>
                          <a:latin typeface="Times New Roman" pitchFamily="18" charset="0"/>
                          <a:ea typeface="+mn-ea"/>
                          <a:cs typeface="Times New Roman" pitchFamily="18" charset="0"/>
                        </a:rPr>
                        <a:t> بواقى </a:t>
                      </a:r>
                      <a:r>
                        <a:rPr kumimoji="0" lang="en-US" sz="1600" kern="1200" baseline="0" dirty="0" smtClean="0">
                          <a:solidFill>
                            <a:schemeClr val="dk1"/>
                          </a:solidFill>
                          <a:latin typeface="Times New Roman" pitchFamily="18" charset="0"/>
                          <a:ea typeface="+mn-ea"/>
                          <a:cs typeface="Times New Roman" pitchFamily="18" charset="0"/>
                        </a:rPr>
                        <a:t>shaft </a:t>
                      </a:r>
                      <a:r>
                        <a:rPr kumimoji="0" lang="ar-EG" sz="1600" kern="1200" baseline="0" dirty="0" smtClean="0">
                          <a:solidFill>
                            <a:schemeClr val="dk1"/>
                          </a:solidFill>
                          <a:latin typeface="Times New Roman" pitchFamily="18" charset="0"/>
                          <a:ea typeface="+mn-ea"/>
                          <a:cs typeface="Times New Roman" pitchFamily="18" charset="0"/>
                        </a:rPr>
                        <a:t> حر مثبت لعلى مثل </a:t>
                      </a:r>
                      <a:r>
                        <a:rPr kumimoji="0" lang="en-US" sz="1600" kern="1200" baseline="0" dirty="0" smtClean="0">
                          <a:solidFill>
                            <a:schemeClr val="dk1"/>
                          </a:solidFill>
                          <a:latin typeface="Times New Roman" pitchFamily="18" charset="0"/>
                          <a:ea typeface="+mn-ea"/>
                          <a:cs typeface="Times New Roman" pitchFamily="18" charset="0"/>
                        </a:rPr>
                        <a:t>V1 </a:t>
                      </a:r>
                      <a:r>
                        <a:rPr kumimoji="0" lang="ar-EG" sz="1600" kern="1200" baseline="0" dirty="0" smtClean="0">
                          <a:solidFill>
                            <a:schemeClr val="dk1"/>
                          </a:solidFill>
                          <a:latin typeface="Times New Roman" pitchFamily="18" charset="0"/>
                          <a:ea typeface="+mn-ea"/>
                          <a:cs typeface="Times New Roman" pitchFamily="18" charset="0"/>
                        </a:rPr>
                        <a:t> و لكن بنهاية واحدة و بدون بيل على </a:t>
                      </a:r>
                      <a:r>
                        <a:rPr kumimoji="0" lang="en-US" sz="1600" kern="1200" baseline="0" dirty="0" smtClean="0">
                          <a:solidFill>
                            <a:schemeClr val="dk1"/>
                          </a:solidFill>
                          <a:latin typeface="Times New Roman" pitchFamily="18" charset="0"/>
                          <a:ea typeface="+mn-ea"/>
                          <a:cs typeface="Times New Roman" pitchFamily="18" charset="0"/>
                        </a:rPr>
                        <a:t>drive end </a:t>
                      </a:r>
                      <a:r>
                        <a:rPr kumimoji="0" lang="en-US" sz="1600" kern="1200" dirty="0" smtClean="0">
                          <a:solidFill>
                            <a:schemeClr val="dk1"/>
                          </a:solidFill>
                          <a:latin typeface="Times New Roman" pitchFamily="18" charset="0"/>
                          <a:ea typeface="+mn-ea"/>
                          <a:cs typeface="Times New Roman" pitchFamily="18" charset="0"/>
                        </a:rPr>
                        <a:t>.</a:t>
                      </a:r>
                    </a:p>
                  </a:txBody>
                  <a:tcPr/>
                </a:tc>
              </a:tr>
            </a:tbl>
          </a:graphicData>
        </a:graphic>
      </p:graphicFrame>
      <p:pic>
        <p:nvPicPr>
          <p:cNvPr id="6" name="Picture 2" descr="http://www.birkenbeul.de/images/global/produkte/tech_infos/bf2_02.gif"/>
          <p:cNvPicPr>
            <a:picLocks noChangeAspect="1" noChangeArrowheads="1"/>
          </p:cNvPicPr>
          <p:nvPr/>
        </p:nvPicPr>
        <p:blipFill>
          <a:blip r:embed="rId2"/>
          <a:srcRect/>
          <a:stretch>
            <a:fillRect/>
          </a:stretch>
        </p:blipFill>
        <p:spPr bwMode="auto">
          <a:xfrm>
            <a:off x="1295400" y="1295400"/>
            <a:ext cx="762000" cy="533400"/>
          </a:xfrm>
          <a:prstGeom prst="rect">
            <a:avLst/>
          </a:prstGeom>
          <a:noFill/>
        </p:spPr>
      </p:pic>
      <p:pic>
        <p:nvPicPr>
          <p:cNvPr id="7" name="Picture 4" descr="http://www.birkenbeul.de/images/global/produkte/tech_infos/bf4_02.gif"/>
          <p:cNvPicPr>
            <a:picLocks noChangeAspect="1" noChangeArrowheads="1"/>
          </p:cNvPicPr>
          <p:nvPr/>
        </p:nvPicPr>
        <p:blipFill>
          <a:blip r:embed="rId3"/>
          <a:srcRect/>
          <a:stretch>
            <a:fillRect/>
          </a:stretch>
        </p:blipFill>
        <p:spPr bwMode="auto">
          <a:xfrm>
            <a:off x="1295400" y="1905000"/>
            <a:ext cx="762000" cy="571501"/>
          </a:xfrm>
          <a:prstGeom prst="rect">
            <a:avLst/>
          </a:prstGeom>
          <a:noFill/>
        </p:spPr>
      </p:pic>
      <p:pic>
        <p:nvPicPr>
          <p:cNvPr id="8" name="Picture 6" descr="http://www.birkenbeul.de/images/global/produkte/tech_infos/bf2_03.gif"/>
          <p:cNvPicPr>
            <a:picLocks noChangeAspect="1" noChangeArrowheads="1"/>
          </p:cNvPicPr>
          <p:nvPr/>
        </p:nvPicPr>
        <p:blipFill>
          <a:blip r:embed="rId4"/>
          <a:srcRect/>
          <a:stretch>
            <a:fillRect/>
          </a:stretch>
        </p:blipFill>
        <p:spPr bwMode="auto">
          <a:xfrm>
            <a:off x="1295400" y="2667000"/>
            <a:ext cx="762000" cy="571501"/>
          </a:xfrm>
          <a:prstGeom prst="rect">
            <a:avLst/>
          </a:prstGeom>
          <a:noFill/>
        </p:spPr>
      </p:pic>
      <p:pic>
        <p:nvPicPr>
          <p:cNvPr id="9" name="Picture 8" descr="http://www.birkenbeul.de/images/global/produkte/tech_infos/bf4_03.gif"/>
          <p:cNvPicPr>
            <a:picLocks noChangeAspect="1" noChangeArrowheads="1"/>
          </p:cNvPicPr>
          <p:nvPr/>
        </p:nvPicPr>
        <p:blipFill>
          <a:blip r:embed="rId5"/>
          <a:srcRect/>
          <a:stretch>
            <a:fillRect/>
          </a:stretch>
        </p:blipFill>
        <p:spPr bwMode="auto">
          <a:xfrm>
            <a:off x="1295400" y="3505200"/>
            <a:ext cx="762000" cy="571501"/>
          </a:xfrm>
          <a:prstGeom prst="rect">
            <a:avLst/>
          </a:prstGeom>
          <a:noFill/>
        </p:spPr>
      </p:pic>
      <p:pic>
        <p:nvPicPr>
          <p:cNvPr id="10" name="Picture 10" descr="http://www.birkenbeul.de/images/global/produkte/tech_infos/bf1_05.gif"/>
          <p:cNvPicPr>
            <a:picLocks noChangeAspect="1" noChangeArrowheads="1"/>
          </p:cNvPicPr>
          <p:nvPr/>
        </p:nvPicPr>
        <p:blipFill>
          <a:blip r:embed="rId6"/>
          <a:srcRect/>
          <a:stretch>
            <a:fillRect/>
          </a:stretch>
        </p:blipFill>
        <p:spPr bwMode="auto">
          <a:xfrm>
            <a:off x="1295400" y="4343400"/>
            <a:ext cx="762000" cy="609600"/>
          </a:xfrm>
          <a:prstGeom prst="rect">
            <a:avLst/>
          </a:prstGeom>
          <a:noFill/>
        </p:spPr>
      </p:pic>
      <p:pic>
        <p:nvPicPr>
          <p:cNvPr id="11" name="Picture 12" descr="http://www.birkenbeul.de/images/global/produkte/tech_infos/bf1_06.gif"/>
          <p:cNvPicPr>
            <a:picLocks noChangeAspect="1" noChangeArrowheads="1"/>
          </p:cNvPicPr>
          <p:nvPr/>
        </p:nvPicPr>
        <p:blipFill>
          <a:blip r:embed="rId7"/>
          <a:srcRect/>
          <a:stretch>
            <a:fillRect/>
          </a:stretch>
        </p:blipFill>
        <p:spPr bwMode="auto">
          <a:xfrm>
            <a:off x="1371600" y="4953000"/>
            <a:ext cx="762000" cy="571501"/>
          </a:xfrm>
          <a:prstGeom prst="rect">
            <a:avLst/>
          </a:prstGeom>
          <a:noFill/>
        </p:spPr>
      </p:pic>
      <p:pic>
        <p:nvPicPr>
          <p:cNvPr id="12" name="Picture 14" descr="http://www.birkenbeul.de/images/global/produkte/tech_infos/bf5_02.gif"/>
          <p:cNvPicPr>
            <a:picLocks noChangeAspect="1" noChangeArrowheads="1"/>
          </p:cNvPicPr>
          <p:nvPr/>
        </p:nvPicPr>
        <p:blipFill>
          <a:blip r:embed="rId8"/>
          <a:srcRect/>
          <a:stretch>
            <a:fillRect/>
          </a:stretch>
        </p:blipFill>
        <p:spPr bwMode="auto">
          <a:xfrm>
            <a:off x="1143000" y="5638800"/>
            <a:ext cx="762000" cy="647701"/>
          </a:xfrm>
          <a:prstGeom prst="rect">
            <a:avLst/>
          </a:prstGeom>
          <a:noFill/>
        </p:spPr>
      </p:pic>
      <p:pic>
        <p:nvPicPr>
          <p:cNvPr id="13" name="Picture 16" descr="http://www.birkenbeul.de/images/global/produkte/tech_infos/bf5_03.gif"/>
          <p:cNvPicPr>
            <a:picLocks noChangeAspect="1" noChangeArrowheads="1"/>
          </p:cNvPicPr>
          <p:nvPr/>
        </p:nvPicPr>
        <p:blipFill>
          <a:blip r:embed="rId9"/>
          <a:srcRect/>
          <a:stretch>
            <a:fillRect/>
          </a:stretch>
        </p:blipFill>
        <p:spPr bwMode="auto">
          <a:xfrm>
            <a:off x="1371600" y="6096000"/>
            <a:ext cx="762000" cy="571501"/>
          </a:xfrm>
          <a:prstGeom prst="rect">
            <a:avLst/>
          </a:prstGeom>
          <a:noFill/>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39</a:t>
            </a:fld>
            <a:endParaRPr lang="en-US"/>
          </a:p>
        </p:txBody>
      </p:sp>
      <p:sp>
        <p:nvSpPr>
          <p:cNvPr id="3" name="Rectangle 2"/>
          <p:cNvSpPr/>
          <p:nvPr/>
        </p:nvSpPr>
        <p:spPr>
          <a:xfrm>
            <a:off x="1676400" y="2667000"/>
            <a:ext cx="5791714" cy="1446550"/>
          </a:xfrm>
          <a:prstGeom prst="rect">
            <a:avLst/>
          </a:prstGeom>
        </p:spPr>
        <p:txBody>
          <a:bodyPr wrap="none">
            <a:spAutoFit/>
          </a:bodyPr>
          <a:lstStyle/>
          <a:p>
            <a:r>
              <a:rPr lang="en-US" sz="8800" b="1" dirty="0" smtClean="0">
                <a:solidFill>
                  <a:srgbClr val="002060"/>
                </a:solidFill>
                <a:latin typeface="Times New Roman" pitchFamily="18" charset="0"/>
                <a:cs typeface="Times New Roman" pitchFamily="18" charset="0"/>
              </a:rPr>
              <a:t>Thank You </a:t>
            </a:r>
            <a:endParaRPr lang="en-US" sz="88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6"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6"/>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808038"/>
          </a:xfrm>
        </p:spPr>
        <p:txBody>
          <a:bodyPr>
            <a:normAutofit/>
          </a:bodyPr>
          <a:lstStyle/>
          <a:p>
            <a:pPr lvl="0"/>
            <a:r>
              <a:rPr lang="en-US" sz="3600" b="1" dirty="0" smtClean="0">
                <a:solidFill>
                  <a:schemeClr val="accent3">
                    <a:lumMod val="40000"/>
                    <a:lumOff val="60000"/>
                  </a:schemeClr>
                </a:solidFill>
                <a:latin typeface="Times New Roman" pitchFamily="18" charset="0"/>
                <a:cs typeface="Times New Roman" pitchFamily="18" charset="0"/>
              </a:rPr>
              <a:t>3.Power rating </a:t>
            </a:r>
            <a:r>
              <a:rPr lang="ar-EG" sz="3600" b="1" dirty="0" smtClean="0">
                <a:solidFill>
                  <a:schemeClr val="accent3">
                    <a:lumMod val="40000"/>
                    <a:lumOff val="60000"/>
                  </a:schemeClr>
                </a:solidFill>
                <a:latin typeface="Times New Roman" pitchFamily="18" charset="0"/>
                <a:cs typeface="Times New Roman" pitchFamily="18" charset="0"/>
              </a:rPr>
              <a:t>القدرة                    </a:t>
            </a:r>
            <a:r>
              <a:rPr lang="en-US" sz="3600" b="1" dirty="0" smtClean="0">
                <a:solidFill>
                  <a:schemeClr val="accent3">
                    <a:lumMod val="40000"/>
                    <a:lumOff val="60000"/>
                  </a:schemeClr>
                </a:solidFill>
                <a:latin typeface="Times New Roman" pitchFamily="18" charset="0"/>
                <a:cs typeface="Times New Roman" pitchFamily="18" charset="0"/>
              </a:rPr>
              <a:t> </a:t>
            </a:r>
            <a:endParaRPr lang="en-US" sz="3600" b="1" dirty="0" smtClean="0">
              <a:solidFill>
                <a:schemeClr val="accent3">
                  <a:lumMod val="40000"/>
                  <a:lumOff val="60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600200"/>
            <a:ext cx="7467600" cy="2895600"/>
          </a:xfrm>
        </p:spPr>
        <p:txBody>
          <a:bodyPr>
            <a:normAutofit/>
          </a:bodyPr>
          <a:lstStyle/>
          <a:p>
            <a:pPr lvl="0"/>
            <a:r>
              <a:rPr lang="en-US" sz="2000" dirty="0" smtClean="0">
                <a:latin typeface="Times New Roman" pitchFamily="18" charset="0"/>
                <a:ea typeface="Times New Roman" pitchFamily="18" charset="0"/>
                <a:cs typeface="Times New Roman" pitchFamily="18" charset="0"/>
              </a:rPr>
              <a:t>This is the rated mechanical horsepower or full load kilowatt</a:t>
            </a:r>
          </a:p>
          <a:p>
            <a:r>
              <a:rPr lang="en-US" sz="2000" dirty="0" smtClean="0">
                <a:latin typeface="Times New Roman" pitchFamily="18" charset="0"/>
                <a:ea typeface="Times New Roman" pitchFamily="18" charset="0"/>
                <a:cs typeface="Times New Roman" pitchFamily="18" charset="0"/>
              </a:rPr>
              <a:t>(KW) rating output of the motor is the power the motor is capable of putting out continuously ,Continuously in this context means that at the correct operating load and voltage specified, under standard ambient conditions, the motor will run indefinitely.</a:t>
            </a:r>
          </a:p>
          <a:p>
            <a:pPr algn="r" rtl="1"/>
            <a:r>
              <a:rPr lang="ar-EG" sz="2000" dirty="0" smtClean="0">
                <a:latin typeface="Times New Roman" pitchFamily="18" charset="0"/>
                <a:ea typeface="Times New Roman" pitchFamily="18" charset="0"/>
                <a:cs typeface="Times New Roman" pitchFamily="18" charset="0"/>
              </a:rPr>
              <a:t>هو </a:t>
            </a:r>
            <a:r>
              <a:rPr lang="ar-EG" sz="2000" dirty="0" smtClean="0">
                <a:latin typeface="Times New Roman" pitchFamily="18" charset="0"/>
                <a:ea typeface="Times New Roman" pitchFamily="18" charset="0"/>
                <a:cs typeface="Times New Roman" pitchFamily="18" charset="0"/>
              </a:rPr>
              <a:t>أقصى قدرة حصانية ميكانيكية </a:t>
            </a:r>
            <a:r>
              <a:rPr lang="ar-EG" sz="2000" dirty="0" smtClean="0">
                <a:latin typeface="Times New Roman" pitchFamily="18" charset="0"/>
                <a:ea typeface="Times New Roman" pitchFamily="18" charset="0"/>
                <a:cs typeface="Times New Roman" pitchFamily="18" charset="0"/>
              </a:rPr>
              <a:t>أو </a:t>
            </a:r>
            <a:r>
              <a:rPr lang="ar-EG" sz="2000" dirty="0" smtClean="0">
                <a:latin typeface="Times New Roman" pitchFamily="18" charset="0"/>
                <a:ea typeface="Times New Roman" pitchFamily="18" charset="0"/>
                <a:cs typeface="Times New Roman" pitchFamily="18" charset="0"/>
              </a:rPr>
              <a:t>أقصى </a:t>
            </a:r>
            <a:r>
              <a:rPr lang="ar-EG" sz="2000" dirty="0" smtClean="0">
                <a:latin typeface="Times New Roman" pitchFamily="18" charset="0"/>
                <a:ea typeface="Times New Roman" pitchFamily="18" charset="0"/>
                <a:cs typeface="Times New Roman" pitchFamily="18" charset="0"/>
              </a:rPr>
              <a:t>حمل </a:t>
            </a:r>
            <a:r>
              <a:rPr lang="ar-EG" sz="2000" dirty="0" smtClean="0">
                <a:latin typeface="Times New Roman" pitchFamily="18" charset="0"/>
                <a:ea typeface="Times New Roman" pitchFamily="18" charset="0"/>
                <a:cs typeface="Times New Roman" pitchFamily="18" charset="0"/>
              </a:rPr>
              <a:t>بالكيلو وات .</a:t>
            </a:r>
          </a:p>
          <a:p>
            <a:pPr algn="r" rtl="1"/>
            <a:r>
              <a:rPr lang="ar-EG" sz="2000" dirty="0" smtClean="0">
                <a:latin typeface="Times New Roman" pitchFamily="18" charset="0"/>
                <a:ea typeface="Times New Roman" pitchFamily="18" charset="0"/>
                <a:cs typeface="Times New Roman" pitchFamily="18" charset="0"/>
              </a:rPr>
              <a:t>الكيلو </a:t>
            </a:r>
            <a:r>
              <a:rPr lang="ar-EG" sz="2000" dirty="0" smtClean="0">
                <a:latin typeface="Times New Roman" pitchFamily="18" charset="0"/>
                <a:ea typeface="Times New Roman" pitchFamily="18" charset="0"/>
                <a:cs typeface="Times New Roman" pitchFamily="18" charset="0"/>
              </a:rPr>
              <a:t>وات الخاص </a:t>
            </a:r>
            <a:r>
              <a:rPr lang="ar-EG" sz="2000" dirty="0" smtClean="0">
                <a:latin typeface="Times New Roman" pitchFamily="18" charset="0"/>
                <a:ea typeface="Times New Roman" pitchFamily="18" charset="0"/>
                <a:cs typeface="Times New Roman" pitchFamily="18" charset="0"/>
              </a:rPr>
              <a:t>بالمحرك هو </a:t>
            </a:r>
            <a:r>
              <a:rPr lang="ar-EG" sz="2000" dirty="0" smtClean="0">
                <a:latin typeface="Times New Roman" pitchFamily="18" charset="0"/>
                <a:ea typeface="Times New Roman" pitchFamily="18" charset="0"/>
                <a:cs typeface="Times New Roman" pitchFamily="18" charset="0"/>
              </a:rPr>
              <a:t>الذى يجعل </a:t>
            </a:r>
            <a:r>
              <a:rPr lang="ar-EG" sz="2000" dirty="0" smtClean="0">
                <a:latin typeface="Times New Roman" pitchFamily="18" charset="0"/>
                <a:ea typeface="Times New Roman" pitchFamily="18" charset="0"/>
                <a:cs typeface="Times New Roman" pitchFamily="18" charset="0"/>
              </a:rPr>
              <a:t>المحرك يعمل باستمرار تحت </a:t>
            </a:r>
            <a:r>
              <a:rPr lang="ar-EG" sz="2000" dirty="0" smtClean="0">
                <a:latin typeface="Times New Roman" pitchFamily="18" charset="0"/>
                <a:ea typeface="Times New Roman" pitchFamily="18" charset="0"/>
                <a:cs typeface="Times New Roman" pitchFamily="18" charset="0"/>
              </a:rPr>
              <a:t>ظروف الحمل المناسب و </a:t>
            </a:r>
            <a:r>
              <a:rPr lang="ar-EG" sz="2000" dirty="0" smtClean="0">
                <a:latin typeface="Times New Roman" pitchFamily="18" charset="0"/>
                <a:ea typeface="Times New Roman" pitchFamily="18" charset="0"/>
                <a:cs typeface="Times New Roman" pitchFamily="18" charset="0"/>
              </a:rPr>
              <a:t>الجهد المطلوب </a:t>
            </a:r>
            <a:r>
              <a:rPr lang="ar-EG" sz="2000" dirty="0" smtClean="0">
                <a:latin typeface="Times New Roman" pitchFamily="18" charset="0"/>
                <a:ea typeface="Times New Roman" pitchFamily="18" charset="0"/>
                <a:cs typeface="Times New Roman" pitchFamily="18" charset="0"/>
              </a:rPr>
              <a:t>و درجة الحرارة المناسبة </a:t>
            </a:r>
            <a:endParaRPr lang="en-US" sz="2000" dirty="0" smtClean="0">
              <a:latin typeface="Times New Roman" pitchFamily="18" charset="0"/>
              <a:ea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4</a:t>
            </a:fld>
            <a:endParaRPr lang="en-US"/>
          </a:p>
        </p:txBody>
      </p:sp>
      <p:graphicFrame>
        <p:nvGraphicFramePr>
          <p:cNvPr id="28674" name="Object 2"/>
          <p:cNvGraphicFramePr>
            <a:graphicFrameLocks noChangeAspect="1"/>
          </p:cNvGraphicFramePr>
          <p:nvPr/>
        </p:nvGraphicFramePr>
        <p:xfrm>
          <a:off x="7526338" y="65088"/>
          <a:ext cx="1160462" cy="696912"/>
        </p:xfrm>
        <a:graphic>
          <a:graphicData uri="http://schemas.openxmlformats.org/presentationml/2006/ole">
            <p:oleObj spid="_x0000_s28674" r:id="rId3" imgW="2857899" imgH="2190476" progId="">
              <p:embed/>
            </p:oleObj>
          </a:graphicData>
        </a:graphic>
      </p:graphicFrame>
      <p:pic>
        <p:nvPicPr>
          <p:cNvPr id="28675" name="Picture 3"/>
          <p:cNvPicPr>
            <a:picLocks noChangeAspect="1" noChangeArrowheads="1"/>
          </p:cNvPicPr>
          <p:nvPr/>
        </p:nvPicPr>
        <p:blipFill>
          <a:blip r:embed="rId4"/>
          <a:srcRect/>
          <a:stretch>
            <a:fillRect/>
          </a:stretch>
        </p:blipFill>
        <p:spPr bwMode="auto">
          <a:xfrm>
            <a:off x="1828800" y="4419600"/>
            <a:ext cx="5006730" cy="21336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8675"/>
                                        </p:tgtEl>
                                        <p:attrNameLst>
                                          <p:attrName>style.visibility</p:attrName>
                                        </p:attrNameLst>
                                      </p:cBhvr>
                                      <p:to>
                                        <p:strVal val="visible"/>
                                      </p:to>
                                    </p:set>
                                    <p:anim calcmode="lin" valueType="num">
                                      <p:cBhvr>
                                        <p:cTn id="7" dur="500" fill="hold"/>
                                        <p:tgtEl>
                                          <p:spTgt spid="28675"/>
                                        </p:tgtEl>
                                        <p:attrNameLst>
                                          <p:attrName>ppt_w</p:attrName>
                                        </p:attrNameLst>
                                      </p:cBhvr>
                                      <p:tavLst>
                                        <p:tav tm="0">
                                          <p:val>
                                            <p:fltVal val="0"/>
                                          </p:val>
                                        </p:tav>
                                        <p:tav tm="100000">
                                          <p:val>
                                            <p:strVal val="#ppt_w"/>
                                          </p:val>
                                        </p:tav>
                                      </p:tavLst>
                                    </p:anim>
                                    <p:anim calcmode="lin" valueType="num">
                                      <p:cBhvr>
                                        <p:cTn id="8" dur="500" fill="hold"/>
                                        <p:tgtEl>
                                          <p:spTgt spid="28675"/>
                                        </p:tgtEl>
                                        <p:attrNameLst>
                                          <p:attrName>ppt_h</p:attrName>
                                        </p:attrNameLst>
                                      </p:cBhvr>
                                      <p:tavLst>
                                        <p:tav tm="0">
                                          <p:val>
                                            <p:fltVal val="0"/>
                                          </p:val>
                                        </p:tav>
                                        <p:tav tm="100000">
                                          <p:val>
                                            <p:strVal val="#ppt_h"/>
                                          </p:val>
                                        </p:tav>
                                      </p:tavLst>
                                    </p:anim>
                                    <p:animEffect transition="in" filter="fade">
                                      <p:cBhvr>
                                        <p:cTn id="9" dur="500"/>
                                        <p:tgtEl>
                                          <p:spTgt spid="286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467600" cy="731838"/>
          </a:xfrm>
        </p:spPr>
        <p:txBody>
          <a:bodyPr>
            <a:normAutofit/>
          </a:bodyPr>
          <a:lstStyle/>
          <a:p>
            <a:pPr lvl="0"/>
            <a:r>
              <a:rPr lang="en-US" sz="3600" b="1" dirty="0" smtClean="0">
                <a:solidFill>
                  <a:schemeClr val="accent3">
                    <a:lumMod val="40000"/>
                    <a:lumOff val="60000"/>
                  </a:schemeClr>
                </a:solidFill>
                <a:latin typeface="Times New Roman" pitchFamily="18" charset="0"/>
                <a:cs typeface="Times New Roman" pitchFamily="18" charset="0"/>
              </a:rPr>
              <a:t>4.Frequency</a:t>
            </a:r>
            <a:r>
              <a:rPr lang="ar-EG" sz="3600" b="1" dirty="0" smtClean="0">
                <a:solidFill>
                  <a:schemeClr val="accent3">
                    <a:lumMod val="40000"/>
                    <a:lumOff val="60000"/>
                  </a:schemeClr>
                </a:solidFill>
                <a:latin typeface="Times New Roman" pitchFamily="18" charset="0"/>
                <a:cs typeface="Times New Roman" pitchFamily="18" charset="0"/>
              </a:rPr>
              <a:t>التردد                      </a:t>
            </a:r>
            <a:endParaRPr lang="en-US" sz="3600" b="1" dirty="0" smtClean="0">
              <a:solidFill>
                <a:schemeClr val="accent3">
                  <a:lumMod val="40000"/>
                  <a:lumOff val="60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600200"/>
            <a:ext cx="7467600" cy="838200"/>
          </a:xfrm>
        </p:spPr>
        <p:txBody>
          <a:bodyPr>
            <a:normAutofit fontScale="85000" lnSpcReduction="20000"/>
          </a:bodyPr>
          <a:lstStyle/>
          <a:p>
            <a:pPr lvl="0">
              <a:buNone/>
            </a:pPr>
            <a:r>
              <a:rPr lang="en-US" sz="2000" dirty="0" smtClean="0">
                <a:latin typeface="Times New Roman" pitchFamily="18" charset="0"/>
                <a:ea typeface="Times New Roman" pitchFamily="18" charset="0"/>
                <a:cs typeface="Times New Roman" pitchFamily="18" charset="0"/>
              </a:rPr>
              <a:t>50 or 60 Hz, it necessary to nameplate a frequency ranges.</a:t>
            </a:r>
            <a:endParaRPr lang="ar-EG" sz="2000" dirty="0" smtClean="0">
              <a:latin typeface="Times New Roman" pitchFamily="18" charset="0"/>
              <a:ea typeface="Times New Roman" pitchFamily="18" charset="0"/>
              <a:cs typeface="Times New Roman" pitchFamily="18" charset="0"/>
            </a:endParaRPr>
          </a:p>
          <a:p>
            <a:pPr lvl="0" algn="r" rtl="1">
              <a:buNone/>
            </a:pPr>
            <a:r>
              <a:rPr lang="ar-EG" sz="2000" dirty="0" smtClean="0">
                <a:latin typeface="Times New Roman" pitchFamily="18" charset="0"/>
                <a:ea typeface="Times New Roman" pitchFamily="18" charset="0"/>
                <a:cs typeface="Times New Roman" pitchFamily="18" charset="0"/>
              </a:rPr>
              <a:t> </a:t>
            </a:r>
            <a:r>
              <a:rPr lang="ar-EG" sz="2000" dirty="0" smtClean="0">
                <a:latin typeface="Times New Roman" pitchFamily="18" charset="0"/>
                <a:ea typeface="Times New Roman" pitchFamily="18" charset="0"/>
                <a:cs typeface="Times New Roman" pitchFamily="18" charset="0"/>
              </a:rPr>
              <a:t>تكون </a:t>
            </a:r>
            <a:r>
              <a:rPr lang="ar-EG" sz="2000" dirty="0" smtClean="0">
                <a:latin typeface="Times New Roman" pitchFamily="18" charset="0"/>
                <a:ea typeface="Times New Roman" pitchFamily="18" charset="0"/>
                <a:cs typeface="Times New Roman" pitchFamily="18" charset="0"/>
              </a:rPr>
              <a:t>50 </a:t>
            </a:r>
            <a:r>
              <a:rPr lang="ar-EG" sz="2000" dirty="0" smtClean="0">
                <a:latin typeface="Times New Roman" pitchFamily="18" charset="0"/>
                <a:ea typeface="Times New Roman" pitchFamily="18" charset="0"/>
                <a:cs typeface="Times New Roman" pitchFamily="18" charset="0"/>
              </a:rPr>
              <a:t>أو </a:t>
            </a:r>
            <a:r>
              <a:rPr lang="ar-EG" sz="2000" dirty="0" smtClean="0">
                <a:latin typeface="Times New Roman" pitchFamily="18" charset="0"/>
                <a:ea typeface="Times New Roman" pitchFamily="18" charset="0"/>
                <a:cs typeface="Times New Roman" pitchFamily="18" charset="0"/>
              </a:rPr>
              <a:t>60 هريتز و ذلك حسب النظام المعمول به </a:t>
            </a:r>
            <a:r>
              <a:rPr lang="ar-EG" sz="2000" dirty="0" smtClean="0">
                <a:latin typeface="Times New Roman" pitchFamily="18" charset="0"/>
                <a:ea typeface="Times New Roman" pitchFamily="18" charset="0"/>
                <a:cs typeface="Times New Roman" pitchFamily="18" charset="0"/>
              </a:rPr>
              <a:t>بالدولة و </a:t>
            </a:r>
            <a:r>
              <a:rPr lang="ar-EG" sz="2000" dirty="0" smtClean="0">
                <a:latin typeface="Times New Roman" pitchFamily="18" charset="0"/>
                <a:ea typeface="Times New Roman" pitchFamily="18" charset="0"/>
                <a:cs typeface="Times New Roman" pitchFamily="18" charset="0"/>
              </a:rPr>
              <a:t>يجب </a:t>
            </a:r>
            <a:r>
              <a:rPr lang="ar-EG" sz="2000" dirty="0" smtClean="0">
                <a:latin typeface="Times New Roman" pitchFamily="18" charset="0"/>
                <a:ea typeface="Times New Roman" pitchFamily="18" charset="0"/>
                <a:cs typeface="Times New Roman" pitchFamily="18" charset="0"/>
              </a:rPr>
              <a:t>أن يتم ذكر التردد المطلوب فى لوحة البيانات .</a:t>
            </a:r>
            <a:endParaRPr lang="en-US" sz="2000" dirty="0" smtClean="0">
              <a:latin typeface="Times New Roman" pitchFamily="18" charset="0"/>
              <a:ea typeface="Times New Roman" pitchFamily="18" charset="0"/>
              <a:cs typeface="Times New Roman" pitchFamily="18" charset="0"/>
            </a:endParaRPr>
          </a:p>
          <a:p>
            <a:pPr>
              <a:buNone/>
            </a:pPr>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5</a:t>
            </a:fld>
            <a:endParaRPr lang="en-US"/>
          </a:p>
        </p:txBody>
      </p:sp>
      <p:graphicFrame>
        <p:nvGraphicFramePr>
          <p:cNvPr id="29698" name="Object 2"/>
          <p:cNvGraphicFramePr>
            <a:graphicFrameLocks noChangeAspect="1"/>
          </p:cNvGraphicFramePr>
          <p:nvPr/>
        </p:nvGraphicFramePr>
        <p:xfrm>
          <a:off x="7526338" y="65088"/>
          <a:ext cx="1160462" cy="696912"/>
        </p:xfrm>
        <a:graphic>
          <a:graphicData uri="http://schemas.openxmlformats.org/presentationml/2006/ole">
            <p:oleObj spid="_x0000_s29698" r:id="rId3" imgW="2857899" imgH="2190476" progId="">
              <p:embed/>
            </p:oleObj>
          </a:graphicData>
        </a:graphic>
      </p:graphicFrame>
      <p:pic>
        <p:nvPicPr>
          <p:cNvPr id="29699" name="Picture 3"/>
          <p:cNvPicPr>
            <a:picLocks noChangeAspect="1" noChangeArrowheads="1"/>
          </p:cNvPicPr>
          <p:nvPr/>
        </p:nvPicPr>
        <p:blipFill>
          <a:blip r:embed="rId4"/>
          <a:srcRect/>
          <a:stretch>
            <a:fillRect/>
          </a:stretch>
        </p:blipFill>
        <p:spPr bwMode="auto">
          <a:xfrm>
            <a:off x="1295400" y="2438400"/>
            <a:ext cx="5486399" cy="3423513"/>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9699"/>
                                        </p:tgtEl>
                                        <p:attrNameLst>
                                          <p:attrName>style.visibility</p:attrName>
                                        </p:attrNameLst>
                                      </p:cBhvr>
                                      <p:to>
                                        <p:strVal val="visible"/>
                                      </p:to>
                                    </p:set>
                                    <p:anim calcmode="lin" valueType="num">
                                      <p:cBhvr additive="base">
                                        <p:cTn id="7" dur="500" fill="hold"/>
                                        <p:tgtEl>
                                          <p:spTgt spid="29699"/>
                                        </p:tgtEl>
                                        <p:attrNameLst>
                                          <p:attrName>ppt_x</p:attrName>
                                        </p:attrNameLst>
                                      </p:cBhvr>
                                      <p:tavLst>
                                        <p:tav tm="0">
                                          <p:val>
                                            <p:strVal val="#ppt_x"/>
                                          </p:val>
                                        </p:tav>
                                        <p:tav tm="100000">
                                          <p:val>
                                            <p:strVal val="#ppt_x"/>
                                          </p:val>
                                        </p:tav>
                                      </p:tavLst>
                                    </p:anim>
                                    <p:anim calcmode="lin" valueType="num">
                                      <p:cBhvr additive="base">
                                        <p:cTn id="8" dur="500" fill="hold"/>
                                        <p:tgtEl>
                                          <p:spTgt spid="296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7526338" y="64648"/>
          <a:ext cx="1160462" cy="697352"/>
        </p:xfrm>
        <a:graphic>
          <a:graphicData uri="http://schemas.openxmlformats.org/presentationml/2006/ole">
            <p:oleObj spid="_x0000_s1026" r:id="rId3" imgW="2857899" imgH="2190476" progId="">
              <p:embed/>
            </p:oleObj>
          </a:graphicData>
        </a:graphic>
      </p:graphicFrame>
      <p:sp>
        <p:nvSpPr>
          <p:cNvPr id="9" name="Title 8"/>
          <p:cNvSpPr>
            <a:spLocks noGrp="1"/>
          </p:cNvSpPr>
          <p:nvPr>
            <p:ph type="title"/>
          </p:nvPr>
        </p:nvSpPr>
        <p:spPr>
          <a:xfrm>
            <a:off x="457200" y="381000"/>
            <a:ext cx="7467600" cy="731838"/>
          </a:xfrm>
        </p:spPr>
        <p:txBody>
          <a:bodyPr>
            <a:normAutofit/>
          </a:bodyPr>
          <a:lstStyle/>
          <a:p>
            <a:r>
              <a:rPr lang="en-US" sz="3600" b="1" dirty="0" smtClean="0">
                <a:solidFill>
                  <a:schemeClr val="accent3">
                    <a:lumMod val="40000"/>
                    <a:lumOff val="60000"/>
                  </a:schemeClr>
                </a:solidFill>
                <a:latin typeface="Times New Roman" pitchFamily="18" charset="0"/>
                <a:cs typeface="Times New Roman" pitchFamily="18" charset="0"/>
              </a:rPr>
              <a:t>5.Connection</a:t>
            </a:r>
            <a:r>
              <a:rPr lang="ar-EG" sz="3600" b="1" dirty="0" smtClean="0">
                <a:solidFill>
                  <a:schemeClr val="accent3">
                    <a:lumMod val="40000"/>
                    <a:lumOff val="60000"/>
                  </a:schemeClr>
                </a:solidFill>
                <a:latin typeface="Times New Roman" pitchFamily="18" charset="0"/>
                <a:cs typeface="Times New Roman" pitchFamily="18" charset="0"/>
              </a:rPr>
              <a:t>التوصيل                       </a:t>
            </a:r>
            <a:r>
              <a:rPr lang="en-US" sz="3600" b="1" dirty="0" smtClean="0">
                <a:solidFill>
                  <a:schemeClr val="accent3">
                    <a:lumMod val="40000"/>
                    <a:lumOff val="60000"/>
                  </a:schemeClr>
                </a:solidFill>
                <a:latin typeface="Times New Roman" pitchFamily="18" charset="0"/>
                <a:cs typeface="Times New Roman" pitchFamily="18" charset="0"/>
              </a:rPr>
              <a:t> </a:t>
            </a:r>
            <a:endParaRPr lang="en-US" sz="3600" b="1" dirty="0" smtClean="0">
              <a:solidFill>
                <a:schemeClr val="accent3">
                  <a:lumMod val="40000"/>
                  <a:lumOff val="60000"/>
                </a:schemeClr>
              </a:solidFill>
              <a:latin typeface="Times New Roman" pitchFamily="18" charset="0"/>
              <a:cs typeface="Times New Roman" pitchFamily="18" charset="0"/>
            </a:endParaRPr>
          </a:p>
        </p:txBody>
      </p:sp>
      <p:sp>
        <p:nvSpPr>
          <p:cNvPr id="10" name="Content Placeholder 9"/>
          <p:cNvSpPr>
            <a:spLocks noGrp="1"/>
          </p:cNvSpPr>
          <p:nvPr>
            <p:ph sz="quarter" idx="1"/>
          </p:nvPr>
        </p:nvSpPr>
        <p:spPr>
          <a:xfrm>
            <a:off x="609600" y="1295400"/>
            <a:ext cx="7467600" cy="533400"/>
          </a:xfrm>
        </p:spPr>
        <p:txBody>
          <a:bodyPr/>
          <a:lstStyle/>
          <a:p>
            <a:pPr>
              <a:buNone/>
            </a:pPr>
            <a:r>
              <a:rPr lang="en-US" sz="2000" dirty="0" smtClean="0">
                <a:latin typeface="Times New Roman" pitchFamily="18" charset="0"/>
                <a:ea typeface="Times New Roman" pitchFamily="18" charset="0"/>
                <a:cs typeface="Times New Roman" pitchFamily="18" charset="0"/>
              </a:rPr>
              <a:t>Star    </a:t>
            </a:r>
            <a:r>
              <a:rPr lang="ar-EG" sz="2000" dirty="0" smtClean="0">
                <a:latin typeface="Times New Roman" pitchFamily="18" charset="0"/>
                <a:ea typeface="Times New Roman" pitchFamily="18" charset="0"/>
                <a:cs typeface="Times New Roman" pitchFamily="18" charset="0"/>
              </a:rPr>
              <a:t>نجمة</a:t>
            </a:r>
            <a:endParaRPr lang="en-US" sz="2000" dirty="0" smtClean="0">
              <a:latin typeface="Times New Roman" pitchFamily="18" charset="0"/>
              <a:ea typeface="Times New Roman" pitchFamily="18" charset="0"/>
              <a:cs typeface="Times New Roman" pitchFamily="18" charset="0"/>
            </a:endParaRPr>
          </a:p>
          <a:p>
            <a:pPr>
              <a:buNone/>
            </a:pPr>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6</a:t>
            </a:fld>
            <a:endParaRPr lang="en-US"/>
          </a:p>
        </p:txBody>
      </p:sp>
      <p:pic>
        <p:nvPicPr>
          <p:cNvPr id="1027" name="Picture 3" descr="C:\Users\ahmed\Desktop\motor nameplate\star.bmp"/>
          <p:cNvPicPr>
            <a:picLocks noChangeAspect="1" noChangeArrowheads="1"/>
          </p:cNvPicPr>
          <p:nvPr/>
        </p:nvPicPr>
        <p:blipFill>
          <a:blip r:embed="rId4"/>
          <a:srcRect/>
          <a:stretch>
            <a:fillRect/>
          </a:stretch>
        </p:blipFill>
        <p:spPr bwMode="auto">
          <a:xfrm>
            <a:off x="2667000" y="1676400"/>
            <a:ext cx="2381250" cy="1971675"/>
          </a:xfrm>
          <a:prstGeom prst="rect">
            <a:avLst/>
          </a:prstGeom>
          <a:noFill/>
        </p:spPr>
      </p:pic>
      <p:pic>
        <p:nvPicPr>
          <p:cNvPr id="1028" name="Picture 4" descr="C:\Users\ahmed\Desktop\motor nameplate\star 2.png"/>
          <p:cNvPicPr>
            <a:picLocks noChangeAspect="1" noChangeArrowheads="1"/>
          </p:cNvPicPr>
          <p:nvPr/>
        </p:nvPicPr>
        <p:blipFill>
          <a:blip r:embed="rId5"/>
          <a:srcRect/>
          <a:stretch>
            <a:fillRect/>
          </a:stretch>
        </p:blipFill>
        <p:spPr bwMode="auto">
          <a:xfrm>
            <a:off x="5791200" y="1600199"/>
            <a:ext cx="2057400" cy="2057399"/>
          </a:xfrm>
          <a:prstGeom prst="rect">
            <a:avLst/>
          </a:prstGeom>
          <a:noFill/>
        </p:spPr>
      </p:pic>
      <p:pic>
        <p:nvPicPr>
          <p:cNvPr id="1029" name="Picture 5" descr="C:\Users\ahmed\Desktop\motor nameplate\delta.bmp"/>
          <p:cNvPicPr>
            <a:picLocks noChangeAspect="1" noChangeArrowheads="1"/>
          </p:cNvPicPr>
          <p:nvPr/>
        </p:nvPicPr>
        <p:blipFill>
          <a:blip r:embed="rId6"/>
          <a:srcRect/>
          <a:stretch>
            <a:fillRect/>
          </a:stretch>
        </p:blipFill>
        <p:spPr bwMode="auto">
          <a:xfrm>
            <a:off x="2667000" y="4495800"/>
            <a:ext cx="2381250" cy="2009775"/>
          </a:xfrm>
          <a:prstGeom prst="rect">
            <a:avLst/>
          </a:prstGeom>
          <a:noFill/>
        </p:spPr>
      </p:pic>
      <p:pic>
        <p:nvPicPr>
          <p:cNvPr id="1030" name="Picture 6" descr="C:\Users\ahmed\Desktop\motor nameplate\delta.png"/>
          <p:cNvPicPr>
            <a:picLocks noChangeAspect="1" noChangeArrowheads="1"/>
          </p:cNvPicPr>
          <p:nvPr/>
        </p:nvPicPr>
        <p:blipFill>
          <a:blip r:embed="rId7"/>
          <a:srcRect/>
          <a:stretch>
            <a:fillRect/>
          </a:stretch>
        </p:blipFill>
        <p:spPr bwMode="auto">
          <a:xfrm>
            <a:off x="5638800" y="4419600"/>
            <a:ext cx="2133600" cy="1970006"/>
          </a:xfrm>
          <a:prstGeom prst="rect">
            <a:avLst/>
          </a:prstGeom>
          <a:noFill/>
        </p:spPr>
      </p:pic>
      <p:sp>
        <p:nvSpPr>
          <p:cNvPr id="15" name="Rectangle 14"/>
          <p:cNvSpPr/>
          <p:nvPr/>
        </p:nvSpPr>
        <p:spPr>
          <a:xfrm>
            <a:off x="609600" y="3962400"/>
            <a:ext cx="1524000" cy="400110"/>
          </a:xfrm>
          <a:prstGeom prst="rect">
            <a:avLst/>
          </a:prstGeom>
        </p:spPr>
        <p:txBody>
          <a:bodyPr wrap="square">
            <a:spAutoFit/>
          </a:bodyPr>
          <a:lstStyle/>
          <a:p>
            <a:r>
              <a:rPr lang="en-US" sz="2000" dirty="0" smtClean="0">
                <a:latin typeface="Times New Roman" pitchFamily="18" charset="0"/>
                <a:ea typeface="Times New Roman" pitchFamily="18" charset="0"/>
                <a:cs typeface="Times New Roman" pitchFamily="18" charset="0"/>
              </a:rPr>
              <a:t>or Delta.</a:t>
            </a:r>
            <a:r>
              <a:rPr lang="ar-EG" sz="2000" dirty="0" smtClean="0">
                <a:latin typeface="Times New Roman" pitchFamily="18" charset="0"/>
                <a:ea typeface="Times New Roman" pitchFamily="18" charset="0"/>
                <a:cs typeface="Times New Roman" pitchFamily="18" charset="0"/>
              </a:rPr>
              <a:t> </a:t>
            </a:r>
            <a:r>
              <a:rPr lang="ar-EG" sz="2000" dirty="0" smtClean="0">
                <a:latin typeface="Times New Roman" pitchFamily="18" charset="0"/>
                <a:ea typeface="Times New Roman" pitchFamily="18" charset="0"/>
                <a:cs typeface="Times New Roman" pitchFamily="18" charset="0"/>
              </a:rPr>
              <a:t>دلتا </a:t>
            </a:r>
            <a:endParaRPr lang="en-US" sz="2000" dirty="0" smtClean="0">
              <a:latin typeface="Times New Roman" pitchFamily="18" charset="0"/>
              <a:ea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p:cTn id="7" dur="500" fill="hold"/>
                                        <p:tgtEl>
                                          <p:spTgt spid="1027"/>
                                        </p:tgtEl>
                                        <p:attrNameLst>
                                          <p:attrName>ppt_w</p:attrName>
                                        </p:attrNameLst>
                                      </p:cBhvr>
                                      <p:tavLst>
                                        <p:tav tm="0">
                                          <p:val>
                                            <p:fltVal val="0"/>
                                          </p:val>
                                        </p:tav>
                                        <p:tav tm="100000">
                                          <p:val>
                                            <p:strVal val="#ppt_w"/>
                                          </p:val>
                                        </p:tav>
                                      </p:tavLst>
                                    </p:anim>
                                    <p:anim calcmode="lin" valueType="num">
                                      <p:cBhvr>
                                        <p:cTn id="8" dur="500" fill="hold"/>
                                        <p:tgtEl>
                                          <p:spTgt spid="1027"/>
                                        </p:tgtEl>
                                        <p:attrNameLst>
                                          <p:attrName>ppt_h</p:attrName>
                                        </p:attrNameLst>
                                      </p:cBhvr>
                                      <p:tavLst>
                                        <p:tav tm="0">
                                          <p:val>
                                            <p:fltVal val="0"/>
                                          </p:val>
                                        </p:tav>
                                        <p:tav tm="100000">
                                          <p:val>
                                            <p:strVal val="#ppt_h"/>
                                          </p:val>
                                        </p:tav>
                                      </p:tavLst>
                                    </p:anim>
                                    <p:animEffect transition="in" filter="fade">
                                      <p:cBhvr>
                                        <p:cTn id="9" dur="500"/>
                                        <p:tgtEl>
                                          <p:spTgt spid="102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1029"/>
                                        </p:tgtEl>
                                        <p:attrNameLst>
                                          <p:attrName>style.visibility</p:attrName>
                                        </p:attrNameLst>
                                      </p:cBhvr>
                                      <p:to>
                                        <p:strVal val="visible"/>
                                      </p:to>
                                    </p:set>
                                    <p:anim calcmode="lin" valueType="num">
                                      <p:cBhvr>
                                        <p:cTn id="14" dur="500" fill="hold"/>
                                        <p:tgtEl>
                                          <p:spTgt spid="1029"/>
                                        </p:tgtEl>
                                        <p:attrNameLst>
                                          <p:attrName>ppt_w</p:attrName>
                                        </p:attrNameLst>
                                      </p:cBhvr>
                                      <p:tavLst>
                                        <p:tav tm="0">
                                          <p:val>
                                            <p:fltVal val="0"/>
                                          </p:val>
                                        </p:tav>
                                        <p:tav tm="100000">
                                          <p:val>
                                            <p:strVal val="#ppt_w"/>
                                          </p:val>
                                        </p:tav>
                                      </p:tavLst>
                                    </p:anim>
                                    <p:anim calcmode="lin" valueType="num">
                                      <p:cBhvr>
                                        <p:cTn id="15" dur="500" fill="hold"/>
                                        <p:tgtEl>
                                          <p:spTgt spid="1029"/>
                                        </p:tgtEl>
                                        <p:attrNameLst>
                                          <p:attrName>ppt_h</p:attrName>
                                        </p:attrNameLst>
                                      </p:cBhvr>
                                      <p:tavLst>
                                        <p:tav tm="0">
                                          <p:val>
                                            <p:fltVal val="0"/>
                                          </p:val>
                                        </p:tav>
                                        <p:tav tm="100000">
                                          <p:val>
                                            <p:strVal val="#ppt_h"/>
                                          </p:val>
                                        </p:tav>
                                      </p:tavLst>
                                    </p:anim>
                                    <p:animEffect transition="in" filter="fade">
                                      <p:cBhvr>
                                        <p:cTn id="16" dur="5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467600" cy="731838"/>
          </a:xfrm>
        </p:spPr>
        <p:txBody>
          <a:bodyPr>
            <a:normAutofit/>
          </a:bodyPr>
          <a:lstStyle/>
          <a:p>
            <a:r>
              <a:rPr lang="en-US" sz="3600" b="1" dirty="0" smtClean="0">
                <a:solidFill>
                  <a:schemeClr val="accent3">
                    <a:lumMod val="40000"/>
                    <a:lumOff val="60000"/>
                  </a:schemeClr>
                </a:solidFill>
                <a:latin typeface="Times New Roman" pitchFamily="18" charset="0"/>
                <a:cs typeface="Times New Roman" pitchFamily="18" charset="0"/>
              </a:rPr>
              <a:t>6.Power </a:t>
            </a:r>
            <a:r>
              <a:rPr lang="en-US" sz="3600" b="1" dirty="0" smtClean="0">
                <a:solidFill>
                  <a:schemeClr val="accent3">
                    <a:lumMod val="40000"/>
                    <a:lumOff val="60000"/>
                  </a:schemeClr>
                </a:solidFill>
                <a:latin typeface="Times New Roman" pitchFamily="18" charset="0"/>
                <a:cs typeface="Times New Roman" pitchFamily="18" charset="0"/>
              </a:rPr>
              <a:t>factor</a:t>
            </a:r>
            <a:r>
              <a:rPr lang="ar-EG" sz="3600" b="1" dirty="0" smtClean="0">
                <a:solidFill>
                  <a:schemeClr val="accent3">
                    <a:lumMod val="40000"/>
                    <a:lumOff val="60000"/>
                  </a:schemeClr>
                </a:solidFill>
                <a:latin typeface="Times New Roman" pitchFamily="18" charset="0"/>
                <a:cs typeface="Times New Roman" pitchFamily="18" charset="0"/>
              </a:rPr>
              <a:t>معامل القدرة             </a:t>
            </a:r>
            <a:endParaRPr lang="en-US" sz="3600" b="1" dirty="0" smtClean="0">
              <a:solidFill>
                <a:schemeClr val="accent3">
                  <a:lumMod val="40000"/>
                  <a:lumOff val="60000"/>
                </a:schemeClr>
              </a:solidFill>
              <a:latin typeface="Times New Roman" pitchFamily="18" charset="0"/>
              <a:cs typeface="Times New Roman" pitchFamily="18" charset="0"/>
            </a:endParaRPr>
          </a:p>
        </p:txBody>
      </p:sp>
      <p:sp>
        <p:nvSpPr>
          <p:cNvPr id="5" name="Content Placeholder 4"/>
          <p:cNvSpPr>
            <a:spLocks noGrp="1"/>
          </p:cNvSpPr>
          <p:nvPr>
            <p:ph sz="quarter" idx="1"/>
          </p:nvPr>
        </p:nvSpPr>
        <p:spPr>
          <a:xfrm>
            <a:off x="393700" y="1485900"/>
            <a:ext cx="7467600" cy="1295400"/>
          </a:xfrm>
        </p:spPr>
        <p:txBody>
          <a:bodyPr>
            <a:normAutofit fontScale="92500" lnSpcReduction="10000"/>
          </a:bodyPr>
          <a:lstStyle/>
          <a:p>
            <a:pPr>
              <a:buNone/>
            </a:pPr>
            <a:r>
              <a:rPr lang="en-US" dirty="0" smtClean="0"/>
              <a:t/>
            </a:r>
            <a:br>
              <a:rPr lang="en-US" dirty="0" smtClean="0"/>
            </a:br>
            <a:r>
              <a:rPr lang="en-US" sz="2000" dirty="0" smtClean="0">
                <a:latin typeface="Times New Roman" pitchFamily="18" charset="0"/>
                <a:ea typeface="Times New Roman" pitchFamily="18" charset="0"/>
                <a:cs typeface="Times New Roman" pitchFamily="18" charset="0"/>
              </a:rPr>
              <a:t>The Power Factor of a motor is the ratio of Active (real)  power used in watts and the apparent power delivered  , COSФ= (P/S).</a:t>
            </a:r>
            <a:endParaRPr lang="ar-EG" sz="2000" dirty="0" smtClean="0">
              <a:latin typeface="Times New Roman" pitchFamily="18" charset="0"/>
              <a:ea typeface="Times New Roman" pitchFamily="18" charset="0"/>
              <a:cs typeface="Times New Roman" pitchFamily="18" charset="0"/>
            </a:endParaRPr>
          </a:p>
          <a:p>
            <a:pPr algn="r">
              <a:buNone/>
            </a:pPr>
            <a:r>
              <a:rPr lang="ar-EG" sz="2000" dirty="0" smtClean="0">
                <a:latin typeface="Times New Roman" pitchFamily="18" charset="0"/>
                <a:ea typeface="Times New Roman" pitchFamily="18" charset="0"/>
                <a:cs typeface="Times New Roman" pitchFamily="18" charset="0"/>
              </a:rPr>
              <a:t>معامل القدرة </a:t>
            </a:r>
            <a:r>
              <a:rPr lang="ar-EG" sz="2000" dirty="0" smtClean="0">
                <a:latin typeface="Times New Roman" pitchFamily="18" charset="0"/>
                <a:ea typeface="Times New Roman" pitchFamily="18" charset="0"/>
                <a:cs typeface="Times New Roman" pitchFamily="18" charset="0"/>
              </a:rPr>
              <a:t>للمحرك : هو </a:t>
            </a:r>
            <a:r>
              <a:rPr lang="ar-EG" sz="2000" dirty="0" smtClean="0">
                <a:latin typeface="Times New Roman" pitchFamily="18" charset="0"/>
                <a:ea typeface="Times New Roman" pitchFamily="18" charset="0"/>
                <a:cs typeface="Times New Roman" pitchFamily="18" charset="0"/>
              </a:rPr>
              <a:t>النسبة بين القدرة الفعالة و القدرة غير الفعالة .</a:t>
            </a:r>
            <a:endParaRPr lang="en-US" sz="2000" dirty="0" smtClean="0">
              <a:latin typeface="Times New Roman" pitchFamily="18" charset="0"/>
              <a:ea typeface="Times New Roman" pitchFamily="18" charset="0"/>
              <a:cs typeface="Times New Roman" pitchFamily="18" charset="0"/>
            </a:endParaRPr>
          </a:p>
          <a:p>
            <a:endParaRPr lang="en-US" dirty="0" smtClean="0"/>
          </a:p>
        </p:txBody>
      </p:sp>
      <p:sp>
        <p:nvSpPr>
          <p:cNvPr id="4" name="Slide Number Placeholder 3"/>
          <p:cNvSpPr>
            <a:spLocks noGrp="1"/>
          </p:cNvSpPr>
          <p:nvPr>
            <p:ph type="sldNum" sz="quarter" idx="15"/>
          </p:nvPr>
        </p:nvSpPr>
        <p:spPr/>
        <p:txBody>
          <a:bodyPr/>
          <a:lstStyle/>
          <a:p>
            <a:fld id="{B6F15528-21DE-4FAA-801E-634DDDAF4B2B}" type="slidenum">
              <a:rPr lang="en-US" smtClean="0"/>
              <a:pPr/>
              <a:t>7</a:t>
            </a:fld>
            <a:endParaRPr lang="en-US"/>
          </a:p>
        </p:txBody>
      </p:sp>
      <p:graphicFrame>
        <p:nvGraphicFramePr>
          <p:cNvPr id="30722" name="Object 2"/>
          <p:cNvGraphicFramePr>
            <a:graphicFrameLocks noChangeAspect="1"/>
          </p:cNvGraphicFramePr>
          <p:nvPr/>
        </p:nvGraphicFramePr>
        <p:xfrm>
          <a:off x="7526338" y="65088"/>
          <a:ext cx="1160462" cy="696912"/>
        </p:xfrm>
        <a:graphic>
          <a:graphicData uri="http://schemas.openxmlformats.org/presentationml/2006/ole">
            <p:oleObj spid="_x0000_s30722" r:id="rId3" imgW="2857899" imgH="2190476" progId="">
              <p:embed/>
            </p:oleObj>
          </a:graphicData>
        </a:graphic>
      </p:graphicFrame>
      <p:pic>
        <p:nvPicPr>
          <p:cNvPr id="30723" name="Picture 3" descr="C:\Users\ahmed\Desktop\motor nameplate\powerfactor.jpg"/>
          <p:cNvPicPr>
            <a:picLocks noChangeAspect="1" noChangeArrowheads="1"/>
          </p:cNvPicPr>
          <p:nvPr/>
        </p:nvPicPr>
        <p:blipFill>
          <a:blip r:embed="rId4"/>
          <a:srcRect l="1754" t="2778"/>
          <a:stretch>
            <a:fillRect/>
          </a:stretch>
        </p:blipFill>
        <p:spPr bwMode="auto">
          <a:xfrm>
            <a:off x="1981200" y="3733800"/>
            <a:ext cx="4267200" cy="2667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0723"/>
                                        </p:tgtEl>
                                        <p:attrNameLst>
                                          <p:attrName>style.visibility</p:attrName>
                                        </p:attrNameLst>
                                      </p:cBhvr>
                                      <p:to>
                                        <p:strVal val="visible"/>
                                      </p:to>
                                    </p:set>
                                    <p:anim calcmode="lin" valueType="num">
                                      <p:cBhvr additive="base">
                                        <p:cTn id="12" dur="500" fill="hold"/>
                                        <p:tgtEl>
                                          <p:spTgt spid="30723"/>
                                        </p:tgtEl>
                                        <p:attrNameLst>
                                          <p:attrName>ppt_x</p:attrName>
                                        </p:attrNameLst>
                                      </p:cBhvr>
                                      <p:tavLst>
                                        <p:tav tm="0">
                                          <p:val>
                                            <p:strVal val="#ppt_x"/>
                                          </p:val>
                                        </p:tav>
                                        <p:tav tm="100000">
                                          <p:val>
                                            <p:strVal val="#ppt_x"/>
                                          </p:val>
                                        </p:tav>
                                      </p:tavLst>
                                    </p:anim>
                                    <p:anim calcmode="lin" valueType="num">
                                      <p:cBhvr additive="base">
                                        <p:cTn id="13" dur="500" fill="hold"/>
                                        <p:tgtEl>
                                          <p:spTgt spid="307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655638"/>
          </a:xfrm>
        </p:spPr>
        <p:txBody>
          <a:bodyPr>
            <a:normAutofit/>
          </a:bodyPr>
          <a:lstStyle/>
          <a:p>
            <a:pPr lvl="0"/>
            <a:r>
              <a:rPr lang="en-US" sz="3600" b="1" dirty="0" smtClean="0">
                <a:solidFill>
                  <a:schemeClr val="accent3">
                    <a:lumMod val="40000"/>
                    <a:lumOff val="60000"/>
                  </a:schemeClr>
                </a:solidFill>
                <a:latin typeface="Times New Roman" pitchFamily="18" charset="0"/>
                <a:cs typeface="Times New Roman" pitchFamily="18" charset="0"/>
              </a:rPr>
              <a:t>7.Altitude</a:t>
            </a:r>
            <a:r>
              <a:rPr lang="ar-EG" sz="3600" b="1" dirty="0" smtClean="0">
                <a:solidFill>
                  <a:schemeClr val="accent3">
                    <a:lumMod val="40000"/>
                    <a:lumOff val="60000"/>
                  </a:schemeClr>
                </a:solidFill>
                <a:latin typeface="Times New Roman" pitchFamily="18" charset="0"/>
                <a:cs typeface="Times New Roman" pitchFamily="18" charset="0"/>
              </a:rPr>
              <a:t>الإرتفاع                           </a:t>
            </a:r>
            <a:endParaRPr lang="en-US" sz="3600" b="1" dirty="0" smtClean="0">
              <a:solidFill>
                <a:schemeClr val="accent3">
                  <a:lumMod val="40000"/>
                  <a:lumOff val="60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600200"/>
            <a:ext cx="7467600" cy="1905000"/>
          </a:xfrm>
        </p:spPr>
        <p:txBody>
          <a:bodyPr>
            <a:normAutofit fontScale="62500" lnSpcReduction="20000"/>
          </a:bodyPr>
          <a:lstStyle/>
          <a:p>
            <a:r>
              <a:rPr lang="en-US" sz="2300" dirty="0" smtClean="0">
                <a:latin typeface="Times New Roman" pitchFamily="18" charset="0"/>
                <a:cs typeface="Times New Roman" pitchFamily="18" charset="0"/>
              </a:rPr>
              <a:t>This indicates the maximum height above sea level at which the motor will remain within its design temperature rise, meeting all other nameplate data. If the motor operates below this altitude, it will run cooler. At higher altitudes, the motor would tend to run hotter because the thinner air cannot remove the heat so effectively.</a:t>
            </a:r>
            <a:endParaRPr lang="ar-EG" sz="2300" dirty="0" smtClean="0">
              <a:latin typeface="Times New Roman" pitchFamily="18" charset="0"/>
              <a:cs typeface="Times New Roman" pitchFamily="18" charset="0"/>
            </a:endParaRPr>
          </a:p>
          <a:p>
            <a:pPr>
              <a:buNone/>
            </a:pPr>
            <a:endParaRPr lang="en-US" sz="2000" dirty="0" smtClean="0">
              <a:latin typeface="Times New Roman" pitchFamily="18" charset="0"/>
              <a:cs typeface="Times New Roman" pitchFamily="18" charset="0"/>
            </a:endParaRPr>
          </a:p>
          <a:p>
            <a:pPr algn="r" rtl="1"/>
            <a:r>
              <a:rPr lang="ar-EG" dirty="0" smtClean="0"/>
              <a:t>هو </a:t>
            </a:r>
            <a:r>
              <a:rPr lang="ar-EG" dirty="0" smtClean="0"/>
              <a:t>أقصى </a:t>
            </a:r>
            <a:r>
              <a:rPr lang="ar-EG" dirty="0" smtClean="0"/>
              <a:t>ارتفاع </a:t>
            </a:r>
            <a:r>
              <a:rPr lang="ar-EG" dirty="0" smtClean="0"/>
              <a:t>فوق</a:t>
            </a:r>
            <a:r>
              <a:rPr lang="ar-EG" dirty="0" smtClean="0"/>
              <a:t> </a:t>
            </a:r>
            <a:r>
              <a:rPr lang="ar-EG" dirty="0" smtClean="0"/>
              <a:t>سطح البحر </a:t>
            </a:r>
            <a:r>
              <a:rPr lang="ar-EG" dirty="0" smtClean="0"/>
              <a:t>والذي عنده تظل درجة حرارة التشغيل </a:t>
            </a:r>
            <a:r>
              <a:rPr lang="ar-EG" dirty="0" smtClean="0"/>
              <a:t>فى </a:t>
            </a:r>
            <a:r>
              <a:rPr lang="ar-EG" dirty="0" smtClean="0"/>
              <a:t>الحدود </a:t>
            </a:r>
            <a:r>
              <a:rPr lang="ar-EG" dirty="0" smtClean="0"/>
              <a:t>المصمم عليها </a:t>
            </a:r>
            <a:r>
              <a:rPr lang="ar-EG" dirty="0" smtClean="0"/>
              <a:t>المحرك و </a:t>
            </a:r>
            <a:r>
              <a:rPr lang="ar-EG" dirty="0" smtClean="0"/>
              <a:t>عندما يعمل </a:t>
            </a:r>
            <a:r>
              <a:rPr lang="ar-EG" dirty="0" smtClean="0"/>
              <a:t>المحرك على إرتفاع </a:t>
            </a:r>
            <a:r>
              <a:rPr lang="ar-EG" dirty="0" smtClean="0"/>
              <a:t>أ</a:t>
            </a:r>
            <a:r>
              <a:rPr lang="ar-EG" dirty="0" smtClean="0"/>
              <a:t>قل منه كلما </a:t>
            </a:r>
            <a:r>
              <a:rPr lang="ar-EG" dirty="0" smtClean="0"/>
              <a:t>كان </a:t>
            </a:r>
            <a:r>
              <a:rPr lang="ar-EG" dirty="0" smtClean="0"/>
              <a:t>المحرك أبرد . أما عند التشغيل علي ارتفاع أكبر منه </a:t>
            </a:r>
            <a:r>
              <a:rPr lang="ar-EG" dirty="0" smtClean="0"/>
              <a:t>إ</a:t>
            </a:r>
            <a:r>
              <a:rPr lang="ar-EG" dirty="0" smtClean="0"/>
              <a:t>ذا </a:t>
            </a:r>
            <a:r>
              <a:rPr lang="ar-EG" dirty="0" smtClean="0"/>
              <a:t>كان على ارتفاع </a:t>
            </a:r>
            <a:r>
              <a:rPr lang="ar-EG" dirty="0" smtClean="0"/>
              <a:t>اكبر يميل المحرك إلي العمل بحرارة أعلي بسبب ضعف كفاءة الهواء منخفض الكثافة علي تبديد الحرارة .</a:t>
            </a:r>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8</a:t>
            </a:fld>
            <a:endParaRPr lang="en-US"/>
          </a:p>
        </p:txBody>
      </p:sp>
      <p:graphicFrame>
        <p:nvGraphicFramePr>
          <p:cNvPr id="33793" name="Object 1"/>
          <p:cNvGraphicFramePr>
            <a:graphicFrameLocks noChangeAspect="1"/>
          </p:cNvGraphicFramePr>
          <p:nvPr/>
        </p:nvGraphicFramePr>
        <p:xfrm>
          <a:off x="7526338" y="65088"/>
          <a:ext cx="1160462" cy="696912"/>
        </p:xfrm>
        <a:graphic>
          <a:graphicData uri="http://schemas.openxmlformats.org/presentationml/2006/ole">
            <p:oleObj spid="_x0000_s33793" r:id="rId3" imgW="2857899" imgH="2190476" progId="">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655638"/>
          </a:xfrm>
        </p:spPr>
        <p:txBody>
          <a:bodyPr>
            <a:normAutofit/>
          </a:bodyPr>
          <a:lstStyle/>
          <a:p>
            <a:r>
              <a:rPr lang="en-US" sz="3600" b="1" dirty="0" smtClean="0">
                <a:solidFill>
                  <a:schemeClr val="accent3">
                    <a:lumMod val="40000"/>
                    <a:lumOff val="60000"/>
                  </a:schemeClr>
                </a:solidFill>
                <a:latin typeface="Times New Roman" pitchFamily="18" charset="0"/>
                <a:cs typeface="Times New Roman" pitchFamily="18" charset="0"/>
              </a:rPr>
              <a:t>8.Speed</a:t>
            </a:r>
            <a:r>
              <a:rPr lang="ar-EG" sz="3600" b="1" dirty="0" smtClean="0">
                <a:solidFill>
                  <a:schemeClr val="accent3">
                    <a:lumMod val="40000"/>
                    <a:lumOff val="60000"/>
                  </a:schemeClr>
                </a:solidFill>
                <a:latin typeface="Times New Roman" pitchFamily="18" charset="0"/>
                <a:cs typeface="Times New Roman" pitchFamily="18" charset="0"/>
              </a:rPr>
              <a:t>السرعة                               </a:t>
            </a:r>
            <a:endParaRPr lang="en-US" sz="3600" b="1" dirty="0"/>
          </a:p>
        </p:txBody>
      </p:sp>
      <p:sp>
        <p:nvSpPr>
          <p:cNvPr id="3" name="Content Placeholder 2"/>
          <p:cNvSpPr>
            <a:spLocks noGrp="1"/>
          </p:cNvSpPr>
          <p:nvPr>
            <p:ph sz="quarter" idx="1"/>
          </p:nvPr>
        </p:nvSpPr>
        <p:spPr>
          <a:xfrm>
            <a:off x="457200" y="1066800"/>
            <a:ext cx="7772400" cy="3810000"/>
          </a:xfrm>
        </p:spPr>
        <p:txBody>
          <a:bodyPr>
            <a:noAutofit/>
          </a:bodyPr>
          <a:lstStyle/>
          <a:p>
            <a:r>
              <a:rPr lang="en-US" sz="2000" dirty="0" smtClean="0">
                <a:latin typeface="Times New Roman" pitchFamily="18" charset="0"/>
                <a:cs typeface="Times New Roman" pitchFamily="18" charset="0"/>
              </a:rPr>
              <a:t>This is the number of rotations the motor’s moveable element (rotor) and shaft completes in a minute if at full load operating conditions. The motor will Operate at speeds from synchronous speed down to its rated speed as the load increases from zero to full load, it is the point which the load curve intersect with motor curve.</a:t>
            </a:r>
            <a:br>
              <a:rPr lang="en-US" sz="2000" dirty="0" smtClean="0">
                <a:latin typeface="Times New Roman" pitchFamily="18" charset="0"/>
                <a:cs typeface="Times New Roman" pitchFamily="18" charset="0"/>
              </a:rPr>
            </a:br>
            <a:r>
              <a:rPr lang="en-US" sz="2000" dirty="0" smtClean="0">
                <a:solidFill>
                  <a:schemeClr val="tx2">
                    <a:lumMod val="50000"/>
                  </a:schemeClr>
                </a:solidFill>
                <a:latin typeface="Times New Roman" pitchFamily="18" charset="0"/>
                <a:cs typeface="Times New Roman" pitchFamily="18" charset="0"/>
              </a:rPr>
              <a:t>Speed = (120*F / no of poles).</a:t>
            </a:r>
            <a:endParaRPr lang="ar-EG" sz="2000" dirty="0" smtClean="0">
              <a:solidFill>
                <a:schemeClr val="tx2">
                  <a:lumMod val="50000"/>
                </a:schemeClr>
              </a:solidFill>
              <a:latin typeface="Times New Roman" pitchFamily="18" charset="0"/>
              <a:cs typeface="Times New Roman" pitchFamily="18" charset="0"/>
            </a:endParaRPr>
          </a:p>
          <a:p>
            <a:pPr algn="r" rtl="1"/>
            <a:r>
              <a:rPr lang="ar-EG" sz="2000" dirty="0" smtClean="0">
                <a:latin typeface="Times New Roman" pitchFamily="18" charset="0"/>
                <a:cs typeface="Times New Roman" pitchFamily="18" charset="0"/>
              </a:rPr>
              <a:t>هي </a:t>
            </a:r>
            <a:r>
              <a:rPr lang="ar-EG" sz="2000" dirty="0" smtClean="0">
                <a:latin typeface="Times New Roman" pitchFamily="18" charset="0"/>
                <a:cs typeface="Times New Roman" pitchFamily="18" charset="0"/>
              </a:rPr>
              <a:t>عدد </a:t>
            </a:r>
            <a:r>
              <a:rPr lang="ar-EG" sz="2000" dirty="0" smtClean="0">
                <a:latin typeface="Times New Roman" pitchFamily="18" charset="0"/>
                <a:cs typeface="Times New Roman" pitchFamily="18" charset="0"/>
              </a:rPr>
              <a:t>لفات العضو الدوار للمحرك في الدقيقة </a:t>
            </a:r>
            <a:r>
              <a:rPr lang="ar-EG" sz="2000" dirty="0" smtClean="0">
                <a:latin typeface="Times New Roman" pitchFamily="18" charset="0"/>
                <a:cs typeface="Times New Roman" pitchFamily="18" charset="0"/>
              </a:rPr>
              <a:t>و </a:t>
            </a:r>
            <a:r>
              <a:rPr lang="ar-EG" sz="2000" dirty="0" smtClean="0">
                <a:latin typeface="Times New Roman" pitchFamily="18" charset="0"/>
                <a:cs typeface="Times New Roman" pitchFamily="18" charset="0"/>
              </a:rPr>
              <a:t>المحرك محمل </a:t>
            </a:r>
            <a:r>
              <a:rPr lang="ar-EG" sz="2000" dirty="0" smtClean="0">
                <a:latin typeface="Times New Roman" pitchFamily="18" charset="0"/>
                <a:cs typeface="Times New Roman" pitchFamily="18" charset="0"/>
              </a:rPr>
              <a:t>بأقصى حمل  و سرعة </a:t>
            </a:r>
            <a:r>
              <a:rPr lang="ar-EG" sz="2000" dirty="0" smtClean="0">
                <a:latin typeface="Times New Roman" pitchFamily="18" charset="0"/>
                <a:cs typeface="Times New Roman" pitchFamily="18" charset="0"/>
              </a:rPr>
              <a:t>المحرك تزداد </a:t>
            </a:r>
            <a:r>
              <a:rPr lang="ar-EG" sz="2000" dirty="0" smtClean="0">
                <a:latin typeface="Times New Roman" pitchFamily="18" charset="0"/>
                <a:cs typeface="Times New Roman" pitchFamily="18" charset="0"/>
              </a:rPr>
              <a:t>من سرعة المتزامنة </a:t>
            </a:r>
            <a:r>
              <a:rPr lang="ar-EG" sz="2000" dirty="0" smtClean="0">
                <a:latin typeface="Times New Roman" pitchFamily="18" charset="0"/>
                <a:cs typeface="Times New Roman" pitchFamily="18" charset="0"/>
              </a:rPr>
              <a:t>إلى </a:t>
            </a:r>
            <a:r>
              <a:rPr lang="ar-EG" sz="2000" dirty="0" smtClean="0">
                <a:latin typeface="Times New Roman" pitchFamily="18" charset="0"/>
                <a:cs typeface="Times New Roman" pitchFamily="18" charset="0"/>
              </a:rPr>
              <a:t>أ</a:t>
            </a:r>
            <a:r>
              <a:rPr lang="ar-EG" sz="2000" dirty="0" smtClean="0">
                <a:latin typeface="Times New Roman" pitchFamily="18" charset="0"/>
                <a:cs typeface="Times New Roman" pitchFamily="18" charset="0"/>
              </a:rPr>
              <a:t>قصى </a:t>
            </a:r>
            <a:r>
              <a:rPr lang="ar-EG" sz="2000" dirty="0" smtClean="0">
                <a:latin typeface="Times New Roman" pitchFamily="18" charset="0"/>
                <a:cs typeface="Times New Roman" pitchFamily="18" charset="0"/>
              </a:rPr>
              <a:t>سرعة و ذلك عن طريق زيادة الحمل من 0 </a:t>
            </a:r>
            <a:r>
              <a:rPr lang="ar-EG" sz="2000" dirty="0" smtClean="0">
                <a:latin typeface="Times New Roman" pitchFamily="18" charset="0"/>
                <a:cs typeface="Times New Roman" pitchFamily="18" charset="0"/>
              </a:rPr>
              <a:t>إلى </a:t>
            </a:r>
            <a:r>
              <a:rPr lang="ar-EG" sz="2000" dirty="0" smtClean="0">
                <a:latin typeface="Times New Roman" pitchFamily="18" charset="0"/>
                <a:cs typeface="Times New Roman" pitchFamily="18" charset="0"/>
              </a:rPr>
              <a:t>أقصى حمل </a:t>
            </a:r>
          </a:p>
          <a:p>
            <a:pPr algn="r" rtl="1">
              <a:buNone/>
            </a:pPr>
            <a:r>
              <a:rPr lang="ar-EG" sz="2000" dirty="0" smtClean="0"/>
              <a:t>السرعة =  120*(التردد / عدد </a:t>
            </a:r>
            <a:r>
              <a:rPr lang="ar-EG" sz="2000" dirty="0" smtClean="0"/>
              <a:t>الأقطاب </a:t>
            </a:r>
            <a:r>
              <a:rPr lang="ar-EG" sz="2000" dirty="0" smtClean="0"/>
              <a:t>).</a:t>
            </a:r>
            <a:endParaRPr lang="en-US" sz="2000"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9</a:t>
            </a:fld>
            <a:endParaRPr lang="en-US"/>
          </a:p>
        </p:txBody>
      </p:sp>
      <p:graphicFrame>
        <p:nvGraphicFramePr>
          <p:cNvPr id="31745" name="Object 1"/>
          <p:cNvGraphicFramePr>
            <a:graphicFrameLocks noChangeAspect="1"/>
          </p:cNvGraphicFramePr>
          <p:nvPr/>
        </p:nvGraphicFramePr>
        <p:xfrm>
          <a:off x="7526338" y="65088"/>
          <a:ext cx="1160462" cy="696912"/>
        </p:xfrm>
        <a:graphic>
          <a:graphicData uri="http://schemas.openxmlformats.org/presentationml/2006/ole">
            <p:oleObj spid="_x0000_s31745" r:id="rId3" imgW="2857899" imgH="2190476" progId="">
              <p:embed/>
            </p:oleObj>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2233</TotalTime>
  <Words>3325</Words>
  <Application>Microsoft Office PowerPoint</Application>
  <PresentationFormat>On-screen Show (4:3)</PresentationFormat>
  <Paragraphs>551</Paragraphs>
  <Slides>39</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1" baseType="lpstr">
      <vt:lpstr>Oriel</vt:lpstr>
      <vt:lpstr>Document</vt:lpstr>
      <vt:lpstr>Motor Name Plate لوحة بيانات المحرك الكهربي</vt:lpstr>
      <vt:lpstr>1.Voltageالجهد                               </vt:lpstr>
      <vt:lpstr>2.Current         التيار                           </vt:lpstr>
      <vt:lpstr>3.Power rating القدرة                     </vt:lpstr>
      <vt:lpstr>4.Frequencyالتردد                      </vt:lpstr>
      <vt:lpstr>5.Connectionالتوصيل                        </vt:lpstr>
      <vt:lpstr>6.Power factorمعامل القدرة             </vt:lpstr>
      <vt:lpstr>7.Altitudeالإرتفاع                           </vt:lpstr>
      <vt:lpstr>8.Speedالسرعة                               </vt:lpstr>
      <vt:lpstr>Multi-speed motors are also available in three application types: المحركات متعددة السرعة متوفرة في ثلاث أنواع من التطبيقات</vt:lpstr>
      <vt:lpstr>9. IP  (Ingress Protection) حماية الدخول   </vt:lpstr>
      <vt:lpstr>IP (Ingress protection)</vt:lpstr>
      <vt:lpstr>Slide 13</vt:lpstr>
      <vt:lpstr>الرقم الاول من الحماية ضدالاجسام الصلبة </vt:lpstr>
      <vt:lpstr>Slide 15</vt:lpstr>
      <vt:lpstr>الرقم الثانى الحماية ضد السوائل </vt:lpstr>
      <vt:lpstr>Slide 17</vt:lpstr>
      <vt:lpstr>حماية ضد التصادم الميكانيكى </vt:lpstr>
      <vt:lpstr>Slide 19</vt:lpstr>
      <vt:lpstr>Slide 20</vt:lpstr>
      <vt:lpstr>11. Service factor </vt:lpstr>
      <vt:lpstr>معامل الخدمة </vt:lpstr>
      <vt:lpstr>12.Insulation Class</vt:lpstr>
      <vt:lpstr>درجة العزل</vt:lpstr>
      <vt:lpstr>13.Frame Size</vt:lpstr>
      <vt:lpstr>Slide 26</vt:lpstr>
      <vt:lpstr>14.Explosion Proof</vt:lpstr>
      <vt:lpstr>14.مقاوم الانفجار</vt:lpstr>
      <vt:lpstr>Slide 29</vt:lpstr>
      <vt:lpstr>Slide 30</vt:lpstr>
      <vt:lpstr>Slide 31</vt:lpstr>
      <vt:lpstr>Slide 32</vt:lpstr>
      <vt:lpstr>15.Bearing</vt:lpstr>
      <vt:lpstr>Slide 34</vt:lpstr>
      <vt:lpstr>16.Construction form (IM)</vt:lpstr>
      <vt:lpstr>16.Construction form (IM)</vt:lpstr>
      <vt:lpstr>Construction form (IM)(Vertical)</vt:lpstr>
      <vt:lpstr>Construction form (IM)(Vertical)</vt:lpstr>
      <vt:lpstr>Slide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ahmed</dc:creator>
  <cp:lastModifiedBy>Dell</cp:lastModifiedBy>
  <cp:revision>260</cp:revision>
  <dcterms:created xsi:type="dcterms:W3CDTF">2006-08-16T00:00:00Z</dcterms:created>
  <dcterms:modified xsi:type="dcterms:W3CDTF">2013-01-03T12:14:43Z</dcterms:modified>
</cp:coreProperties>
</file>