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037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2167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8901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100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6119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593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178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328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0679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501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5956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1CEF-8D0A-438C-AB6C-7CA2FF487EE0}" type="datetimeFigureOut">
              <a:rPr lang="ar-IQ" smtClean="0"/>
              <a:t>20/03/1434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CC56F-C143-43A0-9FDF-0032F7FCCBA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948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NULL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63272" cy="2002234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ar-IQ" sz="5400" b="1" dirty="0" smtClean="0">
                <a:cs typeface="Ali-A-Samik" pitchFamily="2" charset="-78"/>
              </a:rPr>
              <a:t>الإعجاز العلمي في القرآن : </a:t>
            </a:r>
            <a:r>
              <a:rPr lang="ar-IQ" sz="5400" b="1" smtClean="0">
                <a:cs typeface="Ali-A-Samik" pitchFamily="2" charset="-78"/>
              </a:rPr>
              <a:t>ظواهر كونية</a:t>
            </a:r>
            <a:endParaRPr lang="ar-IQ" sz="5400" b="1" dirty="0">
              <a:cs typeface="Ali-A-Sami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748061"/>
            <a:ext cx="8352928" cy="2913187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ar-IQ" dirty="0" smtClean="0">
              <a:cs typeface="Ali_K_Samik" pitchFamily="2" charset="-78"/>
            </a:endParaRPr>
          </a:p>
          <a:p>
            <a:pPr marL="0" indent="0" algn="ctr">
              <a:buNone/>
            </a:pPr>
            <a:r>
              <a:rPr lang="ar-IQ" sz="3600" b="1" dirty="0" smtClean="0">
                <a:cs typeface="Ali-A-Samik" pitchFamily="2" charset="-78"/>
              </a:rPr>
              <a:t>د.ليث</a:t>
            </a:r>
            <a:r>
              <a:rPr lang="ar-IQ" sz="3600" b="1" dirty="0" smtClean="0">
                <a:cs typeface="Ali_K_Samik" pitchFamily="2" charset="-78"/>
              </a:rPr>
              <a:t> محمود محمد زةنطةنة </a:t>
            </a:r>
          </a:p>
          <a:p>
            <a:pPr marL="0" indent="0" algn="ctr">
              <a:buNone/>
            </a:pPr>
            <a:r>
              <a:rPr lang="ar-IQ" sz="3600" b="1" dirty="0" smtClean="0">
                <a:cs typeface="Ali_K_Samik" pitchFamily="2" charset="-78"/>
              </a:rPr>
              <a:t>زانكؤى طةرميان – فاكةلَتى ثةروةردة – سكوولَى ثةروةردةى بنةرِةتى </a:t>
            </a:r>
          </a:p>
          <a:p>
            <a:pPr marL="0" indent="0" algn="ctr">
              <a:buNone/>
            </a:pPr>
            <a:r>
              <a:rPr lang="ar-IQ" sz="3600" b="1" dirty="0" smtClean="0">
                <a:cs typeface="Ali_K_Samik" pitchFamily="2" charset="-78"/>
              </a:rPr>
              <a:t>بةشى زانستة كؤمةلآيةتيَكان </a:t>
            </a:r>
            <a:endParaRPr lang="ar-IQ" sz="3600" b="1" dirty="0">
              <a:cs typeface="Ali_K_Samik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3928-A9F4-4D34-9FF1-308757DD4327}" type="slidenum">
              <a:rPr lang="ar-IQ" smtClean="0"/>
              <a:t>1</a:t>
            </a:fld>
            <a:endParaRPr lang="ar-IQ" dirty="0"/>
          </a:p>
        </p:txBody>
      </p:sp>
      <p:pic>
        <p:nvPicPr>
          <p:cNvPr id="5" name="Maid with the Flaxen Hai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7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4" name="drumroll.wav"/>
          </p:stSnd>
        </p:sndAc>
      </p:transition>
    </mc:Choice>
    <mc:Fallback xmlns="">
      <p:transition spd="slow">
        <p:fade/>
        <p:sndAc>
          <p:stSnd>
            <p:snd r:embed="rId6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>
                <a:latin typeface="Baskerville Old Face" pitchFamily="18" charset="0"/>
                <a:cs typeface="Ali-A-Samik" pitchFamily="2" charset="-78"/>
              </a:rPr>
              <a:t>بسم الله الرحمن الرحيم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384376"/>
          </a:xfrm>
          <a:solidFill>
            <a:srgbClr val="00206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endParaRPr lang="ar-IQ" sz="4800" b="1" dirty="0" smtClean="0">
              <a:solidFill>
                <a:schemeClr val="bg1"/>
              </a:solidFill>
              <a:cs typeface="DecoType Naskh Variants" pitchFamily="2" charset="-78"/>
            </a:endParaRPr>
          </a:p>
          <a:p>
            <a:pPr marL="0" indent="0" algn="ctr">
              <a:buNone/>
            </a:pPr>
            <a:r>
              <a:rPr lang="ar-IQ" sz="4800" b="1" dirty="0" smtClean="0">
                <a:solidFill>
                  <a:schemeClr val="bg1"/>
                </a:solidFill>
                <a:cs typeface="DecoType Naskh Variants" pitchFamily="2" charset="-78"/>
              </a:rPr>
              <a:t>((أفلا يتدبرونَ القرآن ولو كان من عند غير الله لوجدوا فيه إختلافاً كثيرا )) </a:t>
            </a:r>
          </a:p>
          <a:p>
            <a:pPr marL="0" indent="0" algn="ctr">
              <a:buNone/>
            </a:pPr>
            <a:r>
              <a:rPr lang="ar-IQ" sz="4800" b="1" dirty="0" smtClean="0">
                <a:solidFill>
                  <a:schemeClr val="bg1"/>
                </a:solidFill>
                <a:cs typeface="DecoType Naskh Variants" pitchFamily="2" charset="-78"/>
              </a:rPr>
              <a:t>النساء – الآية 82</a:t>
            </a:r>
            <a:endParaRPr lang="ar-IQ" sz="4800" b="1" dirty="0">
              <a:solidFill>
                <a:schemeClr val="bg1"/>
              </a:solidFill>
              <a:cs typeface="DecoType Naskh Variants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3928-A9F4-4D34-9FF1-308757DD4327}" type="slidenum">
              <a:rPr lang="ar-IQ" smtClean="0"/>
              <a:t>2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782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IQ" sz="7200" dirty="0" smtClean="0">
                <a:latin typeface="Baskerville Old Face" pitchFamily="18" charset="0"/>
                <a:cs typeface="Ali-A-Samik" pitchFamily="2" charset="-78"/>
              </a:rPr>
              <a:t>بسم الله الرحمن الرحيم</a:t>
            </a:r>
            <a:endParaRPr lang="ar-IQ" sz="7200" dirty="0">
              <a:latin typeface="Baskerville Old Face" pitchFamily="18" charset="0"/>
              <a:cs typeface="Ali-A-Sami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  <a:solidFill>
            <a:schemeClr val="tx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ar-IQ" sz="2400" b="1" dirty="0" smtClean="0">
              <a:solidFill>
                <a:schemeClr val="bg1"/>
              </a:solidFill>
              <a:cs typeface="Ali-A-Jiddah" pitchFamily="2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ar-IQ" sz="2400" b="1" dirty="0" smtClean="0">
                <a:solidFill>
                  <a:schemeClr val="bg1"/>
                </a:solidFill>
                <a:cs typeface="Ali-A-Jiddah" pitchFamily="2" charset="-78"/>
              </a:rPr>
              <a:t>وَالسَّمَاء </a:t>
            </a:r>
            <a:r>
              <a:rPr lang="ar-IQ" sz="2400" b="1" dirty="0">
                <a:solidFill>
                  <a:schemeClr val="bg1"/>
                </a:solidFill>
                <a:cs typeface="Ali-A-Jiddah" pitchFamily="2" charset="-78"/>
              </a:rPr>
              <a:t>وَالطَّارِقِ{1} وَمَا أَدْرَاكَ مَا الطَّارِقُ{2} النَّجْمُ الثَّاقِبُ{3} إِن كُلُّ نَفْسٍ لَّمَّا عَلَيْهَا حَافِظٌ{4} فَلْيَنظُرِ الْإِنسَانُ </a:t>
            </a:r>
            <a:r>
              <a:rPr lang="ar-IQ" sz="2400" b="1" dirty="0" err="1">
                <a:solidFill>
                  <a:schemeClr val="bg1"/>
                </a:solidFill>
                <a:cs typeface="Ali-A-Jiddah" pitchFamily="2" charset="-78"/>
              </a:rPr>
              <a:t>مِمَّ</a:t>
            </a:r>
            <a:r>
              <a:rPr lang="ar-IQ" sz="2400" b="1" dirty="0">
                <a:solidFill>
                  <a:schemeClr val="bg1"/>
                </a:solidFill>
                <a:cs typeface="Ali-A-Jiddah" pitchFamily="2" charset="-78"/>
              </a:rPr>
              <a:t> خُلِقَ{5} خُلِقَ مِن مَّاء دَافِقٍ{6} يَخْرُجُ مِن بَيْنِ الصُّلْبِ وَالتَّرَائِبِ{7} إِنَّهُ عَلَى رَجْعِهِ لَقَادِرٌ{8} يَوْمَ تُبْلَى السَّرَائِرُ{9} فَمَا لَهُ مِن قُوَّةٍ وَلَا نَاصِرٍ{10} وَالسَّمَاء ذَاتِ الرَّجْعِ{11} وَالْأَرْضِ ذَاتِ الصَّدْعِ{12} إِنَّهُ لَقَوْلٌ فَصْلٌ{13} وَمَا هُوَ بِالْهَزْلِ{14} إِنَّهُمْ يَكِيدُونَ كَيْداً{15} وَأَكِيدُ كَيْداً{16} فَمَهِّلِ الْكَافِرِينَ أَمْهِلْهُمْ رُوَيْداً{17</a:t>
            </a:r>
            <a:r>
              <a:rPr lang="ar-IQ" sz="2400" b="1" dirty="0" smtClean="0">
                <a:solidFill>
                  <a:schemeClr val="bg1"/>
                </a:solidFill>
                <a:cs typeface="Ali-A-Jiddah" pitchFamily="2" charset="-78"/>
              </a:rPr>
              <a:t>}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IQ" sz="2400" b="1" dirty="0" smtClean="0">
                <a:solidFill>
                  <a:schemeClr val="bg1"/>
                </a:solidFill>
                <a:cs typeface="Ali-A-Jiddah" pitchFamily="2" charset="-78"/>
              </a:rPr>
              <a:t>الطارق  </a:t>
            </a:r>
            <a:r>
              <a:rPr lang="ar-IQ" sz="1400" b="1" dirty="0" smtClean="0">
                <a:solidFill>
                  <a:schemeClr val="bg1"/>
                </a:solidFill>
                <a:cs typeface="Ali-A-Jiddah" pitchFamily="2" charset="-78"/>
              </a:rPr>
              <a:t>(17 اية )، الكلمات 61، الحروف 249 ، ترتيب التنزيل 36</a:t>
            </a:r>
            <a:endParaRPr lang="ar-IQ" sz="2400" b="1" dirty="0">
              <a:solidFill>
                <a:schemeClr val="bg1"/>
              </a:solidFill>
              <a:cs typeface="Ali-A-Jiddah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3928-A9F4-4D34-9FF1-308757DD4327}" type="slidenum">
              <a:rPr lang="ar-IQ" smtClean="0"/>
              <a:t>3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7204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3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ar-IQ" b="1" u="sng" dirty="0" smtClean="0">
                <a:solidFill>
                  <a:schemeClr val="bg1"/>
                </a:solidFill>
                <a:cs typeface="Ali-A-Samik" pitchFamily="2" charset="-78"/>
              </a:rPr>
              <a:t>أهمية هذا السمنار :-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تحديد وجود مجالات علمية في القرآن الكريم وليست جوانب فقهية فحسب 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تعريف المتلقي بأن الإسلام دين علم وليس بلاغة أو مجرد سرد لقصص مرت بالبشرية 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تعريف الإنسان المسلم بأن منهج القرآن كامل شامل جامع ، للحياة وما وراء الحياة التي نعرفها على الأرض 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رد على كل من يقول بأن القرآن الكريم مكتوب من قبل البشر ويمكن كتابته 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رد على الملحدين بطريقة سلسلة تظهر مدى قلة معرفتهم بالقرآن سواء من الناحية البلاغية أو حتى العلمية ، فهذا شخص يدعي قدرته على كتابة القرآن وهو لا يميز بين المذكر والمؤنث 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ar-IQ" dirty="0" smtClean="0">
                <a:solidFill>
                  <a:schemeClr val="bg1"/>
                </a:solidFill>
                <a:cs typeface="Ali-A-Samik" pitchFamily="2" charset="-78"/>
              </a:rPr>
              <a:t>إظهار القدرة الإعجازية للقرآن ، فقبل ما يزيد على (1400 عام) جاءت مجالات الإعجاز ، وذكرها القرآن فكيف يمكن أن يكون من وضع البشر وقدرتهم على إكتشاف وتحليل هذه الظاهرة جاءت بعد هذه المدة الطويلة ومن شخص أمي . </a:t>
            </a:r>
            <a:endParaRPr lang="ar-IQ" dirty="0">
              <a:solidFill>
                <a:schemeClr val="bg1"/>
              </a:solidFill>
              <a:cs typeface="Ali-A-Samik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E3928-A9F4-4D34-9FF1-308757DD4327}" type="slidenum">
              <a:rPr lang="ar-IQ" smtClean="0"/>
              <a:t>4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913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hammer.wav"/>
          </p:stSnd>
        </p:sndAc>
      </p:transition>
    </mc:Choice>
    <mc:Fallback xmlns="">
      <p:transition spd="med">
        <p:fad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/>
            <a:r>
              <a:rPr lang="ar-IQ" dirty="0" smtClean="0">
                <a:cs typeface="Ali-A-Samik" pitchFamily="2" charset="-78"/>
              </a:rPr>
              <a:t>ماهية المطارق الكونية :-</a:t>
            </a:r>
            <a:endParaRPr lang="ar-IQ" dirty="0">
              <a:cs typeface="Ali-A-Sami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20000"/>
          </a:bodyPr>
          <a:lstStyle/>
          <a:p>
            <a:pPr algn="just"/>
            <a:r>
              <a:rPr lang="ar-IQ" dirty="0" smtClean="0">
                <a:cs typeface="Ali-A-Samik" pitchFamily="2" charset="-78"/>
              </a:rPr>
              <a:t>أجرام سماوية نجمية ، تكبر على الشمس بأضعاف .</a:t>
            </a:r>
          </a:p>
          <a:p>
            <a:pPr algn="just"/>
            <a:r>
              <a:rPr lang="ar-IQ" dirty="0" smtClean="0">
                <a:cs typeface="Ali-A-Samik" pitchFamily="2" charset="-78"/>
              </a:rPr>
              <a:t>نجوم لها ميزة إصدار أصوات طرق في الكون . </a:t>
            </a:r>
          </a:p>
          <a:p>
            <a:pPr algn="just"/>
            <a:r>
              <a:rPr lang="ar-IQ" dirty="0" smtClean="0">
                <a:cs typeface="Ali-A-Samik" pitchFamily="2" charset="-78"/>
              </a:rPr>
              <a:t>كما أنها تتصف بكونها تبعث اشعاعات ثاقبة . </a:t>
            </a:r>
          </a:p>
          <a:p>
            <a:pPr algn="just"/>
            <a:r>
              <a:rPr lang="ar-IQ" dirty="0" smtClean="0">
                <a:cs typeface="Ali-A-Samik" pitchFamily="2" charset="-78"/>
              </a:rPr>
              <a:t>جميع النجوم تمتلك كمية من الطاقة تتيح لها الإضاءة ونشر الإشعاعات على </a:t>
            </a:r>
            <a:r>
              <a:rPr lang="ar-IQ" dirty="0" err="1" smtClean="0">
                <a:cs typeface="Ali-A-Samik" pitchFamily="2" charset="-78"/>
              </a:rPr>
              <a:t>إختلاف</a:t>
            </a:r>
            <a:r>
              <a:rPr lang="ar-IQ" dirty="0" smtClean="0">
                <a:cs typeface="Ali-A-Samik" pitchFamily="2" charset="-78"/>
              </a:rPr>
              <a:t> شدة ونوعية هذه الإشعاعات .</a:t>
            </a:r>
          </a:p>
          <a:p>
            <a:pPr algn="just"/>
            <a:r>
              <a:rPr lang="ar-IQ" dirty="0" smtClean="0">
                <a:cs typeface="Ali-A-Samik" pitchFamily="2" charset="-78"/>
              </a:rPr>
              <a:t>سنة 1967 رصد علماء الفلك بعضاً من موجات تمتلك خاصية </a:t>
            </a:r>
            <a:r>
              <a:rPr lang="ar-IQ" dirty="0" err="1" smtClean="0">
                <a:cs typeface="Ali-A-Samik" pitchFamily="2" charset="-78"/>
              </a:rPr>
              <a:t>كهرومغناطيسية،وعن</a:t>
            </a:r>
            <a:r>
              <a:rPr lang="ar-IQ" dirty="0" smtClean="0">
                <a:cs typeface="Ali-A-Samik" pitchFamily="2" charset="-78"/>
              </a:rPr>
              <a:t> طريق الرادارات والتلسكوبات التي تعمل بواسطة اشعة راديوية ، </a:t>
            </a:r>
            <a:r>
              <a:rPr lang="ar-IQ" dirty="0" err="1" smtClean="0">
                <a:cs typeface="Ali-A-Samik" pitchFamily="2" charset="-78"/>
              </a:rPr>
              <a:t>أكتشفت</a:t>
            </a:r>
            <a:r>
              <a:rPr lang="ar-IQ" dirty="0" smtClean="0">
                <a:cs typeface="Ali-A-Samik" pitchFamily="2" charset="-78"/>
              </a:rPr>
              <a:t> ترددات سميت حينها نجوما مجهولة.</a:t>
            </a:r>
          </a:p>
          <a:p>
            <a:pPr algn="just"/>
            <a:r>
              <a:rPr lang="ar-IQ" dirty="0" smtClean="0">
                <a:cs typeface="Ali-A-Samik" pitchFamily="2" charset="-78"/>
              </a:rPr>
              <a:t>اعتبرت هذه الترددات في البداية رسائل أو شيء  ما مجهول ، ثم </a:t>
            </a:r>
            <a:r>
              <a:rPr lang="ar-IQ" dirty="0" err="1" smtClean="0">
                <a:cs typeface="Ali-A-Samik" pitchFamily="2" charset="-78"/>
              </a:rPr>
              <a:t>إتضح</a:t>
            </a:r>
            <a:r>
              <a:rPr lang="ar-IQ" dirty="0" smtClean="0">
                <a:cs typeface="Ali-A-Samik" pitchFamily="2" charset="-78"/>
              </a:rPr>
              <a:t> أنها نجوم تكوَن موجات دقيقة جدا وبشكل منتظم     </a:t>
            </a:r>
          </a:p>
          <a:p>
            <a:pPr algn="just"/>
            <a:endParaRPr lang="ar-IQ" dirty="0">
              <a:cs typeface="Ali-A-Samik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fld id="{666E3928-A9F4-4D34-9FF1-308757DD4327}" type="slidenum">
              <a:rPr lang="ar-IQ" smtClean="0"/>
              <a:t>5</a:t>
            </a:fld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22037519"/>
      </p:ext>
    </p:extLst>
  </p:cSld>
  <p:clrMapOvr>
    <a:masterClrMapping/>
  </p:clrMapOvr>
  <p:transition spd="slow">
    <p:cover dir="r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381</Words>
  <Application>Microsoft Office PowerPoint</Application>
  <PresentationFormat>عرض على الشاشة (3:4)‏</PresentationFormat>
  <Paragraphs>32</Paragraphs>
  <Slides>5</Slides>
  <Notes>0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الإعجاز العلمي في القرآن : ظواهر كونية</vt:lpstr>
      <vt:lpstr>بسم الله الرحمن الرحيم</vt:lpstr>
      <vt:lpstr>بسم الله الرحمن الرحيم</vt:lpstr>
      <vt:lpstr>عرض تقديمي في PowerPoint</vt:lpstr>
      <vt:lpstr>ماهية المطارق الكونية :-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الإعجاز العلمي في القرآن : ظواهر كونية</dc:title>
  <dc:creator>MAREWAN_</dc:creator>
  <cp:lastModifiedBy>MAREWAN_</cp:lastModifiedBy>
  <cp:revision>1</cp:revision>
  <dcterms:created xsi:type="dcterms:W3CDTF">2013-01-30T21:11:10Z</dcterms:created>
  <dcterms:modified xsi:type="dcterms:W3CDTF">2013-01-30T21:13:15Z</dcterms:modified>
</cp:coreProperties>
</file>