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04" r:id="rId1"/>
  </p:sldMasterIdLst>
  <p:notesMasterIdLst>
    <p:notesMasterId r:id="rId68"/>
  </p:notesMasterIdLst>
  <p:handoutMasterIdLst>
    <p:handoutMasterId r:id="rId69"/>
  </p:handoutMasterIdLst>
  <p:sldIdLst>
    <p:sldId id="258" r:id="rId2"/>
    <p:sldId id="300" r:id="rId3"/>
    <p:sldId id="260" r:id="rId4"/>
    <p:sldId id="278" r:id="rId5"/>
    <p:sldId id="279" r:id="rId6"/>
    <p:sldId id="280" r:id="rId7"/>
    <p:sldId id="281" r:id="rId8"/>
    <p:sldId id="282" r:id="rId9"/>
    <p:sldId id="268" r:id="rId10"/>
    <p:sldId id="334" r:id="rId11"/>
    <p:sldId id="335" r:id="rId12"/>
    <p:sldId id="336" r:id="rId13"/>
    <p:sldId id="337" r:id="rId14"/>
    <p:sldId id="338" r:id="rId15"/>
    <p:sldId id="339" r:id="rId16"/>
    <p:sldId id="275" r:id="rId17"/>
    <p:sldId id="276" r:id="rId18"/>
    <p:sldId id="283"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1" r:id="rId35"/>
    <p:sldId id="302" r:id="rId36"/>
    <p:sldId id="303" r:id="rId37"/>
    <p:sldId id="304" r:id="rId38"/>
    <p:sldId id="305" r:id="rId39"/>
    <p:sldId id="306" r:id="rId40"/>
    <p:sldId id="308" r:id="rId41"/>
    <p:sldId id="307"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9" r:id="rId62"/>
    <p:sldId id="330" r:id="rId63"/>
    <p:sldId id="328" r:id="rId64"/>
    <p:sldId id="332" r:id="rId65"/>
    <p:sldId id="331" r:id="rId66"/>
    <p:sldId id="333" r:id="rId67"/>
  </p:sldIdLst>
  <p:sldSz cx="9144000" cy="6858000" type="screen4x3"/>
  <p:notesSz cx="6858000" cy="9144000"/>
  <p:photoAlbum/>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autoAdjust="0"/>
    <p:restoredTop sz="94576" autoAdjust="0"/>
  </p:normalViewPr>
  <p:slideViewPr>
    <p:cSldViewPr>
      <p:cViewPr varScale="1">
        <p:scale>
          <a:sx n="69" d="100"/>
          <a:sy n="69" d="100"/>
        </p:scale>
        <p:origin x="-11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4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3B8425-8A07-4D97-9FDC-5DF5998DB278}" type="doc">
      <dgm:prSet loTypeId="urn:microsoft.com/office/officeart/2005/8/layout/vList2" loCatId="list" qsTypeId="urn:microsoft.com/office/officeart/2005/8/quickstyle/3d9" qsCatId="3D" csTypeId="urn:microsoft.com/office/officeart/2005/8/colors/accent3_2" csCatId="accent3" phldr="1"/>
      <dgm:spPr/>
      <dgm:t>
        <a:bodyPr/>
        <a:lstStyle/>
        <a:p>
          <a:pPr rtl="1"/>
          <a:endParaRPr lang="ar-SA"/>
        </a:p>
      </dgm:t>
    </dgm:pt>
    <dgm:pt modelId="{CA324750-264D-4ABE-B713-6518EBB07ABF}">
      <dgm:prSet phldrT="[Text]"/>
      <dgm:spPr>
        <a:solidFill>
          <a:schemeClr val="tx1">
            <a:lumMod val="65000"/>
            <a:lumOff val="35000"/>
          </a:schemeClr>
        </a:solidFill>
      </dgm:spPr>
      <dgm:t>
        <a:bodyPr/>
        <a:lstStyle/>
        <a:p>
          <a:pPr rtl="1"/>
          <a:r>
            <a:rPr lang="ar-SA" dirty="0" smtClean="0">
              <a:solidFill>
                <a:schemeClr val="bg2">
                  <a:lumMod val="90000"/>
                </a:schemeClr>
              </a:solidFill>
            </a:rPr>
            <a:t>إعداد :: الاء عبدالمنعم حمدنالله</a:t>
          </a:r>
        </a:p>
      </dgm:t>
    </dgm:pt>
    <dgm:pt modelId="{BDD4603F-0082-40B0-94F5-1846AEDD8F97}" type="parTrans" cxnId="{97B1CEAE-8B76-4977-ACCA-4212CA66A281}">
      <dgm:prSet/>
      <dgm:spPr/>
      <dgm:t>
        <a:bodyPr/>
        <a:lstStyle/>
        <a:p>
          <a:pPr rtl="1"/>
          <a:endParaRPr lang="ar-SA"/>
        </a:p>
      </dgm:t>
    </dgm:pt>
    <dgm:pt modelId="{E17FB2D8-F948-49F3-9CD9-F45B0D915157}" type="sibTrans" cxnId="{97B1CEAE-8B76-4977-ACCA-4212CA66A281}">
      <dgm:prSet/>
      <dgm:spPr/>
      <dgm:t>
        <a:bodyPr/>
        <a:lstStyle/>
        <a:p>
          <a:pPr rtl="1"/>
          <a:endParaRPr lang="ar-SA"/>
        </a:p>
      </dgm:t>
    </dgm:pt>
    <dgm:pt modelId="{D55D4567-8D3C-455A-8AC9-4A7BCF9CB67B}">
      <dgm:prSet phldrT="[Text]"/>
      <dgm:spPr>
        <a:solidFill>
          <a:schemeClr val="tx1">
            <a:lumMod val="65000"/>
            <a:lumOff val="35000"/>
          </a:schemeClr>
        </a:solidFill>
      </dgm:spPr>
      <dgm:t>
        <a:bodyPr/>
        <a:lstStyle/>
        <a:p>
          <a:pPr rtl="1"/>
          <a:r>
            <a:rPr lang="gsw-FR" dirty="0" smtClean="0">
              <a:solidFill>
                <a:schemeClr val="bg2">
                  <a:lumMod val="90000"/>
                </a:schemeClr>
              </a:solidFill>
            </a:rPr>
            <a:t>alaa2401@hotmail.com</a:t>
          </a:r>
          <a:endParaRPr lang="ar-SA" dirty="0" smtClean="0">
            <a:solidFill>
              <a:schemeClr val="bg2">
                <a:lumMod val="90000"/>
              </a:schemeClr>
            </a:solidFill>
          </a:endParaRPr>
        </a:p>
      </dgm:t>
    </dgm:pt>
    <dgm:pt modelId="{DFB347D9-A980-4364-A7C1-44556DE64D94}" type="parTrans" cxnId="{FADD7732-0014-4C2A-B9DD-81CC076F3F86}">
      <dgm:prSet/>
      <dgm:spPr/>
      <dgm:t>
        <a:bodyPr/>
        <a:lstStyle/>
        <a:p>
          <a:pPr rtl="1"/>
          <a:endParaRPr lang="ar-SA"/>
        </a:p>
      </dgm:t>
    </dgm:pt>
    <dgm:pt modelId="{0DF93DA0-61D1-4A90-96BC-A59A44395D0E}" type="sibTrans" cxnId="{FADD7732-0014-4C2A-B9DD-81CC076F3F86}">
      <dgm:prSet/>
      <dgm:spPr/>
      <dgm:t>
        <a:bodyPr/>
        <a:lstStyle/>
        <a:p>
          <a:pPr rtl="1"/>
          <a:endParaRPr lang="ar-SA"/>
        </a:p>
      </dgm:t>
    </dgm:pt>
    <dgm:pt modelId="{FCFC7566-DBA5-48D3-AAE4-2B62E38E08E5}">
      <dgm:prSet/>
      <dgm:spPr>
        <a:solidFill>
          <a:schemeClr val="tx1">
            <a:lumMod val="65000"/>
            <a:lumOff val="35000"/>
          </a:schemeClr>
        </a:solidFill>
      </dgm:spPr>
      <dgm:t>
        <a:bodyPr/>
        <a:lstStyle/>
        <a:p>
          <a:pPr rtl="1"/>
          <a:r>
            <a:rPr lang="ar-SA" dirty="0" smtClean="0">
              <a:solidFill>
                <a:schemeClr val="bg2">
                  <a:lumMod val="90000"/>
                </a:schemeClr>
              </a:solidFill>
            </a:rPr>
            <a:t>جامعة السودان </a:t>
          </a:r>
          <a:r>
            <a:rPr lang="ar-SA" smtClean="0">
              <a:solidFill>
                <a:schemeClr val="bg2">
                  <a:lumMod val="90000"/>
                </a:schemeClr>
              </a:solidFill>
            </a:rPr>
            <a:t>للعلوم والتكنولوجيا</a:t>
          </a:r>
          <a:endParaRPr lang="ar-SA" dirty="0">
            <a:solidFill>
              <a:schemeClr val="bg2">
                <a:lumMod val="90000"/>
              </a:schemeClr>
            </a:solidFill>
          </a:endParaRPr>
        </a:p>
      </dgm:t>
    </dgm:pt>
    <dgm:pt modelId="{BD946FB9-BC55-4676-B7FA-02421E03AF93}" type="parTrans" cxnId="{6E6BED1B-820E-4E9A-9C97-D8CD11564310}">
      <dgm:prSet/>
      <dgm:spPr/>
      <dgm:t>
        <a:bodyPr/>
        <a:lstStyle/>
        <a:p>
          <a:pPr rtl="1"/>
          <a:endParaRPr lang="ar-SA"/>
        </a:p>
      </dgm:t>
    </dgm:pt>
    <dgm:pt modelId="{857E1FDB-232C-44D6-9CC8-DBE3E1D827D0}" type="sibTrans" cxnId="{6E6BED1B-820E-4E9A-9C97-D8CD11564310}">
      <dgm:prSet/>
      <dgm:spPr/>
      <dgm:t>
        <a:bodyPr/>
        <a:lstStyle/>
        <a:p>
          <a:pPr rtl="1"/>
          <a:endParaRPr lang="ar-SA"/>
        </a:p>
      </dgm:t>
    </dgm:pt>
    <dgm:pt modelId="{592E7A79-DFC7-43EF-9486-12A0C7542B85}">
      <dgm:prSet/>
      <dgm:spPr>
        <a:solidFill>
          <a:schemeClr val="tx1">
            <a:lumMod val="65000"/>
            <a:lumOff val="35000"/>
          </a:schemeClr>
        </a:solidFill>
      </dgm:spPr>
      <dgm:t>
        <a:bodyPr/>
        <a:lstStyle/>
        <a:p>
          <a:pPr rtl="1"/>
          <a:r>
            <a:rPr lang="ar-SA" dirty="0" smtClean="0">
              <a:solidFill>
                <a:schemeClr val="bg2">
                  <a:lumMod val="90000"/>
                </a:schemeClr>
              </a:solidFill>
            </a:rPr>
            <a:t>نظم معلومات إدارية</a:t>
          </a:r>
          <a:endParaRPr lang="ar-SA" dirty="0">
            <a:solidFill>
              <a:schemeClr val="bg2">
                <a:lumMod val="90000"/>
              </a:schemeClr>
            </a:solidFill>
          </a:endParaRPr>
        </a:p>
      </dgm:t>
    </dgm:pt>
    <dgm:pt modelId="{9C5319AA-A46C-406F-8BEB-2FEEDC1F1C9A}" type="parTrans" cxnId="{5E22BB86-CE0F-41A2-8023-F7C716FC4A6B}">
      <dgm:prSet/>
      <dgm:spPr/>
      <dgm:t>
        <a:bodyPr/>
        <a:lstStyle/>
        <a:p>
          <a:pPr rtl="1"/>
          <a:endParaRPr lang="ar-SA"/>
        </a:p>
      </dgm:t>
    </dgm:pt>
    <dgm:pt modelId="{B324D85B-E9F8-4EB7-8744-54ED23E5080D}" type="sibTrans" cxnId="{5E22BB86-CE0F-41A2-8023-F7C716FC4A6B}">
      <dgm:prSet/>
      <dgm:spPr/>
      <dgm:t>
        <a:bodyPr/>
        <a:lstStyle/>
        <a:p>
          <a:pPr rtl="1"/>
          <a:endParaRPr lang="ar-SA"/>
        </a:p>
      </dgm:t>
    </dgm:pt>
    <dgm:pt modelId="{9018D098-4821-4DA4-BCCA-0280E6D7B8DD}" type="pres">
      <dgm:prSet presAssocID="{DD3B8425-8A07-4D97-9FDC-5DF5998DB278}" presName="linear" presStyleCnt="0">
        <dgm:presLayoutVars>
          <dgm:animLvl val="lvl"/>
          <dgm:resizeHandles val="exact"/>
        </dgm:presLayoutVars>
      </dgm:prSet>
      <dgm:spPr/>
      <dgm:t>
        <a:bodyPr/>
        <a:lstStyle/>
        <a:p>
          <a:pPr rtl="1"/>
          <a:endParaRPr lang="ar-SA"/>
        </a:p>
      </dgm:t>
    </dgm:pt>
    <dgm:pt modelId="{89D0F3FB-C2FD-419D-A762-D9A9A2DC81C3}" type="pres">
      <dgm:prSet presAssocID="{FCFC7566-DBA5-48D3-AAE4-2B62E38E08E5}" presName="parentText" presStyleLbl="node1" presStyleIdx="0" presStyleCnt="4" custLinFactY="-8190" custLinFactNeighborX="-2344" custLinFactNeighborY="-100000">
        <dgm:presLayoutVars>
          <dgm:chMax val="0"/>
          <dgm:bulletEnabled val="1"/>
        </dgm:presLayoutVars>
      </dgm:prSet>
      <dgm:spPr/>
      <dgm:t>
        <a:bodyPr/>
        <a:lstStyle/>
        <a:p>
          <a:pPr rtl="1"/>
          <a:endParaRPr lang="ar-SA"/>
        </a:p>
      </dgm:t>
    </dgm:pt>
    <dgm:pt modelId="{0C79E81B-AD0F-4CED-AB10-57F45CCB27DA}" type="pres">
      <dgm:prSet presAssocID="{857E1FDB-232C-44D6-9CC8-DBE3E1D827D0}" presName="spacer" presStyleCnt="0"/>
      <dgm:spPr/>
      <dgm:t>
        <a:bodyPr/>
        <a:lstStyle/>
        <a:p>
          <a:pPr rtl="1"/>
          <a:endParaRPr lang="ar-SA"/>
        </a:p>
      </dgm:t>
    </dgm:pt>
    <dgm:pt modelId="{4F89A88D-9B3C-4B1A-8034-7DA1640E4BC6}" type="pres">
      <dgm:prSet presAssocID="{592E7A79-DFC7-43EF-9486-12A0C7542B85}" presName="parentText" presStyleLbl="node1" presStyleIdx="1" presStyleCnt="4">
        <dgm:presLayoutVars>
          <dgm:chMax val="0"/>
          <dgm:bulletEnabled val="1"/>
        </dgm:presLayoutVars>
      </dgm:prSet>
      <dgm:spPr/>
      <dgm:t>
        <a:bodyPr/>
        <a:lstStyle/>
        <a:p>
          <a:pPr rtl="1"/>
          <a:endParaRPr lang="ar-SA"/>
        </a:p>
      </dgm:t>
    </dgm:pt>
    <dgm:pt modelId="{626E0843-7835-453E-8765-C88715BBD757}" type="pres">
      <dgm:prSet presAssocID="{B324D85B-E9F8-4EB7-8744-54ED23E5080D}" presName="spacer" presStyleCnt="0"/>
      <dgm:spPr/>
    </dgm:pt>
    <dgm:pt modelId="{BB2C393C-E5CC-4873-992C-418F7FAD212F}" type="pres">
      <dgm:prSet presAssocID="{CA324750-264D-4ABE-B713-6518EBB07ABF}" presName="parentText" presStyleLbl="node1" presStyleIdx="2" presStyleCnt="4" custLinFactNeighborX="1172" custLinFactNeighborY="81337">
        <dgm:presLayoutVars>
          <dgm:chMax val="0"/>
          <dgm:bulletEnabled val="1"/>
        </dgm:presLayoutVars>
      </dgm:prSet>
      <dgm:spPr/>
      <dgm:t>
        <a:bodyPr/>
        <a:lstStyle/>
        <a:p>
          <a:pPr rtl="1"/>
          <a:endParaRPr lang="ar-SA"/>
        </a:p>
      </dgm:t>
    </dgm:pt>
    <dgm:pt modelId="{08BF1656-E67D-4AB9-BC46-EF8805F27239}" type="pres">
      <dgm:prSet presAssocID="{E17FB2D8-F948-49F3-9CD9-F45B0D915157}" presName="spacer" presStyleCnt="0"/>
      <dgm:spPr/>
      <dgm:t>
        <a:bodyPr/>
        <a:lstStyle/>
        <a:p>
          <a:pPr rtl="1"/>
          <a:endParaRPr lang="ar-SA"/>
        </a:p>
      </dgm:t>
    </dgm:pt>
    <dgm:pt modelId="{5E1A5334-45E0-4784-9FD7-AED5295F0B74}" type="pres">
      <dgm:prSet presAssocID="{D55D4567-8D3C-455A-8AC9-4A7BCF9CB67B}" presName="parentText" presStyleLbl="node1" presStyleIdx="3" presStyleCnt="4" custLinFactY="41258" custLinFactNeighborX="1172" custLinFactNeighborY="100000">
        <dgm:presLayoutVars>
          <dgm:chMax val="0"/>
          <dgm:bulletEnabled val="1"/>
        </dgm:presLayoutVars>
      </dgm:prSet>
      <dgm:spPr/>
      <dgm:t>
        <a:bodyPr/>
        <a:lstStyle/>
        <a:p>
          <a:pPr rtl="1"/>
          <a:endParaRPr lang="ar-SA"/>
        </a:p>
      </dgm:t>
    </dgm:pt>
  </dgm:ptLst>
  <dgm:cxnLst>
    <dgm:cxn modelId="{F1D866BF-B44F-46FC-89A7-7AD8232F8045}" type="presOf" srcId="{FCFC7566-DBA5-48D3-AAE4-2B62E38E08E5}" destId="{89D0F3FB-C2FD-419D-A762-D9A9A2DC81C3}" srcOrd="0" destOrd="0" presId="urn:microsoft.com/office/officeart/2005/8/layout/vList2"/>
    <dgm:cxn modelId="{6E6BED1B-820E-4E9A-9C97-D8CD11564310}" srcId="{DD3B8425-8A07-4D97-9FDC-5DF5998DB278}" destId="{FCFC7566-DBA5-48D3-AAE4-2B62E38E08E5}" srcOrd="0" destOrd="0" parTransId="{BD946FB9-BC55-4676-B7FA-02421E03AF93}" sibTransId="{857E1FDB-232C-44D6-9CC8-DBE3E1D827D0}"/>
    <dgm:cxn modelId="{FF7CBDAE-6B7F-4787-AE79-EF1093193E69}" type="presOf" srcId="{592E7A79-DFC7-43EF-9486-12A0C7542B85}" destId="{4F89A88D-9B3C-4B1A-8034-7DA1640E4BC6}" srcOrd="0" destOrd="0" presId="urn:microsoft.com/office/officeart/2005/8/layout/vList2"/>
    <dgm:cxn modelId="{B33F2289-5615-4D8F-88B0-E034DF93A3EF}" type="presOf" srcId="{D55D4567-8D3C-455A-8AC9-4A7BCF9CB67B}" destId="{5E1A5334-45E0-4784-9FD7-AED5295F0B74}" srcOrd="0" destOrd="0" presId="urn:microsoft.com/office/officeart/2005/8/layout/vList2"/>
    <dgm:cxn modelId="{FADD7732-0014-4C2A-B9DD-81CC076F3F86}" srcId="{DD3B8425-8A07-4D97-9FDC-5DF5998DB278}" destId="{D55D4567-8D3C-455A-8AC9-4A7BCF9CB67B}" srcOrd="3" destOrd="0" parTransId="{DFB347D9-A980-4364-A7C1-44556DE64D94}" sibTransId="{0DF93DA0-61D1-4A90-96BC-A59A44395D0E}"/>
    <dgm:cxn modelId="{6E7D4948-C9CE-4D9E-82EB-A948BA968974}" type="presOf" srcId="{CA324750-264D-4ABE-B713-6518EBB07ABF}" destId="{BB2C393C-E5CC-4873-992C-418F7FAD212F}" srcOrd="0" destOrd="0" presId="urn:microsoft.com/office/officeart/2005/8/layout/vList2"/>
    <dgm:cxn modelId="{09BA1FEE-37C5-4D42-945A-6D7BF9E6FB79}" type="presOf" srcId="{DD3B8425-8A07-4D97-9FDC-5DF5998DB278}" destId="{9018D098-4821-4DA4-BCCA-0280E6D7B8DD}" srcOrd="0" destOrd="0" presId="urn:microsoft.com/office/officeart/2005/8/layout/vList2"/>
    <dgm:cxn modelId="{5E22BB86-CE0F-41A2-8023-F7C716FC4A6B}" srcId="{DD3B8425-8A07-4D97-9FDC-5DF5998DB278}" destId="{592E7A79-DFC7-43EF-9486-12A0C7542B85}" srcOrd="1" destOrd="0" parTransId="{9C5319AA-A46C-406F-8BEB-2FEEDC1F1C9A}" sibTransId="{B324D85B-E9F8-4EB7-8744-54ED23E5080D}"/>
    <dgm:cxn modelId="{97B1CEAE-8B76-4977-ACCA-4212CA66A281}" srcId="{DD3B8425-8A07-4D97-9FDC-5DF5998DB278}" destId="{CA324750-264D-4ABE-B713-6518EBB07ABF}" srcOrd="2" destOrd="0" parTransId="{BDD4603F-0082-40B0-94F5-1846AEDD8F97}" sibTransId="{E17FB2D8-F948-49F3-9CD9-F45B0D915157}"/>
    <dgm:cxn modelId="{B5089313-CB6F-40CE-B45B-A9577F1E0079}" type="presParOf" srcId="{9018D098-4821-4DA4-BCCA-0280E6D7B8DD}" destId="{89D0F3FB-C2FD-419D-A762-D9A9A2DC81C3}" srcOrd="0" destOrd="0" presId="urn:microsoft.com/office/officeart/2005/8/layout/vList2"/>
    <dgm:cxn modelId="{48EC2171-4523-40BC-982A-8582E8C2A288}" type="presParOf" srcId="{9018D098-4821-4DA4-BCCA-0280E6D7B8DD}" destId="{0C79E81B-AD0F-4CED-AB10-57F45CCB27DA}" srcOrd="1" destOrd="0" presId="urn:microsoft.com/office/officeart/2005/8/layout/vList2"/>
    <dgm:cxn modelId="{36F07528-A9D7-4AC3-B892-C95AADE4080E}" type="presParOf" srcId="{9018D098-4821-4DA4-BCCA-0280E6D7B8DD}" destId="{4F89A88D-9B3C-4B1A-8034-7DA1640E4BC6}" srcOrd="2" destOrd="0" presId="urn:microsoft.com/office/officeart/2005/8/layout/vList2"/>
    <dgm:cxn modelId="{F936CC55-5B9A-4279-97AB-DFB99F2F9EDE}" type="presParOf" srcId="{9018D098-4821-4DA4-BCCA-0280E6D7B8DD}" destId="{626E0843-7835-453E-8765-C88715BBD757}" srcOrd="3" destOrd="0" presId="urn:microsoft.com/office/officeart/2005/8/layout/vList2"/>
    <dgm:cxn modelId="{E327416B-A751-4E17-B429-2C401F64674D}" type="presParOf" srcId="{9018D098-4821-4DA4-BCCA-0280E6D7B8DD}" destId="{BB2C393C-E5CC-4873-992C-418F7FAD212F}" srcOrd="4" destOrd="0" presId="urn:microsoft.com/office/officeart/2005/8/layout/vList2"/>
    <dgm:cxn modelId="{BC0ECB3E-052E-4BD1-AAF5-B0A791EBD308}" type="presParOf" srcId="{9018D098-4821-4DA4-BCCA-0280E6D7B8DD}" destId="{08BF1656-E67D-4AB9-BC46-EF8805F27239}" srcOrd="5" destOrd="0" presId="urn:microsoft.com/office/officeart/2005/8/layout/vList2"/>
    <dgm:cxn modelId="{9522D169-FFB6-4370-B78D-7E4850ACA0AE}" type="presParOf" srcId="{9018D098-4821-4DA4-BCCA-0280E6D7B8DD}" destId="{5E1A5334-45E0-4784-9FD7-AED5295F0B74}"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D2D8B135-AE3C-4CCB-A67A-15DCD3B093C6}"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C40CFB88-D9F3-4D17-AE59-E8D40465DF05}">
      <dgm:prSet phldrT="[Text]" custT="1"/>
      <dgm:spPr>
        <a:solidFill>
          <a:schemeClr val="tx1">
            <a:lumMod val="65000"/>
            <a:lumOff val="35000"/>
          </a:schemeClr>
        </a:solidFill>
      </dgm:spPr>
      <dgm:t>
        <a:bodyPr/>
        <a:lstStyle/>
        <a:p>
          <a:pPr rtl="1"/>
          <a:r>
            <a:rPr lang="ar-SA" sz="3300" i="1" dirty="0" smtClean="0">
              <a:solidFill>
                <a:schemeClr val="bg2">
                  <a:lumMod val="90000"/>
                </a:schemeClr>
              </a:solidFill>
            </a:rPr>
            <a:t>يمكن </a:t>
          </a:r>
          <a:r>
            <a:rPr lang="ar-SA" sz="3600" i="1" dirty="0" smtClean="0">
              <a:solidFill>
                <a:schemeClr val="bg2">
                  <a:lumMod val="90000"/>
                </a:schemeClr>
              </a:solidFill>
            </a:rPr>
            <a:t>تقسيم</a:t>
          </a:r>
          <a:r>
            <a:rPr lang="ar-SA" sz="3300" i="1" dirty="0" smtClean="0">
              <a:solidFill>
                <a:schemeClr val="bg2">
                  <a:lumMod val="90000"/>
                </a:schemeClr>
              </a:solidFill>
            </a:rPr>
            <a:t> الوحدات البرمجية الى:</a:t>
          </a:r>
          <a:endParaRPr lang="ar-SA" sz="3300" i="1" dirty="0">
            <a:solidFill>
              <a:schemeClr val="bg2">
                <a:lumMod val="90000"/>
              </a:schemeClr>
            </a:solidFill>
          </a:endParaRPr>
        </a:p>
      </dgm:t>
    </dgm:pt>
    <dgm:pt modelId="{B02113E4-999C-41B3-B00B-0167252F62A3}" type="parTrans" cxnId="{80D16D3B-71F3-490C-89EE-BA393EA1BA66}">
      <dgm:prSet/>
      <dgm:spPr/>
      <dgm:t>
        <a:bodyPr/>
        <a:lstStyle/>
        <a:p>
          <a:pPr rtl="1"/>
          <a:endParaRPr lang="ar-SA"/>
        </a:p>
      </dgm:t>
    </dgm:pt>
    <dgm:pt modelId="{8A1A8E41-5903-43BB-99E3-D689168F77CB}" type="sibTrans" cxnId="{80D16D3B-71F3-490C-89EE-BA393EA1BA66}">
      <dgm:prSet/>
      <dgm:spPr/>
      <dgm:t>
        <a:bodyPr/>
        <a:lstStyle/>
        <a:p>
          <a:pPr rtl="1"/>
          <a:endParaRPr lang="ar-SA"/>
        </a:p>
      </dgm:t>
    </dgm:pt>
    <dgm:pt modelId="{E2D25F2C-7A8D-48E6-8F7C-74D8FE6B775F}" type="pres">
      <dgm:prSet presAssocID="{D2D8B135-AE3C-4CCB-A67A-15DCD3B093C6}" presName="linear" presStyleCnt="0">
        <dgm:presLayoutVars>
          <dgm:animLvl val="lvl"/>
          <dgm:resizeHandles val="exact"/>
        </dgm:presLayoutVars>
      </dgm:prSet>
      <dgm:spPr/>
      <dgm:t>
        <a:bodyPr/>
        <a:lstStyle/>
        <a:p>
          <a:pPr rtl="1"/>
          <a:endParaRPr lang="ar-SA"/>
        </a:p>
      </dgm:t>
    </dgm:pt>
    <dgm:pt modelId="{7CEA067D-3D62-4F6F-83AE-213D306A0CF2}" type="pres">
      <dgm:prSet presAssocID="{C40CFB88-D9F3-4D17-AE59-E8D40465DF05}" presName="parentText" presStyleLbl="node1" presStyleIdx="0" presStyleCnt="1" custLinFactNeighborX="-1172" custLinFactNeighborY="-26">
        <dgm:presLayoutVars>
          <dgm:chMax val="0"/>
          <dgm:bulletEnabled val="1"/>
        </dgm:presLayoutVars>
      </dgm:prSet>
      <dgm:spPr/>
      <dgm:t>
        <a:bodyPr/>
        <a:lstStyle/>
        <a:p>
          <a:pPr rtl="1"/>
          <a:endParaRPr lang="ar-SA"/>
        </a:p>
      </dgm:t>
    </dgm:pt>
  </dgm:ptLst>
  <dgm:cxnLst>
    <dgm:cxn modelId="{FE67E03F-280A-49B2-A932-5622EC1FE822}" type="presOf" srcId="{C40CFB88-D9F3-4D17-AE59-E8D40465DF05}" destId="{7CEA067D-3D62-4F6F-83AE-213D306A0CF2}" srcOrd="0" destOrd="0" presId="urn:microsoft.com/office/officeart/2005/8/layout/vList2"/>
    <dgm:cxn modelId="{80D16D3B-71F3-490C-89EE-BA393EA1BA66}" srcId="{D2D8B135-AE3C-4CCB-A67A-15DCD3B093C6}" destId="{C40CFB88-D9F3-4D17-AE59-E8D40465DF05}" srcOrd="0" destOrd="0" parTransId="{B02113E4-999C-41B3-B00B-0167252F62A3}" sibTransId="{8A1A8E41-5903-43BB-99E3-D689168F77CB}"/>
    <dgm:cxn modelId="{A4D6DCF9-A703-43FF-BC34-2DB489E2D667}" type="presOf" srcId="{D2D8B135-AE3C-4CCB-A67A-15DCD3B093C6}" destId="{E2D25F2C-7A8D-48E6-8F7C-74D8FE6B775F}" srcOrd="0" destOrd="0" presId="urn:microsoft.com/office/officeart/2005/8/layout/vList2"/>
    <dgm:cxn modelId="{06C8980A-5503-4155-8783-39BD8918FD42}" type="presParOf" srcId="{E2D25F2C-7A8D-48E6-8F7C-74D8FE6B775F}" destId="{7CEA067D-3D62-4F6F-83AE-213D306A0CF2}"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FF539C68-EBB7-4C5F-AB0D-3023387F340B}"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8C385995-50E0-420F-A212-A587ACBAC728}">
      <dgm:prSet phldrT="[Text]" custT="1"/>
      <dgm:spPr>
        <a:solidFill>
          <a:schemeClr val="tx1">
            <a:lumMod val="65000"/>
            <a:lumOff val="35000"/>
          </a:schemeClr>
        </a:solidFill>
      </dgm:spPr>
      <dgm:t>
        <a:bodyPr/>
        <a:lstStyle/>
        <a:p>
          <a:pPr rtl="1"/>
          <a:r>
            <a:rPr lang="ar-SA" sz="2400" i="1" dirty="0" smtClean="0">
              <a:solidFill>
                <a:schemeClr val="bg2">
                  <a:lumMod val="90000"/>
                </a:schemeClr>
              </a:solidFill>
            </a:rPr>
            <a:t>تتكون الوحدة البرمجية من ثلاثةأجزاء:</a:t>
          </a:r>
          <a:endParaRPr lang="ar-SA" sz="2400" i="1" dirty="0">
            <a:solidFill>
              <a:schemeClr val="bg2">
                <a:lumMod val="90000"/>
              </a:schemeClr>
            </a:solidFill>
          </a:endParaRPr>
        </a:p>
      </dgm:t>
    </dgm:pt>
    <dgm:pt modelId="{A10F631A-CEF8-4D34-89DC-A76735662121}" type="parTrans" cxnId="{B3E37E24-924F-470F-B9BF-B2190A7533C6}">
      <dgm:prSet/>
      <dgm:spPr/>
      <dgm:t>
        <a:bodyPr/>
        <a:lstStyle/>
        <a:p>
          <a:pPr rtl="1"/>
          <a:endParaRPr lang="ar-SA"/>
        </a:p>
      </dgm:t>
    </dgm:pt>
    <dgm:pt modelId="{8FD622A2-0FD8-48F2-9B3F-4E78E711970E}" type="sibTrans" cxnId="{B3E37E24-924F-470F-B9BF-B2190A7533C6}">
      <dgm:prSet/>
      <dgm:spPr/>
      <dgm:t>
        <a:bodyPr/>
        <a:lstStyle/>
        <a:p>
          <a:pPr rtl="1"/>
          <a:endParaRPr lang="ar-SA"/>
        </a:p>
      </dgm:t>
    </dgm:pt>
    <dgm:pt modelId="{A11A6944-C511-4DCB-9245-57EA725BA962}" type="pres">
      <dgm:prSet presAssocID="{FF539C68-EBB7-4C5F-AB0D-3023387F340B}" presName="linear" presStyleCnt="0">
        <dgm:presLayoutVars>
          <dgm:animLvl val="lvl"/>
          <dgm:resizeHandles val="exact"/>
        </dgm:presLayoutVars>
      </dgm:prSet>
      <dgm:spPr/>
      <dgm:t>
        <a:bodyPr/>
        <a:lstStyle/>
        <a:p>
          <a:pPr rtl="1"/>
          <a:endParaRPr lang="ar-SA"/>
        </a:p>
      </dgm:t>
    </dgm:pt>
    <dgm:pt modelId="{E6A82E04-8209-4DD6-AAA7-09BBCC0406A7}" type="pres">
      <dgm:prSet presAssocID="{8C385995-50E0-420F-A212-A587ACBAC728}" presName="parentText" presStyleLbl="node1" presStyleIdx="0" presStyleCnt="1" custScaleY="58710" custLinFactY="-56885" custLinFactNeighborX="2344" custLinFactNeighborY="-100000">
        <dgm:presLayoutVars>
          <dgm:chMax val="0"/>
          <dgm:bulletEnabled val="1"/>
        </dgm:presLayoutVars>
      </dgm:prSet>
      <dgm:spPr/>
      <dgm:t>
        <a:bodyPr/>
        <a:lstStyle/>
        <a:p>
          <a:pPr rtl="1"/>
          <a:endParaRPr lang="ar-SA"/>
        </a:p>
      </dgm:t>
    </dgm:pt>
  </dgm:ptLst>
  <dgm:cxnLst>
    <dgm:cxn modelId="{B9A8747A-1472-4E73-89E0-3CB2B715DF94}" type="presOf" srcId="{8C385995-50E0-420F-A212-A587ACBAC728}" destId="{E6A82E04-8209-4DD6-AAA7-09BBCC0406A7}" srcOrd="0" destOrd="0" presId="urn:microsoft.com/office/officeart/2005/8/layout/vList2"/>
    <dgm:cxn modelId="{E7982D3A-D52A-4994-9456-B54D501CEB78}" type="presOf" srcId="{FF539C68-EBB7-4C5F-AB0D-3023387F340B}" destId="{A11A6944-C511-4DCB-9245-57EA725BA962}" srcOrd="0" destOrd="0" presId="urn:microsoft.com/office/officeart/2005/8/layout/vList2"/>
    <dgm:cxn modelId="{B3E37E24-924F-470F-B9BF-B2190A7533C6}" srcId="{FF539C68-EBB7-4C5F-AB0D-3023387F340B}" destId="{8C385995-50E0-420F-A212-A587ACBAC728}" srcOrd="0" destOrd="0" parTransId="{A10F631A-CEF8-4D34-89DC-A76735662121}" sibTransId="{8FD622A2-0FD8-48F2-9B3F-4E78E711970E}"/>
    <dgm:cxn modelId="{E91EC5A2-A420-4275-9699-8C66FBF88AEC}" type="presParOf" srcId="{A11A6944-C511-4DCB-9245-57EA725BA962}" destId="{E6A82E04-8209-4DD6-AAA7-09BBCC0406A7}"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0042A55C-02D4-4F70-B563-6CD618688493}"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6A6345F8-ED5F-4B3E-AE46-CEF0D1FE6626}">
      <dgm:prSet phldrT="[Text]" custT="1"/>
      <dgm:spPr>
        <a:solidFill>
          <a:schemeClr val="tx1">
            <a:lumMod val="75000"/>
            <a:lumOff val="25000"/>
          </a:schemeClr>
        </a:solidFill>
      </dgm:spPr>
      <dgm:t>
        <a:bodyPr/>
        <a:lstStyle/>
        <a:p>
          <a:pPr algn="ctr" rtl="1"/>
          <a:r>
            <a:rPr lang="ar-SA" sz="3600" b="0" i="1" dirty="0" smtClean="0">
              <a:solidFill>
                <a:schemeClr val="bg2">
                  <a:lumMod val="90000"/>
                </a:schemeClr>
              </a:solidFill>
            </a:rPr>
            <a:t>المتغيرات </a:t>
          </a:r>
          <a:r>
            <a:rPr lang="ar-SA" sz="3600" b="0" i="1" dirty="0" smtClean="0">
              <a:solidFill>
                <a:schemeClr val="bg2">
                  <a:lumMod val="90000"/>
                </a:schemeClr>
              </a:solidFill>
            </a:rPr>
            <a:t> </a:t>
          </a:r>
          <a:endParaRPr lang="ar-SA" sz="3600" b="0" i="1" dirty="0">
            <a:solidFill>
              <a:schemeClr val="bg2">
                <a:lumMod val="90000"/>
              </a:schemeClr>
            </a:solidFill>
          </a:endParaRPr>
        </a:p>
      </dgm:t>
    </dgm:pt>
    <dgm:pt modelId="{4FDC22D3-DB88-403E-91C9-84347B8739A6}" type="parTrans" cxnId="{10CC9FA2-1623-4180-B634-94E2569F281E}">
      <dgm:prSet/>
      <dgm:spPr/>
      <dgm:t>
        <a:bodyPr/>
        <a:lstStyle/>
        <a:p>
          <a:pPr rtl="1"/>
          <a:endParaRPr lang="ar-SA"/>
        </a:p>
      </dgm:t>
    </dgm:pt>
    <dgm:pt modelId="{EA922C84-CFD9-46F3-92BF-CA44FEEE56EC}" type="sibTrans" cxnId="{10CC9FA2-1623-4180-B634-94E2569F281E}">
      <dgm:prSet/>
      <dgm:spPr/>
      <dgm:t>
        <a:bodyPr/>
        <a:lstStyle/>
        <a:p>
          <a:pPr rtl="1"/>
          <a:endParaRPr lang="ar-SA"/>
        </a:p>
      </dgm:t>
    </dgm:pt>
    <dgm:pt modelId="{BF63C368-066A-4199-9560-CA0A5EB162B2}" type="pres">
      <dgm:prSet presAssocID="{0042A55C-02D4-4F70-B563-6CD618688493}" presName="linear" presStyleCnt="0">
        <dgm:presLayoutVars>
          <dgm:animLvl val="lvl"/>
          <dgm:resizeHandles val="exact"/>
        </dgm:presLayoutVars>
      </dgm:prSet>
      <dgm:spPr/>
      <dgm:t>
        <a:bodyPr/>
        <a:lstStyle/>
        <a:p>
          <a:pPr rtl="1"/>
          <a:endParaRPr lang="ar-SA"/>
        </a:p>
      </dgm:t>
    </dgm:pt>
    <dgm:pt modelId="{A55B8DD3-1B70-4548-979B-F813DC4DAFAD}" type="pres">
      <dgm:prSet presAssocID="{6A6345F8-ED5F-4B3E-AE46-CEF0D1FE6626}" presName="parentText" presStyleLbl="node1" presStyleIdx="0" presStyleCnt="1" custScaleY="50297" custLinFactY="-77252" custLinFactNeighborX="2344" custLinFactNeighborY="-100000">
        <dgm:presLayoutVars>
          <dgm:chMax val="0"/>
          <dgm:bulletEnabled val="1"/>
        </dgm:presLayoutVars>
      </dgm:prSet>
      <dgm:spPr/>
      <dgm:t>
        <a:bodyPr/>
        <a:lstStyle/>
        <a:p>
          <a:pPr rtl="1"/>
          <a:endParaRPr lang="ar-SA"/>
        </a:p>
      </dgm:t>
    </dgm:pt>
  </dgm:ptLst>
  <dgm:cxnLst>
    <dgm:cxn modelId="{2DB6A685-32B7-4685-9484-D92423A257FC}" type="presOf" srcId="{0042A55C-02D4-4F70-B563-6CD618688493}" destId="{BF63C368-066A-4199-9560-CA0A5EB162B2}" srcOrd="0" destOrd="0" presId="urn:microsoft.com/office/officeart/2005/8/layout/vList2"/>
    <dgm:cxn modelId="{91D4BFAF-8167-4B74-9C12-03AA3C16862D}" type="presOf" srcId="{6A6345F8-ED5F-4B3E-AE46-CEF0D1FE6626}" destId="{A55B8DD3-1B70-4548-979B-F813DC4DAFAD}" srcOrd="0" destOrd="0" presId="urn:microsoft.com/office/officeart/2005/8/layout/vList2"/>
    <dgm:cxn modelId="{10CC9FA2-1623-4180-B634-94E2569F281E}" srcId="{0042A55C-02D4-4F70-B563-6CD618688493}" destId="{6A6345F8-ED5F-4B3E-AE46-CEF0D1FE6626}" srcOrd="0" destOrd="0" parTransId="{4FDC22D3-DB88-403E-91C9-84347B8739A6}" sibTransId="{EA922C84-CFD9-46F3-92BF-CA44FEEE56EC}"/>
    <dgm:cxn modelId="{C793FB38-15D0-4B67-BC75-47505F5682B6}" type="presParOf" srcId="{BF63C368-066A-4199-9560-CA0A5EB162B2}" destId="{A55B8DD3-1B70-4548-979B-F813DC4DAFAD}"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C37420AD-4790-4B97-940F-F0D7889CE49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B2B9177A-29CC-47F1-A44C-9B216C20C050}">
      <dgm:prSet phldrT="[Text]" custT="1"/>
      <dgm:spPr>
        <a:solidFill>
          <a:schemeClr val="tx1">
            <a:lumMod val="65000"/>
            <a:lumOff val="35000"/>
          </a:schemeClr>
        </a:solidFill>
        <a:effectLst>
          <a:innerShdw blurRad="63500" dist="50800" dir="13500000">
            <a:schemeClr val="tx1">
              <a:lumMod val="75000"/>
              <a:lumOff val="25000"/>
              <a:alpha val="50000"/>
            </a:schemeClr>
          </a:innerShdw>
        </a:effectLst>
      </dgm:spPr>
      <dgm:t>
        <a:bodyPr/>
        <a:lstStyle/>
        <a:p>
          <a:pPr rtl="1"/>
          <a:r>
            <a:rPr lang="ar-SA" sz="4000" dirty="0" smtClean="0">
              <a:solidFill>
                <a:schemeClr val="bg2">
                  <a:lumMod val="90000"/>
                </a:schemeClr>
              </a:solidFill>
            </a:rPr>
            <a:t>مكونات جمل ال </a:t>
          </a:r>
          <a:r>
            <a:rPr lang="en-US" sz="4000" dirty="0" smtClean="0">
              <a:solidFill>
                <a:schemeClr val="bg2">
                  <a:lumMod val="90000"/>
                </a:schemeClr>
              </a:solidFill>
            </a:rPr>
            <a:t>plsql</a:t>
          </a:r>
          <a:r>
            <a:rPr lang="ar-SA" sz="4000" dirty="0" smtClean="0">
              <a:solidFill>
                <a:schemeClr val="bg2">
                  <a:lumMod val="90000"/>
                </a:schemeClr>
              </a:solidFill>
            </a:rPr>
            <a:t>:</a:t>
          </a:r>
          <a:endParaRPr lang="ar-SA" sz="4000" dirty="0">
            <a:solidFill>
              <a:schemeClr val="bg2">
                <a:lumMod val="90000"/>
              </a:schemeClr>
            </a:solidFill>
          </a:endParaRPr>
        </a:p>
      </dgm:t>
    </dgm:pt>
    <dgm:pt modelId="{4C32FA38-D585-43A6-820F-44F478408F4A}" type="parTrans" cxnId="{DC4EC8E9-C00D-40A2-87C9-466E7CA3D9DD}">
      <dgm:prSet/>
      <dgm:spPr/>
      <dgm:t>
        <a:bodyPr/>
        <a:lstStyle/>
        <a:p>
          <a:pPr rtl="1"/>
          <a:endParaRPr lang="ar-SA"/>
        </a:p>
      </dgm:t>
    </dgm:pt>
    <dgm:pt modelId="{FFE8DC50-68D8-49EF-824C-F96693F990A2}" type="sibTrans" cxnId="{DC4EC8E9-C00D-40A2-87C9-466E7CA3D9DD}">
      <dgm:prSet/>
      <dgm:spPr/>
      <dgm:t>
        <a:bodyPr/>
        <a:lstStyle/>
        <a:p>
          <a:pPr rtl="1"/>
          <a:endParaRPr lang="ar-SA"/>
        </a:p>
      </dgm:t>
    </dgm:pt>
    <dgm:pt modelId="{4A2E4C51-3A4E-4004-93DC-B475FCAB962D}" type="pres">
      <dgm:prSet presAssocID="{C37420AD-4790-4B97-940F-F0D7889CE49D}" presName="linear" presStyleCnt="0">
        <dgm:presLayoutVars>
          <dgm:animLvl val="lvl"/>
          <dgm:resizeHandles val="exact"/>
        </dgm:presLayoutVars>
      </dgm:prSet>
      <dgm:spPr/>
      <dgm:t>
        <a:bodyPr/>
        <a:lstStyle/>
        <a:p>
          <a:pPr rtl="1"/>
          <a:endParaRPr lang="ar-SA"/>
        </a:p>
      </dgm:t>
    </dgm:pt>
    <dgm:pt modelId="{7826078F-7BFA-4354-9945-11B695C8626B}" type="pres">
      <dgm:prSet presAssocID="{B2B9177A-29CC-47F1-A44C-9B216C20C050}" presName="parentText" presStyleLbl="node1" presStyleIdx="0" presStyleCnt="1" custScaleY="70451" custLinFactNeighborX="-4297" custLinFactNeighborY="-98603">
        <dgm:presLayoutVars>
          <dgm:chMax val="0"/>
          <dgm:bulletEnabled val="1"/>
        </dgm:presLayoutVars>
      </dgm:prSet>
      <dgm:spPr/>
      <dgm:t>
        <a:bodyPr/>
        <a:lstStyle/>
        <a:p>
          <a:pPr rtl="1"/>
          <a:endParaRPr lang="ar-SA"/>
        </a:p>
      </dgm:t>
    </dgm:pt>
  </dgm:ptLst>
  <dgm:cxnLst>
    <dgm:cxn modelId="{DC4EC8E9-C00D-40A2-87C9-466E7CA3D9DD}" srcId="{C37420AD-4790-4B97-940F-F0D7889CE49D}" destId="{B2B9177A-29CC-47F1-A44C-9B216C20C050}" srcOrd="0" destOrd="0" parTransId="{4C32FA38-D585-43A6-820F-44F478408F4A}" sibTransId="{FFE8DC50-68D8-49EF-824C-F96693F990A2}"/>
    <dgm:cxn modelId="{F741C5C3-9ADF-469B-8D97-5DBE66735DA7}" type="presOf" srcId="{B2B9177A-29CC-47F1-A44C-9B216C20C050}" destId="{7826078F-7BFA-4354-9945-11B695C8626B}" srcOrd="0" destOrd="0" presId="urn:microsoft.com/office/officeart/2005/8/layout/vList2"/>
    <dgm:cxn modelId="{B2336922-6AE2-4A27-9C30-DBC983F9C273}" type="presOf" srcId="{C37420AD-4790-4B97-940F-F0D7889CE49D}" destId="{4A2E4C51-3A4E-4004-93DC-B475FCAB962D}" srcOrd="0" destOrd="0" presId="urn:microsoft.com/office/officeart/2005/8/layout/vList2"/>
    <dgm:cxn modelId="{259F6695-FCF1-4415-8466-246E9C26C462}" type="presParOf" srcId="{4A2E4C51-3A4E-4004-93DC-B475FCAB962D}" destId="{7826078F-7BFA-4354-9945-11B695C8626B}"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EF33A701-99E0-4B00-9951-558F22B8CA23}"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003D7AE0-C7E2-4195-B691-88A5896CCF36}">
      <dgm:prSet phldrT="[Text]" custT="1"/>
      <dgm:spPr>
        <a:solidFill>
          <a:schemeClr val="tx1">
            <a:lumMod val="65000"/>
            <a:lumOff val="35000"/>
          </a:schemeClr>
        </a:solidFill>
      </dgm:spPr>
      <dgm:t>
        <a:bodyPr/>
        <a:lstStyle/>
        <a:p>
          <a:pPr algn="ctr" rtl="1"/>
          <a:r>
            <a:rPr lang="ar-SA" sz="6600" i="1" dirty="0" smtClean="0">
              <a:solidFill>
                <a:schemeClr val="bg2">
                  <a:lumMod val="90000"/>
                </a:schemeClr>
              </a:solidFill>
            </a:rPr>
            <a:t>جمل التحكم</a:t>
          </a:r>
          <a:endParaRPr lang="ar-SA" sz="6600" i="1" dirty="0">
            <a:solidFill>
              <a:schemeClr val="bg2">
                <a:lumMod val="90000"/>
              </a:schemeClr>
            </a:solidFill>
          </a:endParaRPr>
        </a:p>
      </dgm:t>
    </dgm:pt>
    <dgm:pt modelId="{B7B6F015-BDD9-43C8-B240-D3F9DC053177}" type="parTrans" cxnId="{53675238-6A32-4A99-9DFD-88AC016DEA68}">
      <dgm:prSet/>
      <dgm:spPr/>
      <dgm:t>
        <a:bodyPr/>
        <a:lstStyle/>
        <a:p>
          <a:pPr rtl="1"/>
          <a:endParaRPr lang="ar-SA"/>
        </a:p>
      </dgm:t>
    </dgm:pt>
    <dgm:pt modelId="{357B9B80-E5F6-4FAE-99AC-0006140E6A35}" type="sibTrans" cxnId="{53675238-6A32-4A99-9DFD-88AC016DEA68}">
      <dgm:prSet/>
      <dgm:spPr/>
      <dgm:t>
        <a:bodyPr/>
        <a:lstStyle/>
        <a:p>
          <a:pPr rtl="1"/>
          <a:endParaRPr lang="ar-SA"/>
        </a:p>
      </dgm:t>
    </dgm:pt>
    <dgm:pt modelId="{78E84348-186E-4178-A143-A1AA2048577C}" type="pres">
      <dgm:prSet presAssocID="{EF33A701-99E0-4B00-9951-558F22B8CA23}" presName="linear" presStyleCnt="0">
        <dgm:presLayoutVars>
          <dgm:animLvl val="lvl"/>
          <dgm:resizeHandles val="exact"/>
        </dgm:presLayoutVars>
      </dgm:prSet>
      <dgm:spPr/>
      <dgm:t>
        <a:bodyPr/>
        <a:lstStyle/>
        <a:p>
          <a:pPr rtl="1"/>
          <a:endParaRPr lang="ar-SA"/>
        </a:p>
      </dgm:t>
    </dgm:pt>
    <dgm:pt modelId="{A2AE8EF6-0A4E-435E-828B-2FAF0641EF9B}" type="pres">
      <dgm:prSet presAssocID="{003D7AE0-C7E2-4195-B691-88A5896CCF36}" presName="parentText" presStyleLbl="node1" presStyleIdx="0" presStyleCnt="1" custScaleY="71819" custLinFactY="-45952" custLinFactNeighborX="-6306" custLinFactNeighborY="-100000">
        <dgm:presLayoutVars>
          <dgm:chMax val="0"/>
          <dgm:bulletEnabled val="1"/>
        </dgm:presLayoutVars>
      </dgm:prSet>
      <dgm:spPr/>
      <dgm:t>
        <a:bodyPr/>
        <a:lstStyle/>
        <a:p>
          <a:pPr rtl="1"/>
          <a:endParaRPr lang="ar-SA"/>
        </a:p>
      </dgm:t>
    </dgm:pt>
  </dgm:ptLst>
  <dgm:cxnLst>
    <dgm:cxn modelId="{53675238-6A32-4A99-9DFD-88AC016DEA68}" srcId="{EF33A701-99E0-4B00-9951-558F22B8CA23}" destId="{003D7AE0-C7E2-4195-B691-88A5896CCF36}" srcOrd="0" destOrd="0" parTransId="{B7B6F015-BDD9-43C8-B240-D3F9DC053177}" sibTransId="{357B9B80-E5F6-4FAE-99AC-0006140E6A35}"/>
    <dgm:cxn modelId="{E6B89324-9353-4DF4-8D8E-B522B49E87FE}" type="presOf" srcId="{003D7AE0-C7E2-4195-B691-88A5896CCF36}" destId="{A2AE8EF6-0A4E-435E-828B-2FAF0641EF9B}" srcOrd="0" destOrd="0" presId="urn:microsoft.com/office/officeart/2005/8/layout/vList2"/>
    <dgm:cxn modelId="{CBCBB429-A80A-44D2-BDF8-8E67F4451512}" type="presOf" srcId="{EF33A701-99E0-4B00-9951-558F22B8CA23}" destId="{78E84348-186E-4178-A143-A1AA2048577C}" srcOrd="0" destOrd="0" presId="urn:microsoft.com/office/officeart/2005/8/layout/vList2"/>
    <dgm:cxn modelId="{FBF6F12B-8219-4B75-87DB-1473E8F70287}" type="presParOf" srcId="{78E84348-186E-4178-A143-A1AA2048577C}" destId="{A2AE8EF6-0A4E-435E-828B-2FAF0641EF9B}"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E2E77544-3064-4BF0-8DA3-E34AC36293F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5D703EEB-CCB6-4410-9412-449D8EC983B0}">
      <dgm:prSet phldrT="[Text]"/>
      <dgm:spPr>
        <a:solidFill>
          <a:schemeClr val="tx1">
            <a:lumMod val="65000"/>
            <a:lumOff val="35000"/>
          </a:schemeClr>
        </a:solidFill>
      </dgm:spPr>
      <dgm:t>
        <a:bodyPr/>
        <a:lstStyle/>
        <a:p>
          <a:pPr algn="ctr" rtl="1"/>
          <a:r>
            <a:rPr lang="ar-SA" i="1" dirty="0" smtClean="0">
              <a:solidFill>
                <a:schemeClr val="bg2">
                  <a:lumMod val="90000"/>
                </a:schemeClr>
              </a:solidFill>
            </a:rPr>
            <a:t>السجلات</a:t>
          </a:r>
          <a:r>
            <a:rPr lang="ar-SA" dirty="0" smtClean="0"/>
            <a:t>  </a:t>
          </a:r>
          <a:endParaRPr lang="ar-SA" dirty="0"/>
        </a:p>
      </dgm:t>
    </dgm:pt>
    <dgm:pt modelId="{B532DA13-237C-4A41-BBFA-DC491BC638DB}" type="parTrans" cxnId="{9DD5E8F9-1D5B-4F9B-8A35-01767505E229}">
      <dgm:prSet/>
      <dgm:spPr/>
      <dgm:t>
        <a:bodyPr/>
        <a:lstStyle/>
        <a:p>
          <a:pPr rtl="1"/>
          <a:endParaRPr lang="ar-SA"/>
        </a:p>
      </dgm:t>
    </dgm:pt>
    <dgm:pt modelId="{C48CE5E0-ACCE-450D-B9A1-E380075F3231}" type="sibTrans" cxnId="{9DD5E8F9-1D5B-4F9B-8A35-01767505E229}">
      <dgm:prSet/>
      <dgm:spPr/>
      <dgm:t>
        <a:bodyPr/>
        <a:lstStyle/>
        <a:p>
          <a:pPr rtl="1"/>
          <a:endParaRPr lang="ar-SA"/>
        </a:p>
      </dgm:t>
    </dgm:pt>
    <dgm:pt modelId="{1D2C363A-0490-43D6-86ED-AE9767837F71}" type="pres">
      <dgm:prSet presAssocID="{E2E77544-3064-4BF0-8DA3-E34AC36293F1}" presName="linear" presStyleCnt="0">
        <dgm:presLayoutVars>
          <dgm:animLvl val="lvl"/>
          <dgm:resizeHandles val="exact"/>
        </dgm:presLayoutVars>
      </dgm:prSet>
      <dgm:spPr/>
      <dgm:t>
        <a:bodyPr/>
        <a:lstStyle/>
        <a:p>
          <a:pPr rtl="1"/>
          <a:endParaRPr lang="ar-SA"/>
        </a:p>
      </dgm:t>
    </dgm:pt>
    <dgm:pt modelId="{317A46E5-B819-4634-8065-56E1DA9DF264}" type="pres">
      <dgm:prSet presAssocID="{5D703EEB-CCB6-4410-9412-449D8EC983B0}" presName="parentText" presStyleLbl="node1" presStyleIdx="0" presStyleCnt="1" custScaleY="59691" custLinFactNeighborY="-96298">
        <dgm:presLayoutVars>
          <dgm:chMax val="0"/>
          <dgm:bulletEnabled val="1"/>
        </dgm:presLayoutVars>
      </dgm:prSet>
      <dgm:spPr/>
      <dgm:t>
        <a:bodyPr/>
        <a:lstStyle/>
        <a:p>
          <a:pPr rtl="1"/>
          <a:endParaRPr lang="ar-SA"/>
        </a:p>
      </dgm:t>
    </dgm:pt>
  </dgm:ptLst>
  <dgm:cxnLst>
    <dgm:cxn modelId="{A6CBF23A-930C-4613-AA0D-79AFCA5C51E3}" type="presOf" srcId="{E2E77544-3064-4BF0-8DA3-E34AC36293F1}" destId="{1D2C363A-0490-43D6-86ED-AE9767837F71}" srcOrd="0" destOrd="0" presId="urn:microsoft.com/office/officeart/2005/8/layout/vList2"/>
    <dgm:cxn modelId="{9DD5E8F9-1D5B-4F9B-8A35-01767505E229}" srcId="{E2E77544-3064-4BF0-8DA3-E34AC36293F1}" destId="{5D703EEB-CCB6-4410-9412-449D8EC983B0}" srcOrd="0" destOrd="0" parTransId="{B532DA13-237C-4A41-BBFA-DC491BC638DB}" sibTransId="{C48CE5E0-ACCE-450D-B9A1-E380075F3231}"/>
    <dgm:cxn modelId="{C29511F2-8247-47D1-84D5-0846DF81BB7B}" type="presOf" srcId="{5D703EEB-CCB6-4410-9412-449D8EC983B0}" destId="{317A46E5-B819-4634-8065-56E1DA9DF264}" srcOrd="0" destOrd="0" presId="urn:microsoft.com/office/officeart/2005/8/layout/vList2"/>
    <dgm:cxn modelId="{F4C54A13-EDB2-4183-B389-2440895E0A13}" type="presParOf" srcId="{1D2C363A-0490-43D6-86ED-AE9767837F71}" destId="{317A46E5-B819-4634-8065-56E1DA9DF264}"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BC9E42C1-6186-4B70-84B9-AA96EEE1D253}"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83E910D3-DDFF-4F66-85E0-7E5BBFE4FB9F}">
      <dgm:prSet phldrT="[Text]"/>
      <dgm:spPr>
        <a:solidFill>
          <a:schemeClr val="tx1">
            <a:lumMod val="65000"/>
            <a:lumOff val="35000"/>
          </a:schemeClr>
        </a:solidFill>
      </dgm:spPr>
      <dgm:t>
        <a:bodyPr/>
        <a:lstStyle/>
        <a:p>
          <a:pPr algn="ctr" rtl="1"/>
          <a:r>
            <a:rPr lang="ar-SA" i="1" dirty="0" smtClean="0">
              <a:solidFill>
                <a:schemeClr val="bg2">
                  <a:lumMod val="90000"/>
                </a:schemeClr>
              </a:solidFill>
            </a:rPr>
            <a:t>المؤشرات</a:t>
          </a:r>
          <a:endParaRPr lang="ar-SA" i="1" dirty="0">
            <a:solidFill>
              <a:schemeClr val="bg2">
                <a:lumMod val="90000"/>
              </a:schemeClr>
            </a:solidFill>
          </a:endParaRPr>
        </a:p>
      </dgm:t>
    </dgm:pt>
    <dgm:pt modelId="{2B771E7D-DDB0-4499-AED2-9A0AABD8908A}" type="parTrans" cxnId="{FC575E76-DD4B-4467-B9E7-EBA72A12611B}">
      <dgm:prSet/>
      <dgm:spPr/>
      <dgm:t>
        <a:bodyPr/>
        <a:lstStyle/>
        <a:p>
          <a:pPr rtl="1"/>
          <a:endParaRPr lang="ar-SA"/>
        </a:p>
      </dgm:t>
    </dgm:pt>
    <dgm:pt modelId="{807A96DA-39C8-4FF3-B187-B82EDABB66C9}" type="sibTrans" cxnId="{FC575E76-DD4B-4467-B9E7-EBA72A12611B}">
      <dgm:prSet/>
      <dgm:spPr/>
      <dgm:t>
        <a:bodyPr/>
        <a:lstStyle/>
        <a:p>
          <a:pPr rtl="1"/>
          <a:endParaRPr lang="ar-SA"/>
        </a:p>
      </dgm:t>
    </dgm:pt>
    <dgm:pt modelId="{7BFB7924-1B13-4C2F-B66B-99D78D879A99}" type="pres">
      <dgm:prSet presAssocID="{BC9E42C1-6186-4B70-84B9-AA96EEE1D253}" presName="linear" presStyleCnt="0">
        <dgm:presLayoutVars>
          <dgm:animLvl val="lvl"/>
          <dgm:resizeHandles val="exact"/>
        </dgm:presLayoutVars>
      </dgm:prSet>
      <dgm:spPr/>
      <dgm:t>
        <a:bodyPr/>
        <a:lstStyle/>
        <a:p>
          <a:pPr rtl="1"/>
          <a:endParaRPr lang="ar-SA"/>
        </a:p>
      </dgm:t>
    </dgm:pt>
    <dgm:pt modelId="{A0A56604-A10A-49F0-9752-7921E9EC56CA}" type="pres">
      <dgm:prSet presAssocID="{83E910D3-DDFF-4F66-85E0-7E5BBFE4FB9F}" presName="parentText" presStyleLbl="node1" presStyleIdx="0" presStyleCnt="1" custScaleY="61582" custLinFactNeighborY="-61961">
        <dgm:presLayoutVars>
          <dgm:chMax val="0"/>
          <dgm:bulletEnabled val="1"/>
        </dgm:presLayoutVars>
      </dgm:prSet>
      <dgm:spPr/>
      <dgm:t>
        <a:bodyPr/>
        <a:lstStyle/>
        <a:p>
          <a:pPr rtl="1"/>
          <a:endParaRPr lang="ar-SA"/>
        </a:p>
      </dgm:t>
    </dgm:pt>
  </dgm:ptLst>
  <dgm:cxnLst>
    <dgm:cxn modelId="{FC575E76-DD4B-4467-B9E7-EBA72A12611B}" srcId="{BC9E42C1-6186-4B70-84B9-AA96EEE1D253}" destId="{83E910D3-DDFF-4F66-85E0-7E5BBFE4FB9F}" srcOrd="0" destOrd="0" parTransId="{2B771E7D-DDB0-4499-AED2-9A0AABD8908A}" sibTransId="{807A96DA-39C8-4FF3-B187-B82EDABB66C9}"/>
    <dgm:cxn modelId="{24D93AD3-7429-4F20-B950-76EBBC5C898A}" type="presOf" srcId="{83E910D3-DDFF-4F66-85E0-7E5BBFE4FB9F}" destId="{A0A56604-A10A-49F0-9752-7921E9EC56CA}" srcOrd="0" destOrd="0" presId="urn:microsoft.com/office/officeart/2005/8/layout/vList2"/>
    <dgm:cxn modelId="{D08B54FE-F7DC-47FF-8698-22E04890FD43}" type="presOf" srcId="{BC9E42C1-6186-4B70-84B9-AA96EEE1D253}" destId="{7BFB7924-1B13-4C2F-B66B-99D78D879A99}" srcOrd="0" destOrd="0" presId="urn:microsoft.com/office/officeart/2005/8/layout/vList2"/>
    <dgm:cxn modelId="{105FB929-D612-486B-9E6E-C87A12180BA4}" type="presParOf" srcId="{7BFB7924-1B13-4C2F-B66B-99D78D879A99}" destId="{A0A56604-A10A-49F0-9752-7921E9EC56CA}" srcOrd="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2DF61051-5902-4255-AE4F-632336F97D1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E3AF6524-FF12-4DD8-8EA3-191116F9BDD1}">
      <dgm:prSet phldrT="[Text]"/>
      <dgm:spPr>
        <a:solidFill>
          <a:schemeClr val="tx1">
            <a:lumMod val="65000"/>
            <a:lumOff val="35000"/>
          </a:schemeClr>
        </a:solidFill>
      </dgm:spPr>
      <dgm:t>
        <a:bodyPr/>
        <a:lstStyle/>
        <a:p>
          <a:pPr algn="ctr" rtl="1"/>
          <a:r>
            <a:rPr lang="ar-SA" i="1" dirty="0" smtClean="0">
              <a:solidFill>
                <a:schemeClr val="bg2">
                  <a:lumMod val="90000"/>
                </a:schemeClr>
              </a:solidFill>
            </a:rPr>
            <a:t>الاستثناءات</a:t>
          </a:r>
          <a:endParaRPr lang="ar-SA" dirty="0">
            <a:solidFill>
              <a:schemeClr val="bg2">
                <a:lumMod val="90000"/>
              </a:schemeClr>
            </a:solidFill>
          </a:endParaRPr>
        </a:p>
      </dgm:t>
    </dgm:pt>
    <dgm:pt modelId="{E6BB4C8D-A48C-4DFE-91D6-7DB89B5A94D6}" type="parTrans" cxnId="{1D9525CC-BDF5-414D-8B4A-7CCF6F6AE900}">
      <dgm:prSet/>
      <dgm:spPr/>
      <dgm:t>
        <a:bodyPr/>
        <a:lstStyle/>
        <a:p>
          <a:pPr rtl="1"/>
          <a:endParaRPr lang="ar-SA"/>
        </a:p>
      </dgm:t>
    </dgm:pt>
    <dgm:pt modelId="{57DA6E6A-09DC-4572-998C-DBF21809B5AB}" type="sibTrans" cxnId="{1D9525CC-BDF5-414D-8B4A-7CCF6F6AE900}">
      <dgm:prSet/>
      <dgm:spPr/>
      <dgm:t>
        <a:bodyPr/>
        <a:lstStyle/>
        <a:p>
          <a:pPr rtl="1"/>
          <a:endParaRPr lang="ar-SA"/>
        </a:p>
      </dgm:t>
    </dgm:pt>
    <dgm:pt modelId="{EA4421B1-A1C2-4EF3-8B80-D4624D54E17F}" type="pres">
      <dgm:prSet presAssocID="{2DF61051-5902-4255-AE4F-632336F97D1C}" presName="linear" presStyleCnt="0">
        <dgm:presLayoutVars>
          <dgm:animLvl val="lvl"/>
          <dgm:resizeHandles val="exact"/>
        </dgm:presLayoutVars>
      </dgm:prSet>
      <dgm:spPr/>
      <dgm:t>
        <a:bodyPr/>
        <a:lstStyle/>
        <a:p>
          <a:pPr rtl="1"/>
          <a:endParaRPr lang="ar-SA"/>
        </a:p>
      </dgm:t>
    </dgm:pt>
    <dgm:pt modelId="{F5604F00-48C2-4D8E-AEEC-AC12D99E9DB6}" type="pres">
      <dgm:prSet presAssocID="{E3AF6524-FF12-4DD8-8EA3-191116F9BDD1}" presName="parentText" presStyleLbl="node1" presStyleIdx="0" presStyleCnt="1" custScaleY="60534" custLinFactNeighborX="-2344" custLinFactNeighborY="-29094">
        <dgm:presLayoutVars>
          <dgm:chMax val="0"/>
          <dgm:bulletEnabled val="1"/>
        </dgm:presLayoutVars>
      </dgm:prSet>
      <dgm:spPr/>
      <dgm:t>
        <a:bodyPr/>
        <a:lstStyle/>
        <a:p>
          <a:pPr rtl="1"/>
          <a:endParaRPr lang="ar-SA"/>
        </a:p>
      </dgm:t>
    </dgm:pt>
  </dgm:ptLst>
  <dgm:cxnLst>
    <dgm:cxn modelId="{1D9525CC-BDF5-414D-8B4A-7CCF6F6AE900}" srcId="{2DF61051-5902-4255-AE4F-632336F97D1C}" destId="{E3AF6524-FF12-4DD8-8EA3-191116F9BDD1}" srcOrd="0" destOrd="0" parTransId="{E6BB4C8D-A48C-4DFE-91D6-7DB89B5A94D6}" sibTransId="{57DA6E6A-09DC-4572-998C-DBF21809B5AB}"/>
    <dgm:cxn modelId="{477CEC5F-1BC5-4BE4-BCE4-BE8FD1B1DCB8}" type="presOf" srcId="{2DF61051-5902-4255-AE4F-632336F97D1C}" destId="{EA4421B1-A1C2-4EF3-8B80-D4624D54E17F}" srcOrd="0" destOrd="0" presId="urn:microsoft.com/office/officeart/2005/8/layout/vList2"/>
    <dgm:cxn modelId="{2FEAFF8E-1975-41A5-A8E3-5AFAC26C307E}" type="presOf" srcId="{E3AF6524-FF12-4DD8-8EA3-191116F9BDD1}" destId="{F5604F00-48C2-4D8E-AEEC-AC12D99E9DB6}" srcOrd="0" destOrd="0" presId="urn:microsoft.com/office/officeart/2005/8/layout/vList2"/>
    <dgm:cxn modelId="{662DC77C-CA87-49EC-8F70-A3A4E450C814}" type="presParOf" srcId="{EA4421B1-A1C2-4EF3-8B80-D4624D54E17F}" destId="{F5604F00-48C2-4D8E-AEEC-AC12D99E9DB6}"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1F48007F-BDFB-4D0E-9CBD-36BE767F774C}" type="datetimeFigureOut">
              <a:rPr lang="ar-SA" smtClean="0"/>
              <a:pPr/>
              <a:t>10/06/1432</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0EB2EAE-EA43-4C6C-B232-CE272386B187}"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9BBC8BA-05DC-45CD-8259-0A2BA6674A03}" type="datetimeFigureOut">
              <a:rPr lang="ar-SA" smtClean="0"/>
              <a:pPr/>
              <a:t>10/06/1432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85007F-71A5-446F-A7EB-A22086F498D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SA" dirty="0" smtClean="0"/>
          </a:p>
        </p:txBody>
      </p:sp>
      <p:sp>
        <p:nvSpPr>
          <p:cNvPr id="4" name="Slide Number Placeholder 3"/>
          <p:cNvSpPr>
            <a:spLocks noGrp="1"/>
          </p:cNvSpPr>
          <p:nvPr>
            <p:ph type="sldNum" sz="quarter" idx="10"/>
          </p:nvPr>
        </p:nvSpPr>
        <p:spPr/>
        <p:txBody>
          <a:bodyPr/>
          <a:lstStyle/>
          <a:p>
            <a:fld id="{3485007F-71A5-446F-A7EB-A22086F498DC}" type="slidenum">
              <a:rPr lang="ar-SA" smtClean="0"/>
              <a:pPr/>
              <a:t>3</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447038F8-EED7-4B82-A684-70F3039F9C5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7038F8-EED7-4B82-A684-70F3039F9C5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7038F8-EED7-4B82-A684-70F3039F9C5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7038F8-EED7-4B82-A684-70F3039F9C5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7038F8-EED7-4B82-A684-70F3039F9C5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47038F8-EED7-4B82-A684-70F3039F9C5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47038F8-EED7-4B82-A684-70F3039F9C5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47038F8-EED7-4B82-A684-70F3039F9C5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47038F8-EED7-4B82-A684-70F3039F9C5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47038F8-EED7-4B82-A684-70F3039F9C5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5E16C6-600E-4593-910A-B38E63B1D78A}" type="datetimeFigureOut">
              <a:rPr lang="ar-SA" smtClean="0"/>
              <a:pPr/>
              <a:t>10/06/1432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447038F8-EED7-4B82-A684-70F3039F9C58}"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5E16C6-600E-4593-910A-B38E63B1D78A}" type="datetimeFigureOut">
              <a:rPr lang="ar-SA" smtClean="0"/>
              <a:pPr/>
              <a:t>10/06/1432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7038F8-EED7-4B82-A684-70F3039F9C58}"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7359" y="2071678"/>
            <a:ext cx="5500727"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V Boli" pitchFamily="2" charset="0"/>
                <a:ea typeface="Arial Unicode MS" pitchFamily="34" charset="-128"/>
                <a:cs typeface="MV Boli" pitchFamily="2" charset="0"/>
              </a:rPr>
              <a:t>PLSQL</a:t>
            </a:r>
            <a:endParaRPr lang="en-U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V Boli" pitchFamily="2" charset="0"/>
              <a:ea typeface="Arial Unicode MS" pitchFamily="34" charset="-128"/>
              <a:cs typeface="MV Boli"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857232"/>
            <a:ext cx="8786874" cy="5262979"/>
          </a:xfrm>
          <a:prstGeom prst="rect">
            <a:avLst/>
          </a:prstGeom>
        </p:spPr>
        <p:txBody>
          <a:bodyPr wrap="square">
            <a:spAutoFit/>
          </a:bodyPr>
          <a:lstStyle/>
          <a:p>
            <a:pPr>
              <a:buNone/>
            </a:pPr>
            <a:r>
              <a:rPr lang="ar-SA" sz="2800" i="1" dirty="0" smtClean="0">
                <a:solidFill>
                  <a:schemeClr val="accent1">
                    <a:lumMod val="60000"/>
                    <a:lumOff val="40000"/>
                  </a:schemeClr>
                </a:solidFill>
              </a:rPr>
              <a:t>8- يتم اسناد القيم للمتغير بواسطة الرمز := أو باستخدام الكلمة المحجوزة </a:t>
            </a:r>
            <a:r>
              <a:rPr lang="en-US" sz="2800" i="1" dirty="0" smtClean="0">
                <a:solidFill>
                  <a:schemeClr val="accent1">
                    <a:lumMod val="60000"/>
                    <a:lumOff val="40000"/>
                  </a:schemeClr>
                </a:solidFill>
              </a:rPr>
              <a:t>default</a:t>
            </a:r>
            <a:br>
              <a:rPr lang="en-US" sz="2800" i="1" dirty="0" smtClean="0">
                <a:solidFill>
                  <a:schemeClr val="accent1">
                    <a:lumMod val="60000"/>
                    <a:lumOff val="40000"/>
                  </a:schemeClr>
                </a:solidFill>
              </a:rPr>
            </a:br>
            <a:endParaRPr lang="en-US" sz="2800" i="1" dirty="0" smtClean="0">
              <a:solidFill>
                <a:schemeClr val="accent1">
                  <a:lumMod val="60000"/>
                  <a:lumOff val="40000"/>
                </a:schemeClr>
              </a:solidFill>
            </a:endParaRPr>
          </a:p>
          <a:p>
            <a:pPr>
              <a:buNone/>
            </a:pPr>
            <a:r>
              <a:rPr lang="en-US" sz="2800" i="1" dirty="0" smtClean="0">
                <a:solidFill>
                  <a:schemeClr val="accent1">
                    <a:lumMod val="60000"/>
                    <a:lumOff val="40000"/>
                  </a:schemeClr>
                </a:solidFill>
              </a:rPr>
              <a:t> </a:t>
            </a:r>
            <a:r>
              <a:rPr lang="ar-SA" sz="2800" i="1" dirty="0" smtClean="0">
                <a:solidFill>
                  <a:schemeClr val="accent1">
                    <a:lumMod val="60000"/>
                    <a:lumOff val="40000"/>
                  </a:schemeClr>
                </a:solidFill>
              </a:rPr>
              <a:t>اسناد القيمة للمتغير:</a:t>
            </a:r>
          </a:p>
          <a:p>
            <a:pPr>
              <a:buNone/>
            </a:pPr>
            <a:r>
              <a:rPr lang="ar-SA" sz="2800" i="1" dirty="0" smtClean="0">
                <a:solidFill>
                  <a:schemeClr val="accent1">
                    <a:lumMod val="60000"/>
                    <a:lumOff val="40000"/>
                  </a:schemeClr>
                </a:solidFill>
              </a:rPr>
              <a:t>يمكن اسناد القيمة للمتغير بإستخدام جملة الإسناد التالية:</a:t>
            </a:r>
          </a:p>
          <a:p>
            <a:pPr>
              <a:buNone/>
            </a:pPr>
            <a:r>
              <a:rPr lang="ar-SA" sz="2800" i="1" dirty="0" smtClean="0">
                <a:solidFill>
                  <a:schemeClr val="accent1">
                    <a:lumMod val="60000"/>
                    <a:lumOff val="40000"/>
                  </a:schemeClr>
                </a:solidFill>
              </a:rPr>
              <a:t>وفيها يتم كتابة اسم الممتغير ثم الرمز := ثم كتابة القيمة</a:t>
            </a:r>
          </a:p>
          <a:p>
            <a:pPr algn="l"/>
            <a:r>
              <a:rPr lang="gsw-FR" sz="2800" i="1" dirty="0" smtClean="0">
                <a:solidFill>
                  <a:schemeClr val="accent1">
                    <a:lumMod val="60000"/>
                    <a:lumOff val="40000"/>
                  </a:schemeClr>
                </a:solidFill>
              </a:rPr>
              <a:t>Identifier := expression ;</a:t>
            </a:r>
            <a:endParaRPr lang="ar-SA"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 مثل:</a:t>
            </a:r>
          </a:p>
          <a:p>
            <a:pPr algn="l">
              <a:buNone/>
            </a:pPr>
            <a:r>
              <a:rPr lang="gsw-FR" sz="2800" i="1" dirty="0" smtClean="0">
                <a:solidFill>
                  <a:schemeClr val="accent1">
                    <a:lumMod val="60000"/>
                    <a:lumOff val="40000"/>
                  </a:schemeClr>
                </a:solidFill>
              </a:rPr>
              <a:t>v_name :=’Ali’ ;</a:t>
            </a:r>
            <a:endParaRPr lang="ar-SA"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أو باستخدام الكلمة المحجوزة </a:t>
            </a:r>
            <a:r>
              <a:rPr lang="en-US" sz="2800" i="1" dirty="0" smtClean="0">
                <a:solidFill>
                  <a:schemeClr val="accent1">
                    <a:lumMod val="60000"/>
                    <a:lumOff val="40000"/>
                  </a:schemeClr>
                </a:solidFill>
              </a:rPr>
              <a:t>default</a:t>
            </a:r>
          </a:p>
          <a:p>
            <a:pPr>
              <a:buNone/>
            </a:pPr>
            <a:r>
              <a:rPr lang="ar-SA" sz="2800" i="1" dirty="0" smtClean="0">
                <a:solidFill>
                  <a:schemeClr val="accent1">
                    <a:lumMod val="60000"/>
                    <a:lumOff val="40000"/>
                  </a:schemeClr>
                </a:solidFill>
              </a:rPr>
              <a:t>مثل :</a:t>
            </a:r>
          </a:p>
          <a:p>
            <a:pPr algn="l">
              <a:buNone/>
            </a:pPr>
            <a:r>
              <a:rPr lang="gsw-FR" sz="2800" i="1" dirty="0" smtClean="0">
                <a:solidFill>
                  <a:schemeClr val="accent1">
                    <a:lumMod val="60000"/>
                    <a:lumOff val="40000"/>
                  </a:schemeClr>
                </a:solidFill>
              </a:rPr>
              <a:t>v_name  </a:t>
            </a:r>
            <a:r>
              <a:rPr lang="en-US" sz="2800" i="1" dirty="0" smtClean="0">
                <a:solidFill>
                  <a:schemeClr val="accent1">
                    <a:lumMod val="60000"/>
                    <a:lumOff val="40000"/>
                  </a:schemeClr>
                </a:solidFill>
              </a:rPr>
              <a:t>default </a:t>
            </a:r>
            <a:r>
              <a:rPr lang="gsw-FR" sz="2800" i="1" dirty="0" smtClean="0">
                <a:solidFill>
                  <a:schemeClr val="accent1">
                    <a:lumMod val="60000"/>
                    <a:lumOff val="40000"/>
                  </a:schemeClr>
                </a:solidFill>
              </a:rPr>
              <a:t>’Ali’ </a:t>
            </a:r>
            <a:r>
              <a:rPr lang="gsw-FR" i="1" dirty="0" smtClean="0">
                <a:solidFill>
                  <a:schemeClr val="accent1">
                    <a:lumMod val="60000"/>
                    <a:lumOff val="40000"/>
                  </a:schemeClr>
                </a:solidFill>
              </a:rPr>
              <a:t>;</a:t>
            </a:r>
            <a:endParaRPr lang="ar-SA" i="1" dirty="0" smtClean="0">
              <a:solidFill>
                <a:schemeClr val="accent1">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928670"/>
            <a:ext cx="8286808" cy="5693866"/>
          </a:xfrm>
          <a:prstGeom prst="rect">
            <a:avLst/>
          </a:prstGeom>
        </p:spPr>
        <p:txBody>
          <a:bodyPr wrap="square">
            <a:spAutoFit/>
          </a:bodyPr>
          <a:lstStyle/>
          <a:p>
            <a:r>
              <a:rPr lang="ar-SA" sz="2800" i="1" dirty="0" smtClean="0">
                <a:solidFill>
                  <a:schemeClr val="accent1">
                    <a:lumMod val="60000"/>
                    <a:lumOff val="40000"/>
                  </a:schemeClr>
                </a:solidFill>
              </a:rPr>
              <a:t>ايضاً يمكن اسناد القيمة للمتغير خلال جملة الاسترجاع من قاعدة البيانات وهنا لابد من التأكد من ان جملة الاسترجاع تعيد قيمة </a:t>
            </a:r>
            <a:r>
              <a:rPr lang="ar-SA" sz="2800" i="1" dirty="0" smtClean="0">
                <a:solidFill>
                  <a:schemeClr val="accent1">
                    <a:lumMod val="60000"/>
                    <a:lumOff val="40000"/>
                  </a:schemeClr>
                </a:solidFill>
              </a:rPr>
              <a:t>واحده وإلا سيؤدي </a:t>
            </a:r>
            <a:r>
              <a:rPr lang="ar-SA" sz="2800" i="1" dirty="0" smtClean="0">
                <a:solidFill>
                  <a:schemeClr val="accent1">
                    <a:lumMod val="60000"/>
                    <a:lumOff val="40000"/>
                  </a:schemeClr>
                </a:solidFill>
              </a:rPr>
              <a:t>ذلك الى خطأ</a:t>
            </a:r>
          </a:p>
          <a:p>
            <a:pPr>
              <a:buNone/>
            </a:pPr>
            <a:r>
              <a:rPr lang="ar-SA" sz="2800" i="1" dirty="0" smtClean="0">
                <a:solidFill>
                  <a:schemeClr val="accent1">
                    <a:lumMod val="60000"/>
                    <a:lumOff val="40000"/>
                  </a:schemeClr>
                </a:solidFill>
              </a:rPr>
              <a:t> مثل :</a:t>
            </a:r>
          </a:p>
          <a:p>
            <a:r>
              <a:rPr lang="gsw-FR" sz="2800" i="1" dirty="0" smtClean="0">
                <a:solidFill>
                  <a:schemeClr val="accent1">
                    <a:lumMod val="60000"/>
                    <a:lumOff val="40000"/>
                  </a:schemeClr>
                </a:solidFill>
              </a:rPr>
              <a:t>SELECT ename INTO v_name FROM empWHERE empno = </a:t>
            </a:r>
            <a:r>
              <a:rPr lang="en-US" sz="2800" i="1" dirty="0" smtClean="0">
                <a:solidFill>
                  <a:schemeClr val="accent1">
                    <a:lumMod val="60000"/>
                    <a:lumOff val="40000"/>
                  </a:schemeClr>
                </a:solidFill>
              </a:rPr>
              <a:t>3;</a:t>
            </a:r>
          </a:p>
          <a:p>
            <a:pPr>
              <a:buNone/>
            </a:pPr>
            <a:r>
              <a:rPr lang="ar-SA" sz="2800" i="1" dirty="0" smtClean="0">
                <a:solidFill>
                  <a:schemeClr val="accent1">
                    <a:lumMod val="60000"/>
                    <a:lumOff val="40000"/>
                  </a:schemeClr>
                </a:solidFill>
              </a:rPr>
              <a:t>ايضا يمكن اسناد القيمة للمتغير خلال الاسترجاع من المؤشر </a:t>
            </a:r>
            <a:r>
              <a:rPr lang="en-US" sz="2800" i="1" dirty="0" smtClean="0">
                <a:solidFill>
                  <a:schemeClr val="accent1">
                    <a:lumMod val="60000"/>
                    <a:lumOff val="40000"/>
                  </a:schemeClr>
                </a:solidFill>
              </a:rPr>
              <a:t>cursor</a:t>
            </a:r>
          </a:p>
          <a:p>
            <a:pPr>
              <a:buNone/>
            </a:pPr>
            <a:r>
              <a:rPr lang="ar-SA" sz="2800" i="1" dirty="0" smtClean="0">
                <a:solidFill>
                  <a:schemeClr val="accent1">
                    <a:lumMod val="60000"/>
                    <a:lumOff val="40000"/>
                  </a:schemeClr>
                </a:solidFill>
              </a:rPr>
              <a:t>مثل:</a:t>
            </a:r>
          </a:p>
          <a:p>
            <a:pPr>
              <a:buNone/>
            </a:pPr>
            <a:r>
              <a:rPr lang="gsw-FR" sz="2800" i="1" dirty="0" smtClean="0">
                <a:solidFill>
                  <a:schemeClr val="accent1">
                    <a:lumMod val="60000"/>
                    <a:lumOff val="40000"/>
                  </a:schemeClr>
                </a:solidFill>
              </a:rPr>
              <a:t>fetch c into v_id,v_fname,v_lname,v_sal;</a:t>
            </a:r>
            <a:endParaRPr lang="ar-SA"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 انواع البيانات للمتغيرات:</a:t>
            </a:r>
            <a:r>
              <a:rPr lang="gsw-FR" sz="2800" i="1" dirty="0" smtClean="0">
                <a:solidFill>
                  <a:schemeClr val="accent1">
                    <a:lumMod val="60000"/>
                    <a:lumOff val="40000"/>
                  </a:schemeClr>
                </a:solidFill>
              </a:rPr>
              <a:t> Datatypes</a:t>
            </a:r>
            <a:endParaRPr lang="ar-SA"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1- المتغيرات المفردة: </a:t>
            </a:r>
          </a:p>
          <a:p>
            <a:pPr>
              <a:buNone/>
            </a:pPr>
            <a:r>
              <a:rPr lang="ar-SA" sz="2800" i="1" dirty="0" smtClean="0">
                <a:solidFill>
                  <a:schemeClr val="accent1">
                    <a:lumMod val="60000"/>
                    <a:lumOff val="40000"/>
                  </a:schemeClr>
                </a:solidFill>
              </a:rPr>
              <a:t>وهي التي تحتوى على قيمة واحدة</a:t>
            </a:r>
          </a:p>
          <a:p>
            <a:pPr>
              <a:buNone/>
            </a:pPr>
            <a:r>
              <a:rPr lang="ar-SA" sz="2800" i="1" dirty="0" smtClean="0">
                <a:solidFill>
                  <a:schemeClr val="accent1">
                    <a:lumMod val="60000"/>
                    <a:lumOff val="40000"/>
                  </a:schemeClr>
                </a:solidFill>
              </a:rPr>
              <a:t>أمثله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928671"/>
            <a:ext cx="8215370" cy="5262979"/>
          </a:xfrm>
          <a:prstGeom prst="rect">
            <a:avLst/>
          </a:prstGeom>
        </p:spPr>
        <p:txBody>
          <a:bodyPr wrap="square">
            <a:spAutoFit/>
          </a:bodyPr>
          <a:lstStyle/>
          <a:p>
            <a:pPr algn="l"/>
            <a:r>
              <a:rPr lang="gsw-FR" sz="2400" i="1" dirty="0" smtClean="0">
                <a:solidFill>
                  <a:schemeClr val="accent1">
                    <a:lumMod val="60000"/>
                    <a:lumOff val="40000"/>
                  </a:schemeClr>
                </a:solidFill>
              </a:rPr>
              <a:t>V</a:t>
            </a:r>
            <a:r>
              <a:rPr lang="en-US" sz="2400" i="1" dirty="0" smtClean="0">
                <a:solidFill>
                  <a:schemeClr val="accent1">
                    <a:lumMod val="60000"/>
                    <a:lumOff val="40000"/>
                  </a:schemeClr>
                </a:solidFill>
              </a:rPr>
              <a:t>archar2</a:t>
            </a:r>
            <a:r>
              <a:rPr lang="gsw-FR" sz="2400" i="1" dirty="0" smtClean="0">
                <a:solidFill>
                  <a:schemeClr val="accent1">
                    <a:lumMod val="60000"/>
                    <a:lumOff val="40000"/>
                  </a:schemeClr>
                </a:solidFill>
              </a:rPr>
              <a:t>(size</a:t>
            </a:r>
            <a:r>
              <a:rPr lang="en-US" sz="2400" i="1" dirty="0" smtClean="0">
                <a:solidFill>
                  <a:schemeClr val="accent1">
                    <a:lumMod val="60000"/>
                    <a:lumOff val="40000"/>
                  </a:schemeClr>
                </a:solidFill>
              </a:rPr>
              <a:t>)</a:t>
            </a:r>
            <a:r>
              <a:rPr lang="gsw-FR" sz="2400" i="1" dirty="0" smtClean="0">
                <a:solidFill>
                  <a:schemeClr val="accent1">
                    <a:lumMod val="60000"/>
                    <a:lumOff val="40000"/>
                  </a:schemeClr>
                </a:solidFill>
              </a:rPr>
              <a:t/>
            </a:r>
            <a:br>
              <a:rPr lang="gsw-FR" sz="2400" i="1" dirty="0" smtClean="0">
                <a:solidFill>
                  <a:schemeClr val="accent1">
                    <a:lumMod val="60000"/>
                    <a:lumOff val="40000"/>
                  </a:schemeClr>
                </a:solidFill>
              </a:rPr>
            </a:br>
            <a:r>
              <a:rPr lang="gsw-FR" sz="2400" i="1" dirty="0" smtClean="0">
                <a:solidFill>
                  <a:schemeClr val="accent1">
                    <a:lumMod val="60000"/>
                    <a:lumOff val="40000"/>
                  </a:schemeClr>
                </a:solidFill>
              </a:rPr>
              <a:t>Char(size)</a:t>
            </a:r>
            <a:r>
              <a:rPr lang="en-US" sz="2400" i="1" dirty="0" smtClean="0">
                <a:solidFill>
                  <a:schemeClr val="accent1">
                    <a:lumMod val="60000"/>
                    <a:lumOff val="40000"/>
                  </a:schemeClr>
                </a:solidFill>
              </a:rPr>
              <a:t/>
            </a:r>
            <a:br>
              <a:rPr lang="en-US" sz="2400" i="1" dirty="0" smtClean="0">
                <a:solidFill>
                  <a:schemeClr val="accent1">
                    <a:lumMod val="60000"/>
                    <a:lumOff val="40000"/>
                  </a:schemeClr>
                </a:solidFill>
              </a:rPr>
            </a:br>
            <a:r>
              <a:rPr lang="en-US" sz="2400" i="1" dirty="0" smtClean="0">
                <a:solidFill>
                  <a:schemeClr val="accent1">
                    <a:lumMod val="60000"/>
                    <a:lumOff val="40000"/>
                  </a:schemeClr>
                </a:solidFill>
              </a:rPr>
              <a:t>Number</a:t>
            </a:r>
            <a:r>
              <a:rPr lang="gsw-FR" sz="2400" i="1" dirty="0" smtClean="0">
                <a:solidFill>
                  <a:schemeClr val="accent1">
                    <a:lumMod val="60000"/>
                    <a:lumOff val="40000"/>
                  </a:schemeClr>
                </a:solidFill>
              </a:rPr>
              <a:t/>
            </a:r>
            <a:br>
              <a:rPr lang="gsw-FR" sz="2400" i="1" dirty="0" smtClean="0">
                <a:solidFill>
                  <a:schemeClr val="accent1">
                    <a:lumMod val="60000"/>
                    <a:lumOff val="40000"/>
                  </a:schemeClr>
                </a:solidFill>
              </a:rPr>
            </a:br>
            <a:r>
              <a:rPr lang="he-IL" sz="2400" i="1" dirty="0" smtClean="0">
                <a:solidFill>
                  <a:schemeClr val="accent1">
                    <a:lumMod val="60000"/>
                    <a:lumOff val="40000"/>
                  </a:schemeClr>
                </a:solidFill>
              </a:rPr>
              <a:t> </a:t>
            </a:r>
            <a:r>
              <a:rPr lang="gsw-FR" sz="2400" i="1" dirty="0" smtClean="0">
                <a:solidFill>
                  <a:schemeClr val="accent1">
                    <a:lumMod val="60000"/>
                    <a:lumOff val="40000"/>
                  </a:schemeClr>
                </a:solidFill>
              </a:rPr>
              <a:t>Date</a:t>
            </a:r>
            <a:br>
              <a:rPr lang="gsw-FR" sz="2400" i="1" dirty="0" smtClean="0">
                <a:solidFill>
                  <a:schemeClr val="accent1">
                    <a:lumMod val="60000"/>
                    <a:lumOff val="40000"/>
                  </a:schemeClr>
                </a:solidFill>
              </a:rPr>
            </a:br>
            <a:r>
              <a:rPr lang="he-IL" sz="2400" i="1" dirty="0" smtClean="0">
                <a:solidFill>
                  <a:schemeClr val="accent1">
                    <a:lumMod val="60000"/>
                    <a:lumOff val="40000"/>
                  </a:schemeClr>
                </a:solidFill>
              </a:rPr>
              <a:t> </a:t>
            </a:r>
            <a:r>
              <a:rPr lang="gsw-FR" sz="2400" i="1" dirty="0" smtClean="0">
                <a:solidFill>
                  <a:schemeClr val="accent1">
                    <a:lumMod val="60000"/>
                    <a:lumOff val="40000"/>
                  </a:schemeClr>
                </a:solidFill>
              </a:rPr>
              <a:t>Long</a:t>
            </a:r>
            <a:br>
              <a:rPr lang="gsw-FR" sz="2400" i="1" dirty="0" smtClean="0">
                <a:solidFill>
                  <a:schemeClr val="accent1">
                    <a:lumMod val="60000"/>
                    <a:lumOff val="40000"/>
                  </a:schemeClr>
                </a:solidFill>
              </a:rPr>
            </a:br>
            <a:r>
              <a:rPr lang="he-IL" sz="2400" i="1" dirty="0" smtClean="0">
                <a:solidFill>
                  <a:schemeClr val="accent1">
                    <a:lumMod val="60000"/>
                    <a:lumOff val="40000"/>
                  </a:schemeClr>
                </a:solidFill>
              </a:rPr>
              <a:t> </a:t>
            </a:r>
            <a:r>
              <a:rPr lang="gsw-FR" sz="2400" i="1" dirty="0" smtClean="0">
                <a:solidFill>
                  <a:schemeClr val="accent1">
                    <a:lumMod val="60000"/>
                    <a:lumOff val="40000"/>
                  </a:schemeClr>
                </a:solidFill>
              </a:rPr>
              <a:t>Long Raw</a:t>
            </a:r>
            <a:br>
              <a:rPr lang="gsw-FR" sz="2400" i="1" dirty="0" smtClean="0">
                <a:solidFill>
                  <a:schemeClr val="accent1">
                    <a:lumMod val="60000"/>
                    <a:lumOff val="40000"/>
                  </a:schemeClr>
                </a:solidFill>
              </a:rPr>
            </a:br>
            <a:r>
              <a:rPr lang="gsw-FR" sz="2400" i="1" dirty="0" smtClean="0">
                <a:solidFill>
                  <a:schemeClr val="accent1">
                    <a:lumMod val="60000"/>
                    <a:lumOff val="40000"/>
                  </a:schemeClr>
                </a:solidFill>
              </a:rPr>
              <a:t>Boolean</a:t>
            </a:r>
            <a:br>
              <a:rPr lang="gsw-FR" sz="2400" i="1" dirty="0" smtClean="0">
                <a:solidFill>
                  <a:schemeClr val="accent1">
                    <a:lumMod val="60000"/>
                    <a:lumOff val="40000"/>
                  </a:schemeClr>
                </a:solidFill>
              </a:rPr>
            </a:br>
            <a:r>
              <a:rPr lang="he-IL" sz="2400" i="1" dirty="0" smtClean="0">
                <a:solidFill>
                  <a:schemeClr val="accent1">
                    <a:lumMod val="60000"/>
                    <a:lumOff val="40000"/>
                  </a:schemeClr>
                </a:solidFill>
              </a:rPr>
              <a:t> </a:t>
            </a:r>
            <a:r>
              <a:rPr lang="gsw-FR" sz="2400" i="1" dirty="0" smtClean="0">
                <a:solidFill>
                  <a:schemeClr val="accent1">
                    <a:lumMod val="60000"/>
                    <a:lumOff val="40000"/>
                  </a:schemeClr>
                </a:solidFill>
              </a:rPr>
              <a:t>Binary_Integer</a:t>
            </a:r>
            <a:r>
              <a:rPr lang="he-IL" sz="2400" i="1" dirty="0" smtClean="0">
                <a:solidFill>
                  <a:schemeClr val="accent1">
                    <a:lumMod val="60000"/>
                    <a:lumOff val="40000"/>
                  </a:schemeClr>
                </a:solidFill>
              </a:rPr>
              <a:t> </a:t>
            </a:r>
            <a:r>
              <a:rPr lang="ar-SA" sz="2400" i="1" dirty="0" smtClean="0">
                <a:solidFill>
                  <a:schemeClr val="accent1">
                    <a:lumMod val="60000"/>
                    <a:lumOff val="40000"/>
                  </a:schemeClr>
                </a:solidFill>
              </a:rPr>
              <a:t/>
            </a:r>
            <a:br>
              <a:rPr lang="ar-SA" sz="2400" i="1" dirty="0" smtClean="0">
                <a:solidFill>
                  <a:schemeClr val="accent1">
                    <a:lumMod val="60000"/>
                    <a:lumOff val="40000"/>
                  </a:schemeClr>
                </a:solidFill>
              </a:rPr>
            </a:br>
            <a:r>
              <a:rPr lang="gsw-FR" sz="2400" i="1" dirty="0" smtClean="0">
                <a:solidFill>
                  <a:schemeClr val="accent1">
                    <a:lumMod val="60000"/>
                    <a:lumOff val="40000"/>
                  </a:schemeClr>
                </a:solidFill>
              </a:rPr>
              <a:t> PLS_Integer</a:t>
            </a:r>
            <a:endParaRPr lang="ar-SA" sz="2400" i="1" dirty="0" smtClean="0">
              <a:solidFill>
                <a:schemeClr val="accent1">
                  <a:lumMod val="60000"/>
                  <a:lumOff val="40000"/>
                </a:schemeClr>
              </a:solidFill>
            </a:endParaRPr>
          </a:p>
          <a:p>
            <a:pPr algn="l">
              <a:buNone/>
            </a:pPr>
            <a:r>
              <a:rPr lang="ar-SA" sz="2400" i="1" dirty="0" smtClean="0">
                <a:solidFill>
                  <a:schemeClr val="accent1">
                    <a:lumMod val="60000"/>
                    <a:lumOff val="40000"/>
                  </a:schemeClr>
                </a:solidFill>
              </a:rPr>
              <a:t> أمثلة:</a:t>
            </a:r>
          </a:p>
          <a:p>
            <a:pPr algn="l">
              <a:buNone/>
            </a:pPr>
            <a:r>
              <a:rPr lang="gsw-FR" sz="2400" i="1" dirty="0" smtClean="0">
                <a:solidFill>
                  <a:schemeClr val="accent1">
                    <a:lumMod val="60000"/>
                    <a:lumOff val="40000"/>
                  </a:schemeClr>
                </a:solidFill>
              </a:rPr>
              <a:t>v_count BINARY_INTEGER := 0;</a:t>
            </a:r>
          </a:p>
          <a:p>
            <a:pPr algn="l">
              <a:buNone/>
            </a:pPr>
            <a:r>
              <a:rPr lang="gsw-FR" sz="2400" i="1" dirty="0" smtClean="0">
                <a:solidFill>
                  <a:schemeClr val="accent1">
                    <a:lumMod val="60000"/>
                    <a:lumOff val="40000"/>
                  </a:schemeClr>
                </a:solidFill>
              </a:rPr>
              <a:t>v_total_sal NUMBER(9,2) := 0;</a:t>
            </a:r>
          </a:p>
          <a:p>
            <a:pPr algn="l">
              <a:buNone/>
            </a:pPr>
            <a:r>
              <a:rPr lang="gsw-FR" sz="2400" i="1" dirty="0" smtClean="0">
                <a:solidFill>
                  <a:schemeClr val="accent1">
                    <a:lumMod val="60000"/>
                    <a:lumOff val="40000"/>
                  </a:schemeClr>
                </a:solidFill>
              </a:rPr>
              <a:t>v_</a:t>
            </a:r>
            <a:r>
              <a:rPr lang="en-US" sz="2400" i="1" dirty="0" smtClean="0">
                <a:solidFill>
                  <a:schemeClr val="accent1">
                    <a:lumMod val="60000"/>
                    <a:lumOff val="40000"/>
                  </a:schemeClr>
                </a:solidFill>
              </a:rPr>
              <a:t>heir</a:t>
            </a:r>
            <a:r>
              <a:rPr lang="gsw-FR" sz="2400" i="1" dirty="0" smtClean="0">
                <a:solidFill>
                  <a:schemeClr val="accent1">
                    <a:lumMod val="60000"/>
                    <a:lumOff val="40000"/>
                  </a:schemeClr>
                </a:solidFill>
              </a:rPr>
              <a:t>date DATE := SYSDATE</a:t>
            </a:r>
            <a:r>
              <a:rPr lang="en-US" sz="2400" i="1" dirty="0" smtClean="0">
                <a:solidFill>
                  <a:schemeClr val="accent1">
                    <a:lumMod val="60000"/>
                    <a:lumOff val="40000"/>
                  </a:schemeClr>
                </a:solidFill>
              </a:rPr>
              <a:t>;</a:t>
            </a:r>
            <a:endParaRPr lang="ar-SA" sz="2400" i="1" dirty="0" smtClean="0">
              <a:solidFill>
                <a:schemeClr val="accent1">
                  <a:lumMod val="60000"/>
                  <a:lumOff val="40000"/>
                </a:schemeClr>
              </a:solidFill>
            </a:endParaRPr>
          </a:p>
          <a:p>
            <a:pPr algn="l">
              <a:buNone/>
            </a:pPr>
            <a:r>
              <a:rPr lang="en-US" sz="2400" i="1" dirty="0" smtClean="0">
                <a:solidFill>
                  <a:schemeClr val="accent1">
                    <a:lumMod val="60000"/>
                    <a:lumOff val="40000"/>
                  </a:schemeClr>
                </a:solidFill>
              </a:rPr>
              <a:t>v_valid BOOLEAN NOT NULL := TRUE;</a:t>
            </a:r>
            <a:endParaRPr lang="ar-SA" sz="2400" i="1" dirty="0">
              <a:solidFill>
                <a:schemeClr val="accent1">
                  <a:lumMod val="60000"/>
                  <a:lumOff val="4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14356"/>
            <a:ext cx="8001056" cy="4708981"/>
          </a:xfrm>
          <a:prstGeom prst="rect">
            <a:avLst/>
          </a:prstGeom>
        </p:spPr>
        <p:txBody>
          <a:bodyPr wrap="square">
            <a:spAutoFit/>
          </a:bodyPr>
          <a:lstStyle/>
          <a:p>
            <a:r>
              <a:rPr lang="ar-SA" i="1" dirty="0" smtClean="0">
                <a:solidFill>
                  <a:schemeClr val="accent1">
                    <a:lumMod val="60000"/>
                    <a:lumOff val="40000"/>
                  </a:schemeClr>
                </a:solidFill>
              </a:rPr>
              <a:t>ا</a:t>
            </a:r>
            <a:r>
              <a:rPr lang="ar-SA" sz="2400" i="1" dirty="0" smtClean="0">
                <a:solidFill>
                  <a:schemeClr val="accent1">
                    <a:lumMod val="60000"/>
                    <a:lumOff val="40000"/>
                  </a:schemeClr>
                </a:solidFill>
              </a:rPr>
              <a:t>لمتغير المعرف بواسطة</a:t>
            </a:r>
            <a:r>
              <a:rPr lang="en-US" sz="2400" i="1" dirty="0" smtClean="0">
                <a:solidFill>
                  <a:schemeClr val="accent1">
                    <a:lumMod val="60000"/>
                    <a:lumOff val="40000"/>
                  </a:schemeClr>
                </a:solidFill>
              </a:rPr>
              <a:t> BOOLEAN </a:t>
            </a:r>
            <a:r>
              <a:rPr lang="ar-SA" sz="2400" i="1" dirty="0" smtClean="0">
                <a:solidFill>
                  <a:schemeClr val="accent1">
                    <a:lumMod val="60000"/>
                    <a:lumOff val="40000"/>
                  </a:schemeClr>
                </a:solidFill>
              </a:rPr>
              <a:t>تكون قيمته :</a:t>
            </a:r>
            <a:br>
              <a:rPr lang="ar-SA" sz="2400" i="1" dirty="0" smtClean="0">
                <a:solidFill>
                  <a:schemeClr val="accent1">
                    <a:lumMod val="60000"/>
                    <a:lumOff val="40000"/>
                  </a:schemeClr>
                </a:solidFill>
              </a:rPr>
            </a:br>
            <a:r>
              <a:rPr lang="gsw-FR" sz="2400" i="1" dirty="0" smtClean="0">
                <a:solidFill>
                  <a:schemeClr val="accent1">
                    <a:lumMod val="60000"/>
                    <a:lumOff val="40000"/>
                  </a:schemeClr>
                </a:solidFill>
              </a:rPr>
              <a:t> TRUE </a:t>
            </a:r>
            <a:r>
              <a:rPr lang="ar-SA" sz="2400" i="1" dirty="0" smtClean="0">
                <a:solidFill>
                  <a:schemeClr val="accent1">
                    <a:lumMod val="60000"/>
                    <a:lumOff val="40000"/>
                  </a:schemeClr>
                </a:solidFill>
              </a:rPr>
              <a:t>أو</a:t>
            </a:r>
            <a:r>
              <a:rPr lang="gsw-FR" sz="2400" i="1" dirty="0" smtClean="0">
                <a:solidFill>
                  <a:schemeClr val="accent1">
                    <a:lumMod val="60000"/>
                    <a:lumOff val="40000"/>
                  </a:schemeClr>
                </a:solidFill>
              </a:rPr>
              <a:t> FLASE</a:t>
            </a:r>
            <a:r>
              <a:rPr lang="ar-SA" sz="2400" i="1" dirty="0" smtClean="0">
                <a:solidFill>
                  <a:schemeClr val="accent1">
                    <a:lumMod val="60000"/>
                    <a:lumOff val="40000"/>
                  </a:schemeClr>
                </a:solidFill>
              </a:rPr>
              <a:t>أو</a:t>
            </a:r>
            <a:r>
              <a:rPr lang="gsw-FR" sz="2400" i="1" dirty="0" smtClean="0">
                <a:solidFill>
                  <a:schemeClr val="accent1">
                    <a:lumMod val="60000"/>
                    <a:lumOff val="40000"/>
                  </a:schemeClr>
                </a:solidFill>
              </a:rPr>
              <a:t> NULL</a:t>
            </a:r>
            <a:r>
              <a:rPr lang="ar-SA" sz="2400" i="1" dirty="0" smtClean="0">
                <a:solidFill>
                  <a:schemeClr val="accent1">
                    <a:lumMod val="60000"/>
                    <a:lumOff val="40000"/>
                  </a:schemeClr>
                </a:solidFill>
              </a:rPr>
              <a:t> </a:t>
            </a:r>
          </a:p>
          <a:p>
            <a:pPr>
              <a:buNone/>
            </a:pPr>
            <a:r>
              <a:rPr lang="ar-SA" sz="2400" i="1" dirty="0" smtClean="0">
                <a:solidFill>
                  <a:schemeClr val="accent1">
                    <a:lumMod val="60000"/>
                    <a:lumOff val="40000"/>
                  </a:schemeClr>
                </a:solidFill>
              </a:rPr>
              <a:t>2-المتغيرات المركبة :</a:t>
            </a:r>
          </a:p>
          <a:p>
            <a:pPr>
              <a:buNone/>
            </a:pPr>
            <a:r>
              <a:rPr lang="ar-SA" sz="2400" i="1" dirty="0" smtClean="0">
                <a:solidFill>
                  <a:schemeClr val="accent1">
                    <a:lumMod val="60000"/>
                    <a:lumOff val="40000"/>
                  </a:schemeClr>
                </a:solidFill>
              </a:rPr>
              <a:t>تحتوى على مجموعة من الأجزاء كل جزء ذا تركيبة مختلفة عن الاخر ويتم التعامل مع كل جزء على حده</a:t>
            </a:r>
          </a:p>
          <a:p>
            <a:pPr>
              <a:buNone/>
            </a:pPr>
            <a:r>
              <a:rPr lang="ar-SA" sz="2400" i="1" dirty="0" smtClean="0">
                <a:solidFill>
                  <a:schemeClr val="accent1">
                    <a:lumMod val="60000"/>
                    <a:lumOff val="40000"/>
                  </a:schemeClr>
                </a:solidFill>
              </a:rPr>
              <a:t>مثل :السجلات والجداول فهي تتكون من مجموعة من الحقول لايشترط ان تكون من نفس النوع أو الحجم </a:t>
            </a:r>
          </a:p>
          <a:p>
            <a:pPr>
              <a:buNone/>
            </a:pPr>
            <a:r>
              <a:rPr lang="ar-SA" sz="2400" i="1" dirty="0" smtClean="0">
                <a:solidFill>
                  <a:schemeClr val="accent1">
                    <a:lumMod val="60000"/>
                    <a:lumOff val="40000"/>
                  </a:schemeClr>
                </a:solidFill>
              </a:rPr>
              <a:t>مثال : يمكن تعريف السجل التالي </a:t>
            </a:r>
            <a:r>
              <a:rPr lang="en-US" sz="2400" i="1" dirty="0" smtClean="0">
                <a:solidFill>
                  <a:schemeClr val="accent1">
                    <a:lumMod val="60000"/>
                    <a:lumOff val="40000"/>
                  </a:schemeClr>
                </a:solidFill>
              </a:rPr>
              <a:t>Employ</a:t>
            </a:r>
            <a:r>
              <a:rPr lang="ar-SA" sz="2400" i="1" dirty="0" smtClean="0">
                <a:solidFill>
                  <a:schemeClr val="accent1">
                    <a:lumMod val="60000"/>
                    <a:lumOff val="40000"/>
                  </a:schemeClr>
                </a:solidFill>
              </a:rPr>
              <a:t>ليحتوي على اسم(متغير حرفي </a:t>
            </a:r>
            <a:r>
              <a:rPr lang="en-US" sz="2400" i="1" dirty="0" smtClean="0">
                <a:solidFill>
                  <a:schemeClr val="accent1">
                    <a:lumMod val="60000"/>
                    <a:lumOff val="40000"/>
                  </a:schemeClr>
                </a:solidFill>
              </a:rPr>
              <a:t>char(30)</a:t>
            </a:r>
            <a:r>
              <a:rPr lang="ar-SA" sz="2400" i="1" dirty="0" smtClean="0">
                <a:solidFill>
                  <a:schemeClr val="accent1">
                    <a:lumMod val="60000"/>
                    <a:lumOff val="40000"/>
                  </a:schemeClr>
                </a:solidFill>
              </a:rPr>
              <a:t>) ورقم(متغير رقمي </a:t>
            </a:r>
            <a:r>
              <a:rPr lang="en-US" sz="2400" i="1" dirty="0" smtClean="0">
                <a:solidFill>
                  <a:schemeClr val="accent1">
                    <a:lumMod val="60000"/>
                    <a:lumOff val="40000"/>
                  </a:schemeClr>
                </a:solidFill>
              </a:rPr>
              <a:t>(Number</a:t>
            </a:r>
            <a:r>
              <a:rPr lang="ar-SA" sz="2400" i="1" dirty="0" smtClean="0">
                <a:solidFill>
                  <a:schemeClr val="accent1">
                    <a:lumMod val="60000"/>
                    <a:lumOff val="40000"/>
                  </a:schemeClr>
                </a:solidFill>
              </a:rPr>
              <a:t> وتاريخ التعين(متغير تاريخي </a:t>
            </a:r>
            <a:r>
              <a:rPr lang="en-US" sz="2400" i="1" dirty="0" smtClean="0">
                <a:solidFill>
                  <a:schemeClr val="accent1">
                    <a:lumMod val="60000"/>
                    <a:lumOff val="40000"/>
                  </a:schemeClr>
                </a:solidFill>
              </a:rPr>
              <a:t>Date</a:t>
            </a:r>
            <a:r>
              <a:rPr lang="ar-SA" sz="2400" i="1" dirty="0" smtClean="0">
                <a:solidFill>
                  <a:schemeClr val="accent1">
                    <a:lumMod val="60000"/>
                    <a:lumOff val="40000"/>
                  </a:schemeClr>
                </a:solidFill>
              </a:rPr>
              <a:t>)</a:t>
            </a:r>
          </a:p>
          <a:p>
            <a:pPr>
              <a:buNone/>
            </a:pPr>
            <a:endParaRPr lang="ar-SA" sz="2400" b="1" dirty="0" smtClean="0">
              <a:solidFill>
                <a:schemeClr val="accent1">
                  <a:lumMod val="60000"/>
                  <a:lumOff val="40000"/>
                </a:schemeClr>
              </a:solidFill>
            </a:endParaRPr>
          </a:p>
          <a:p>
            <a:endParaRPr lang="ar-SA" dirty="0" smtClean="0"/>
          </a:p>
          <a:p>
            <a:endParaRPr lang="ar-SA" dirty="0"/>
          </a:p>
        </p:txBody>
      </p:sp>
      <p:graphicFrame>
        <p:nvGraphicFramePr>
          <p:cNvPr id="3" name="Table 2"/>
          <p:cNvGraphicFramePr>
            <a:graphicFrameLocks noGrp="1"/>
          </p:cNvGraphicFramePr>
          <p:nvPr/>
        </p:nvGraphicFramePr>
        <p:xfrm>
          <a:off x="2285984" y="4643446"/>
          <a:ext cx="5738811" cy="1244441"/>
        </p:xfrm>
        <a:graphic>
          <a:graphicData uri="http://schemas.openxmlformats.org/drawingml/2006/table">
            <a:tbl>
              <a:tblPr rtl="1" firstRow="1" bandRow="1">
                <a:tableStyleId>{5C22544A-7EE6-4342-B048-85BDC9FD1C3A}</a:tableStyleId>
              </a:tblPr>
              <a:tblGrid>
                <a:gridCol w="1912937"/>
                <a:gridCol w="1912937"/>
                <a:gridCol w="1912937"/>
              </a:tblGrid>
              <a:tr h="604361">
                <a:tc>
                  <a:txBody>
                    <a:bodyPr/>
                    <a:lstStyle/>
                    <a:p>
                      <a:pPr rtl="1"/>
                      <a:r>
                        <a:rPr lang="en-US" sz="1800" dirty="0" smtClean="0"/>
                        <a:t>Employ_                 </a:t>
                      </a:r>
                      <a:endParaRPr lang="ar-SA" sz="1800" dirty="0"/>
                    </a:p>
                  </a:txBody>
                  <a:tcPr/>
                </a:tc>
                <a:tc>
                  <a:txBody>
                    <a:bodyPr/>
                    <a:lstStyle/>
                    <a:p>
                      <a:pPr rtl="1"/>
                      <a:r>
                        <a:rPr lang="en-US" sz="1800" dirty="0" smtClean="0"/>
                        <a:t>Employ _Name</a:t>
                      </a:r>
                      <a:endParaRPr lang="ar-SA" sz="1800" dirty="0"/>
                    </a:p>
                  </a:txBody>
                  <a:tcPr/>
                </a:tc>
                <a:tc>
                  <a:txBody>
                    <a:bodyPr/>
                    <a:lstStyle/>
                    <a:p>
                      <a:pPr rtl="1"/>
                      <a:r>
                        <a:rPr lang="en-US" sz="1800" dirty="0" smtClean="0"/>
                        <a:t>Employ _Number</a:t>
                      </a:r>
                      <a:endParaRPr lang="ar-SA" sz="1800" dirty="0"/>
                    </a:p>
                  </a:txBody>
                  <a:tcPr/>
                </a:tc>
              </a:tr>
              <a:tr h="604361">
                <a:tc>
                  <a:txBody>
                    <a:bodyPr/>
                    <a:lstStyle/>
                    <a:p>
                      <a:pPr rtl="1"/>
                      <a:r>
                        <a:rPr lang="en-US" sz="1800" dirty="0" smtClean="0"/>
                        <a:t>12-may-2011</a:t>
                      </a:r>
                      <a:endParaRPr lang="ar-SA" sz="1800" dirty="0"/>
                    </a:p>
                  </a:txBody>
                  <a:tcPr/>
                </a:tc>
                <a:tc>
                  <a:txBody>
                    <a:bodyPr/>
                    <a:lstStyle/>
                    <a:p>
                      <a:pPr algn="ctr" rtl="1"/>
                      <a:r>
                        <a:rPr lang="en-US" sz="1800" dirty="0" smtClean="0"/>
                        <a:t>Ali</a:t>
                      </a:r>
                      <a:endParaRPr lang="ar-SA" sz="1800" dirty="0"/>
                    </a:p>
                  </a:txBody>
                  <a:tcPr/>
                </a:tc>
                <a:tc>
                  <a:txBody>
                    <a:bodyPr/>
                    <a:lstStyle/>
                    <a:p>
                      <a:pPr algn="ctr" rtl="1"/>
                      <a:r>
                        <a:rPr lang="en-US" sz="1800" dirty="0" smtClean="0"/>
                        <a:t>3</a:t>
                      </a:r>
                      <a:endParaRPr lang="ar-SA" sz="18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857232"/>
            <a:ext cx="8001056" cy="6340197"/>
          </a:xfrm>
          <a:prstGeom prst="rect">
            <a:avLst/>
          </a:prstGeom>
        </p:spPr>
        <p:txBody>
          <a:bodyPr wrap="square">
            <a:spAutoFit/>
          </a:bodyPr>
          <a:lstStyle/>
          <a:p>
            <a:r>
              <a:rPr lang="ar-SA" sz="2800" i="1" dirty="0" smtClean="0">
                <a:solidFill>
                  <a:schemeClr val="accent1">
                    <a:lumMod val="60000"/>
                    <a:lumOff val="40000"/>
                  </a:schemeClr>
                </a:solidFill>
              </a:rPr>
              <a:t>3-المتغيرات التي تحتوي على كائنات كبيرة الحجم:</a:t>
            </a:r>
            <a:br>
              <a:rPr lang="ar-SA" sz="2800" i="1" dirty="0" smtClean="0">
                <a:solidFill>
                  <a:schemeClr val="accent1">
                    <a:lumMod val="60000"/>
                    <a:lumOff val="40000"/>
                  </a:schemeClr>
                </a:solidFill>
              </a:rPr>
            </a:br>
            <a:r>
              <a:rPr lang="ar-SA" sz="2800" i="1" dirty="0" smtClean="0">
                <a:solidFill>
                  <a:schemeClr val="accent1">
                    <a:lumMod val="60000"/>
                    <a:lumOff val="40000"/>
                  </a:schemeClr>
                </a:solidFill>
              </a:rPr>
              <a:t>تحتوي هذه المتغيرات على كائنات كبيرة الحجم مثل الافلام والصور والكتب</a:t>
            </a:r>
          </a:p>
          <a:p>
            <a:pPr>
              <a:buNone/>
            </a:pPr>
            <a:r>
              <a:rPr lang="ar-SA" sz="2800" i="1" dirty="0" smtClean="0">
                <a:solidFill>
                  <a:schemeClr val="accent1">
                    <a:lumMod val="60000"/>
                    <a:lumOff val="40000"/>
                  </a:schemeClr>
                </a:solidFill>
              </a:rPr>
              <a:t>4-متغيرات الربط:</a:t>
            </a:r>
          </a:p>
          <a:p>
            <a:pPr>
              <a:buNone/>
            </a:pPr>
            <a:r>
              <a:rPr lang="ar-SA" sz="2800" i="1" dirty="0" smtClean="0">
                <a:solidFill>
                  <a:schemeClr val="accent1">
                    <a:lumMod val="60000"/>
                    <a:lumOff val="40000"/>
                  </a:schemeClr>
                </a:solidFill>
              </a:rPr>
              <a:t>هي المتغيرات التي يتم تعريفها داخل البيئة التي يتم فيها تنفيذ الوحدة البرمجية</a:t>
            </a:r>
          </a:p>
          <a:p>
            <a:pPr>
              <a:buNone/>
            </a:pPr>
            <a:r>
              <a:rPr lang="ar-SA" sz="2800" i="1" dirty="0" smtClean="0">
                <a:solidFill>
                  <a:schemeClr val="accent1">
                    <a:lumMod val="60000"/>
                    <a:lumOff val="40000"/>
                  </a:schemeClr>
                </a:solidFill>
              </a:rPr>
              <a:t>هذا النوع من المتغيرات يتم تعريفه خارج الوحدة الوحدة البرمجية</a:t>
            </a:r>
          </a:p>
          <a:p>
            <a:pPr algn="l">
              <a:buNone/>
            </a:pPr>
            <a:r>
              <a:rPr lang="gsw-FR" sz="2800" i="1" dirty="0" smtClean="0">
                <a:solidFill>
                  <a:schemeClr val="accent1">
                    <a:lumMod val="60000"/>
                    <a:lumOff val="40000"/>
                  </a:schemeClr>
                </a:solidFill>
              </a:rPr>
              <a:t>SQL &gt; Varible Emp_</a:t>
            </a:r>
            <a:r>
              <a:rPr lang="en-US" sz="2800" i="1" dirty="0" smtClean="0">
                <a:solidFill>
                  <a:schemeClr val="accent1">
                    <a:lumMod val="60000"/>
                    <a:lumOff val="40000"/>
                  </a:schemeClr>
                </a:solidFill>
              </a:rPr>
              <a:t>Number  Number</a:t>
            </a:r>
            <a:endParaRPr lang="gsw-FR"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اي ان هذا التعريف يكون قبل </a:t>
            </a:r>
            <a:r>
              <a:rPr lang="en-US" sz="2800" i="1" dirty="0" smtClean="0">
                <a:solidFill>
                  <a:schemeClr val="accent1">
                    <a:lumMod val="60000"/>
                    <a:lumOff val="40000"/>
                  </a:schemeClr>
                </a:solidFill>
              </a:rPr>
              <a:t>Declare</a:t>
            </a:r>
            <a:endParaRPr lang="ar-SA"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وايضا تتم  طباعته خارج الوحدة </a:t>
            </a:r>
            <a:r>
              <a:rPr lang="ar-SA" sz="2800" i="1" dirty="0" smtClean="0">
                <a:solidFill>
                  <a:schemeClr val="accent1">
                    <a:lumMod val="60000"/>
                    <a:lumOff val="40000"/>
                  </a:schemeClr>
                </a:solidFill>
              </a:rPr>
              <a:t>البرمجية </a:t>
            </a:r>
            <a:endParaRPr lang="ar-SA" sz="2800" i="1" dirty="0" smtClean="0">
              <a:solidFill>
                <a:schemeClr val="accent1">
                  <a:lumMod val="60000"/>
                  <a:lumOff val="40000"/>
                </a:schemeClr>
              </a:solidFill>
            </a:endParaRPr>
          </a:p>
          <a:p>
            <a:pPr>
              <a:buNone/>
            </a:pPr>
            <a:r>
              <a:rPr lang="en-US" sz="2800" i="1" dirty="0" smtClean="0">
                <a:solidFill>
                  <a:schemeClr val="accent1">
                    <a:lumMod val="60000"/>
                    <a:lumOff val="40000"/>
                  </a:schemeClr>
                </a:solidFill>
              </a:rPr>
              <a:t>Print (</a:t>
            </a:r>
            <a:r>
              <a:rPr lang="gsw-FR" sz="2800" i="1" dirty="0" smtClean="0">
                <a:solidFill>
                  <a:schemeClr val="accent1">
                    <a:lumMod val="60000"/>
                    <a:lumOff val="40000"/>
                  </a:schemeClr>
                </a:solidFill>
              </a:rPr>
              <a:t>Emp_</a:t>
            </a:r>
            <a:r>
              <a:rPr lang="en-US" sz="2800" i="1" dirty="0" smtClean="0">
                <a:solidFill>
                  <a:schemeClr val="accent1">
                    <a:lumMod val="60000"/>
                    <a:lumOff val="40000"/>
                  </a:schemeClr>
                </a:solidFill>
              </a:rPr>
              <a:t>Number )</a:t>
            </a:r>
          </a:p>
          <a:p>
            <a:pPr>
              <a:buNone/>
            </a:pPr>
            <a:r>
              <a:rPr lang="ar-SA" sz="2800" i="1" dirty="0" smtClean="0">
                <a:solidFill>
                  <a:schemeClr val="accent1">
                    <a:lumMod val="60000"/>
                    <a:lumOff val="40000"/>
                  </a:schemeClr>
                </a:solidFill>
              </a:rPr>
              <a:t>اي ان الطباعة تكون بعد ال</a:t>
            </a:r>
            <a:r>
              <a:rPr lang="en-US" sz="2800" i="1" dirty="0" smtClean="0">
                <a:solidFill>
                  <a:schemeClr val="accent1">
                    <a:lumMod val="60000"/>
                    <a:lumOff val="40000"/>
                  </a:schemeClr>
                </a:solidFill>
              </a:rPr>
              <a:t>End </a:t>
            </a:r>
            <a:endParaRPr lang="ar-SA"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ويتم استخدامه داخل الوحدة البرمجية مسبوقا بنقطتين علويتين ( : )</a:t>
            </a:r>
          </a:p>
          <a:p>
            <a:endParaRPr lang="ar-SA" sz="2400" dirty="0" smtClean="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857232"/>
            <a:ext cx="7929618" cy="5016758"/>
          </a:xfrm>
          <a:prstGeom prst="rect">
            <a:avLst/>
          </a:prstGeom>
        </p:spPr>
        <p:txBody>
          <a:bodyPr wrap="square">
            <a:spAutoFit/>
          </a:bodyPr>
          <a:lstStyle/>
          <a:p>
            <a:pPr>
              <a:buNone/>
            </a:pPr>
            <a:r>
              <a:rPr lang="gsw-FR" sz="3200" i="1" dirty="0" smtClean="0">
                <a:solidFill>
                  <a:schemeClr val="accent1">
                    <a:lumMod val="60000"/>
                    <a:lumOff val="40000"/>
                  </a:schemeClr>
                </a:solidFill>
              </a:rPr>
              <a:t>:Emp_</a:t>
            </a:r>
            <a:r>
              <a:rPr lang="en-US" sz="3200" i="1" dirty="0" smtClean="0">
                <a:solidFill>
                  <a:schemeClr val="accent1">
                    <a:lumMod val="60000"/>
                    <a:lumOff val="40000"/>
                  </a:schemeClr>
                </a:solidFill>
              </a:rPr>
              <a:t>Number:=24;</a:t>
            </a:r>
            <a:br>
              <a:rPr lang="en-US" sz="3200" i="1" dirty="0" smtClean="0">
                <a:solidFill>
                  <a:schemeClr val="accent1">
                    <a:lumMod val="60000"/>
                    <a:lumOff val="40000"/>
                  </a:schemeClr>
                </a:solidFill>
              </a:rPr>
            </a:br>
            <a:r>
              <a:rPr lang="ar-SA" sz="3200" i="1" dirty="0" smtClean="0">
                <a:solidFill>
                  <a:schemeClr val="accent1">
                    <a:lumMod val="60000"/>
                    <a:lumOff val="40000"/>
                  </a:schemeClr>
                </a:solidFill>
              </a:rPr>
              <a:t>يمكن ايضا طباعة متغير الربط داخل الوحدة البرمجية باستخدام </a:t>
            </a:r>
            <a:r>
              <a:rPr lang="gsw-FR" sz="3200" i="1" dirty="0" smtClean="0">
                <a:solidFill>
                  <a:schemeClr val="accent1">
                    <a:lumMod val="60000"/>
                    <a:lumOff val="40000"/>
                  </a:schemeClr>
                </a:solidFill>
              </a:rPr>
              <a:t>DBMS_OUTPUT.PUT_LINE</a:t>
            </a:r>
            <a:r>
              <a:rPr lang="ar-SA" sz="3200" i="1" dirty="0" smtClean="0">
                <a:solidFill>
                  <a:schemeClr val="accent1">
                    <a:lumMod val="60000"/>
                    <a:lumOff val="40000"/>
                  </a:schemeClr>
                </a:solidFill>
              </a:rPr>
              <a:t/>
            </a:r>
            <a:br>
              <a:rPr lang="ar-SA" sz="3200" i="1" dirty="0" smtClean="0">
                <a:solidFill>
                  <a:schemeClr val="accent1">
                    <a:lumMod val="60000"/>
                    <a:lumOff val="40000"/>
                  </a:schemeClr>
                </a:solidFill>
              </a:rPr>
            </a:br>
            <a:r>
              <a:rPr lang="ar-SA" sz="3200" i="1" dirty="0" smtClean="0">
                <a:solidFill>
                  <a:schemeClr val="accent1">
                    <a:lumMod val="60000"/>
                    <a:lumOff val="40000"/>
                  </a:schemeClr>
                </a:solidFill>
              </a:rPr>
              <a:t>مثال :</a:t>
            </a:r>
            <a:br>
              <a:rPr lang="ar-SA" sz="3200" i="1" dirty="0" smtClean="0">
                <a:solidFill>
                  <a:schemeClr val="accent1">
                    <a:lumMod val="60000"/>
                    <a:lumOff val="40000"/>
                  </a:schemeClr>
                </a:solidFill>
              </a:rPr>
            </a:br>
            <a:r>
              <a:rPr lang="gsw-FR" sz="3200" i="1" dirty="0" smtClean="0">
                <a:solidFill>
                  <a:schemeClr val="accent1">
                    <a:lumMod val="60000"/>
                    <a:lumOff val="40000"/>
                  </a:schemeClr>
                </a:solidFill>
              </a:rPr>
              <a:t> DBMS_OUTPUT.PUT_LINE( :Emp_</a:t>
            </a:r>
            <a:r>
              <a:rPr lang="en-US" sz="3200" i="1" dirty="0" smtClean="0">
                <a:solidFill>
                  <a:schemeClr val="accent1">
                    <a:lumMod val="60000"/>
                    <a:lumOff val="40000"/>
                  </a:schemeClr>
                </a:solidFill>
              </a:rPr>
              <a:t>Number);</a:t>
            </a:r>
          </a:p>
          <a:p>
            <a:pPr>
              <a:buNone/>
            </a:pPr>
            <a:r>
              <a:rPr lang="ar-SA" sz="3200" i="1" dirty="0" smtClean="0">
                <a:solidFill>
                  <a:schemeClr val="accent1">
                    <a:lumMod val="60000"/>
                    <a:lumOff val="40000"/>
                  </a:schemeClr>
                </a:solidFill>
              </a:rPr>
              <a:t>جملة الاخراج:</a:t>
            </a:r>
          </a:p>
          <a:p>
            <a:pPr>
              <a:buNone/>
            </a:pPr>
            <a:r>
              <a:rPr lang="ar-SA" sz="3200" i="1" dirty="0" smtClean="0">
                <a:solidFill>
                  <a:schemeClr val="accent1">
                    <a:lumMod val="60000"/>
                    <a:lumOff val="40000"/>
                  </a:schemeClr>
                </a:solidFill>
              </a:rPr>
              <a:t>تتم طباعة المتغيرات باستخدام الاجراء</a:t>
            </a:r>
            <a:r>
              <a:rPr lang="gsw-FR" sz="3200" i="1" dirty="0" smtClean="0">
                <a:solidFill>
                  <a:schemeClr val="accent1">
                    <a:lumMod val="60000"/>
                    <a:lumOff val="40000"/>
                  </a:schemeClr>
                </a:solidFill>
              </a:rPr>
              <a:t>PUT_LINE</a:t>
            </a:r>
            <a:r>
              <a:rPr lang="ar-SA" sz="3200" i="1" dirty="0" smtClean="0">
                <a:solidFill>
                  <a:schemeClr val="accent1">
                    <a:lumMod val="60000"/>
                    <a:lumOff val="40000"/>
                  </a:schemeClr>
                </a:solidFill>
              </a:rPr>
              <a:t> الموجود في الحزمة </a:t>
            </a:r>
            <a:r>
              <a:rPr lang="gsw-FR" sz="3200" i="1" dirty="0" smtClean="0">
                <a:solidFill>
                  <a:schemeClr val="accent1">
                    <a:lumMod val="60000"/>
                    <a:lumOff val="40000"/>
                  </a:schemeClr>
                </a:solidFill>
              </a:rPr>
              <a:t>DBMS_OUTPUT</a:t>
            </a:r>
            <a:r>
              <a:rPr lang="ar-SA" sz="3200" i="1" dirty="0" smtClean="0">
                <a:solidFill>
                  <a:schemeClr val="accent1">
                    <a:lumMod val="60000"/>
                    <a:lumOff val="40000"/>
                  </a:schemeClr>
                </a:solidFill>
              </a:rPr>
              <a:t> كلاتي :</a:t>
            </a:r>
          </a:p>
          <a:p>
            <a:pPr>
              <a:buNone/>
            </a:pPr>
            <a:r>
              <a:rPr lang="gsw-FR" sz="3200" i="1" dirty="0" smtClean="0">
                <a:solidFill>
                  <a:schemeClr val="accent1">
                    <a:lumMod val="60000"/>
                    <a:lumOff val="40000"/>
                  </a:schemeClr>
                </a:solidFill>
              </a:rPr>
              <a:t>DBMS_OUTPUT.PUT_LINE(Emp_</a:t>
            </a:r>
            <a:r>
              <a:rPr lang="en-US" sz="3200" i="1" dirty="0" smtClean="0">
                <a:solidFill>
                  <a:schemeClr val="accent1">
                    <a:lumMod val="60000"/>
                    <a:lumOff val="40000"/>
                  </a:schemeClr>
                </a:solidFill>
              </a:rPr>
              <a:t>Name);</a:t>
            </a:r>
            <a:endParaRPr lang="ar-SA" sz="3200" i="1" dirty="0" smtClean="0">
              <a:solidFill>
                <a:schemeClr val="accent1">
                  <a:lumMod val="60000"/>
                  <a:lumOff val="4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dirty="0" smtClean="0"/>
              <a:t/>
            </a:r>
            <a:br>
              <a:rPr lang="ar-SA" sz="2400" dirty="0" smtClean="0"/>
            </a:br>
            <a:endParaRPr lang="ar-SA" sz="2400" dirty="0"/>
          </a:p>
        </p:txBody>
      </p:sp>
      <p:sp>
        <p:nvSpPr>
          <p:cNvPr id="3" name="Content Placeholder 2"/>
          <p:cNvSpPr>
            <a:spLocks noGrp="1"/>
          </p:cNvSpPr>
          <p:nvPr>
            <p:ph idx="1"/>
          </p:nvPr>
        </p:nvSpPr>
        <p:spPr>
          <a:xfrm>
            <a:off x="457200" y="1071546"/>
            <a:ext cx="8229600" cy="5253054"/>
          </a:xfrm>
        </p:spPr>
        <p:txBody>
          <a:bodyPr>
            <a:normAutofit/>
          </a:bodyPr>
          <a:lstStyle/>
          <a:p>
            <a:pPr>
              <a:buNone/>
            </a:pPr>
            <a:r>
              <a:rPr lang="ar-SA" sz="3200" i="1" dirty="0" smtClean="0">
                <a:solidFill>
                  <a:schemeClr val="accent1">
                    <a:lumMod val="60000"/>
                    <a:lumOff val="40000"/>
                  </a:schemeClr>
                </a:solidFill>
              </a:rPr>
              <a:t>ولتمكين الحزمه من العمل نستخدم الامر </a:t>
            </a:r>
            <a:br>
              <a:rPr lang="ar-SA" sz="3200" i="1" dirty="0" smtClean="0">
                <a:solidFill>
                  <a:schemeClr val="accent1">
                    <a:lumMod val="60000"/>
                    <a:lumOff val="40000"/>
                  </a:schemeClr>
                </a:solidFill>
              </a:rPr>
            </a:br>
            <a:r>
              <a:rPr lang="gsw-FR" sz="3200" i="1" dirty="0" smtClean="0">
                <a:solidFill>
                  <a:schemeClr val="accent1">
                    <a:lumMod val="60000"/>
                    <a:lumOff val="40000"/>
                  </a:schemeClr>
                </a:solidFill>
              </a:rPr>
              <a:t> SQL &gt;SET SERVEROUTPUT O</a:t>
            </a:r>
            <a:r>
              <a:rPr lang="en-US" sz="3200" i="1" dirty="0" smtClean="0">
                <a:solidFill>
                  <a:schemeClr val="accent1">
                    <a:lumMod val="60000"/>
                    <a:lumOff val="40000"/>
                  </a:schemeClr>
                </a:solidFill>
              </a:rPr>
              <a:t>N</a:t>
            </a:r>
            <a:r>
              <a:rPr lang="ar-SA" sz="3200" i="1" dirty="0" smtClean="0">
                <a:solidFill>
                  <a:schemeClr val="accent1">
                    <a:lumMod val="60000"/>
                    <a:lumOff val="40000"/>
                  </a:schemeClr>
                </a:solidFill>
              </a:rPr>
              <a:t/>
            </a:r>
            <a:br>
              <a:rPr lang="ar-SA" sz="3200" i="1" dirty="0" smtClean="0">
                <a:solidFill>
                  <a:schemeClr val="accent1">
                    <a:lumMod val="60000"/>
                    <a:lumOff val="40000"/>
                  </a:schemeClr>
                </a:solidFill>
              </a:rPr>
            </a:br>
            <a:r>
              <a:rPr lang="ar-SA" sz="3200" i="1" dirty="0" smtClean="0">
                <a:solidFill>
                  <a:schemeClr val="accent1">
                    <a:lumMod val="60000"/>
                    <a:lumOff val="40000"/>
                  </a:schemeClr>
                </a:solidFill>
              </a:rPr>
              <a:t>وهذا </a:t>
            </a:r>
            <a:r>
              <a:rPr lang="ar-SA" sz="3200" i="1" dirty="0" smtClean="0">
                <a:solidFill>
                  <a:schemeClr val="accent1">
                    <a:lumMod val="60000"/>
                    <a:lumOff val="40000"/>
                  </a:schemeClr>
                </a:solidFill>
              </a:rPr>
              <a:t>الامر </a:t>
            </a:r>
            <a:r>
              <a:rPr lang="ar-SA" sz="3200" i="1" dirty="0" smtClean="0">
                <a:solidFill>
                  <a:schemeClr val="accent1">
                    <a:lumMod val="60000"/>
                    <a:lumOff val="40000"/>
                  </a:schemeClr>
                </a:solidFill>
              </a:rPr>
              <a:t>يكتب في بداية الوحدة البرمجية</a:t>
            </a:r>
          </a:p>
          <a:p>
            <a:pPr>
              <a:buNone/>
            </a:pPr>
            <a:r>
              <a:rPr lang="ar-SA" sz="3200" i="1" dirty="0" smtClean="0">
                <a:solidFill>
                  <a:schemeClr val="accent1">
                    <a:lumMod val="60000"/>
                    <a:lumOff val="40000"/>
                  </a:schemeClr>
                </a:solidFill>
              </a:rPr>
              <a:t>أمثلة:</a:t>
            </a:r>
          </a:p>
          <a:p>
            <a:pPr>
              <a:buNone/>
            </a:pPr>
            <a:r>
              <a:rPr lang="ar-SA" sz="3200" i="1" dirty="0" smtClean="0">
                <a:solidFill>
                  <a:schemeClr val="accent1">
                    <a:lumMod val="60000"/>
                    <a:lumOff val="40000"/>
                  </a:schemeClr>
                </a:solidFill>
              </a:rPr>
              <a:t>كتابة وحدة برمجية تقوم بطباعة </a:t>
            </a:r>
            <a:r>
              <a:rPr lang="en-US" sz="3200" i="1" dirty="0" smtClean="0">
                <a:solidFill>
                  <a:schemeClr val="accent1">
                    <a:lumMod val="60000"/>
                    <a:lumOff val="40000"/>
                  </a:schemeClr>
                </a:solidFill>
              </a:rPr>
              <a:t>Well Come to PLSQL</a:t>
            </a:r>
            <a:endParaRPr lang="ar-SA" sz="3200" i="1" dirty="0" smtClean="0">
              <a:solidFill>
                <a:schemeClr val="accent1">
                  <a:lumMod val="60000"/>
                  <a:lumOff val="40000"/>
                </a:schemeClr>
              </a:solidFill>
            </a:endParaRPr>
          </a:p>
          <a:p>
            <a:pPr algn="l">
              <a:buNone/>
            </a:pPr>
            <a:r>
              <a:rPr lang="en-US" sz="3200" i="1" dirty="0" smtClean="0">
                <a:solidFill>
                  <a:schemeClr val="accent1">
                    <a:lumMod val="60000"/>
                    <a:lumOff val="40000"/>
                  </a:schemeClr>
                </a:solidFill>
              </a:rPr>
              <a:t>Begin</a:t>
            </a:r>
          </a:p>
          <a:p>
            <a:pPr algn="l">
              <a:buNone/>
            </a:pPr>
            <a:r>
              <a:rPr lang="en-US" sz="3200" i="1" dirty="0" smtClean="0">
                <a:solidFill>
                  <a:schemeClr val="accent1">
                    <a:lumMod val="60000"/>
                    <a:lumOff val="40000"/>
                  </a:schemeClr>
                </a:solidFill>
              </a:rPr>
              <a:t>DBMS_OUTPUT.PUT_LINE (‘Well Come to PLSQL’);</a:t>
            </a:r>
          </a:p>
          <a:p>
            <a:pPr algn="l">
              <a:buNone/>
            </a:pPr>
            <a:r>
              <a:rPr lang="en-US" sz="3200" i="1" dirty="0" smtClean="0">
                <a:solidFill>
                  <a:schemeClr val="accent1">
                    <a:lumMod val="60000"/>
                    <a:lumOff val="40000"/>
                  </a:schemeClr>
                </a:solidFill>
              </a:rPr>
              <a:t>End;</a:t>
            </a:r>
            <a:endParaRPr lang="ar-SA" sz="3200" i="1" dirty="0">
              <a:solidFill>
                <a:schemeClr val="accent1">
                  <a:lumMod val="60000"/>
                  <a:lumOff val="4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i="1" dirty="0" smtClean="0">
                <a:solidFill>
                  <a:schemeClr val="accent1">
                    <a:lumMod val="60000"/>
                    <a:lumOff val="40000"/>
                  </a:schemeClr>
                </a:solidFill>
              </a:rPr>
              <a:t>في الوحدة البرمجية السابقة لم نحتاج لتعريف متغيرات لذلك لم نستخدم جزء التعريف </a:t>
            </a:r>
            <a:r>
              <a:rPr lang="en-US" sz="3200" i="1" dirty="0" smtClean="0">
                <a:solidFill>
                  <a:schemeClr val="accent1">
                    <a:lumMod val="60000"/>
                    <a:lumOff val="40000"/>
                  </a:schemeClr>
                </a:solidFill>
              </a:rPr>
              <a:t>Declare</a:t>
            </a:r>
            <a:r>
              <a:rPr lang="ar-SA" sz="3200" i="1" dirty="0" smtClean="0">
                <a:solidFill>
                  <a:schemeClr val="accent1">
                    <a:lumMod val="60000"/>
                    <a:lumOff val="40000"/>
                  </a:schemeClr>
                </a:solidFill>
              </a:rPr>
              <a:t> فكما ذكرنا سابقا بأن جزء التعريف هو جزء اختياري .</a:t>
            </a:r>
            <a:endParaRPr lang="ar-SA" sz="3200" i="1" dirty="0">
              <a:solidFill>
                <a:schemeClr val="accent1">
                  <a:lumMod val="60000"/>
                  <a:lumOff val="40000"/>
                </a:schemeClr>
              </a:solidFill>
            </a:endParaRPr>
          </a:p>
        </p:txBody>
      </p:sp>
      <p:sp>
        <p:nvSpPr>
          <p:cNvPr id="3" name="Content Placeholder 2"/>
          <p:cNvSpPr>
            <a:spLocks noGrp="1"/>
          </p:cNvSpPr>
          <p:nvPr>
            <p:ph idx="1"/>
          </p:nvPr>
        </p:nvSpPr>
        <p:spPr>
          <a:xfrm>
            <a:off x="428596" y="1857364"/>
            <a:ext cx="8229600" cy="4389120"/>
          </a:xfrm>
        </p:spPr>
        <p:txBody>
          <a:bodyPr/>
          <a:lstStyle/>
          <a:p>
            <a:pPr>
              <a:buNone/>
            </a:pPr>
            <a:r>
              <a:rPr lang="ar-SA" sz="2800" i="1" dirty="0" smtClean="0">
                <a:solidFill>
                  <a:schemeClr val="accent1">
                    <a:lumMod val="60000"/>
                    <a:lumOff val="40000"/>
                  </a:schemeClr>
                </a:solidFill>
              </a:rPr>
              <a:t>قم بكتابة وحدة برمجية تقوم بتعديل مرتب الموظف رقم </a:t>
            </a:r>
            <a:r>
              <a:rPr lang="en-US" sz="2800" i="1" dirty="0" smtClean="0">
                <a:solidFill>
                  <a:schemeClr val="accent1">
                    <a:lumMod val="60000"/>
                    <a:lumOff val="40000"/>
                  </a:schemeClr>
                </a:solidFill>
              </a:rPr>
              <a:t>33</a:t>
            </a:r>
            <a:r>
              <a:rPr lang="ar-SA" sz="2800" i="1" dirty="0" smtClean="0">
                <a:solidFill>
                  <a:schemeClr val="accent1">
                    <a:lumMod val="60000"/>
                    <a:lumOff val="40000"/>
                  </a:schemeClr>
                </a:solidFill>
              </a:rPr>
              <a:t> بحيث يتم إضافة </a:t>
            </a:r>
            <a:r>
              <a:rPr lang="en-US" sz="2800" i="1" dirty="0" smtClean="0">
                <a:solidFill>
                  <a:schemeClr val="accent1">
                    <a:lumMod val="60000"/>
                    <a:lumOff val="40000"/>
                  </a:schemeClr>
                </a:solidFill>
              </a:rPr>
              <a:t>500</a:t>
            </a:r>
            <a:r>
              <a:rPr lang="ar-SA" sz="2800" i="1" dirty="0" smtClean="0">
                <a:solidFill>
                  <a:schemeClr val="accent1">
                    <a:lumMod val="60000"/>
                    <a:lumOff val="40000"/>
                  </a:schemeClr>
                </a:solidFill>
              </a:rPr>
              <a:t>للراتب الاصلي وهو </a:t>
            </a:r>
            <a:r>
              <a:rPr lang="en-US" sz="2800" i="1" dirty="0" smtClean="0">
                <a:solidFill>
                  <a:schemeClr val="accent1">
                    <a:lumMod val="60000"/>
                    <a:lumOff val="40000"/>
                  </a:schemeClr>
                </a:solidFill>
              </a:rPr>
              <a:t>3000</a:t>
            </a:r>
            <a:endParaRPr lang="ar-SA" sz="2800" i="1" dirty="0" smtClean="0">
              <a:solidFill>
                <a:schemeClr val="accent1">
                  <a:lumMod val="60000"/>
                  <a:lumOff val="40000"/>
                </a:schemeClr>
              </a:solidFill>
            </a:endParaRPr>
          </a:p>
          <a:p>
            <a:pPr algn="l">
              <a:buNone/>
            </a:pPr>
            <a:r>
              <a:rPr lang="gsw-FR" sz="2400" i="1" dirty="0" smtClean="0">
                <a:solidFill>
                  <a:schemeClr val="accent1">
                    <a:lumMod val="60000"/>
                    <a:lumOff val="40000"/>
                  </a:schemeClr>
                </a:solidFill>
              </a:rPr>
              <a:t>DECLARE</a:t>
            </a:r>
          </a:p>
          <a:p>
            <a:pPr algn="l">
              <a:buNone/>
            </a:pPr>
            <a:r>
              <a:rPr lang="gsw-FR" sz="2400" i="1" dirty="0" smtClean="0">
                <a:solidFill>
                  <a:schemeClr val="accent1">
                    <a:lumMod val="60000"/>
                    <a:lumOff val="40000"/>
                  </a:schemeClr>
                </a:solidFill>
              </a:rPr>
              <a:t>v_sal emp.sal%TYPE := </a:t>
            </a:r>
            <a:r>
              <a:rPr lang="en-US" sz="2400" i="1" dirty="0" smtClean="0">
                <a:solidFill>
                  <a:schemeClr val="accent1">
                    <a:lumMod val="60000"/>
                    <a:lumOff val="40000"/>
                  </a:schemeClr>
                </a:solidFill>
              </a:rPr>
              <a:t>500</a:t>
            </a:r>
            <a:r>
              <a:rPr lang="gsw-FR" sz="2400" i="1" dirty="0" smtClean="0">
                <a:solidFill>
                  <a:schemeClr val="accent1">
                    <a:lumMod val="60000"/>
                    <a:lumOff val="40000"/>
                  </a:schemeClr>
                </a:solidFill>
              </a:rPr>
              <a:t>;</a:t>
            </a:r>
          </a:p>
          <a:p>
            <a:pPr algn="l">
              <a:buNone/>
            </a:pPr>
            <a:r>
              <a:rPr lang="gsw-FR" sz="2400" i="1" dirty="0" smtClean="0">
                <a:solidFill>
                  <a:schemeClr val="accent1">
                    <a:lumMod val="60000"/>
                    <a:lumOff val="40000"/>
                  </a:schemeClr>
                </a:solidFill>
              </a:rPr>
              <a:t>BEGIN</a:t>
            </a:r>
          </a:p>
          <a:p>
            <a:pPr algn="l">
              <a:buNone/>
            </a:pPr>
            <a:r>
              <a:rPr lang="gsw-FR" sz="2400" i="1" dirty="0" smtClean="0">
                <a:solidFill>
                  <a:schemeClr val="accent1">
                    <a:lumMod val="60000"/>
                    <a:lumOff val="40000"/>
                  </a:schemeClr>
                </a:solidFill>
              </a:rPr>
              <a:t>UPDATE emp</a:t>
            </a:r>
          </a:p>
          <a:p>
            <a:pPr algn="l">
              <a:buNone/>
            </a:pPr>
            <a:r>
              <a:rPr lang="gsw-FR" sz="2400" i="1" dirty="0" smtClean="0">
                <a:solidFill>
                  <a:schemeClr val="accent1">
                    <a:lumMod val="60000"/>
                    <a:lumOff val="40000"/>
                  </a:schemeClr>
                </a:solidFill>
              </a:rPr>
              <a:t>SET sal = sal + v_sal</a:t>
            </a:r>
          </a:p>
          <a:p>
            <a:pPr algn="l">
              <a:buNone/>
            </a:pPr>
            <a:r>
              <a:rPr lang="gsw-FR" sz="2400" i="1" dirty="0" smtClean="0">
                <a:solidFill>
                  <a:schemeClr val="accent1">
                    <a:lumMod val="60000"/>
                    <a:lumOff val="40000"/>
                  </a:schemeClr>
                </a:solidFill>
              </a:rPr>
              <a:t>WHERE no = 33;</a:t>
            </a:r>
          </a:p>
          <a:p>
            <a:pPr algn="l">
              <a:buNone/>
            </a:pPr>
            <a:r>
              <a:rPr lang="gsw-FR" sz="2400" i="1" dirty="0" smtClean="0">
                <a:solidFill>
                  <a:schemeClr val="accent1">
                    <a:lumMod val="60000"/>
                    <a:lumOff val="40000"/>
                  </a:schemeClr>
                </a:solidFill>
              </a:rPr>
              <a:t>END;</a:t>
            </a:r>
            <a:endParaRPr lang="ar-SA" i="1" dirty="0">
              <a:solidFill>
                <a:schemeClr val="accent1">
                  <a:lumMod val="60000"/>
                  <a:lumOff val="4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357298"/>
            <a:ext cx="8572560" cy="5416868"/>
          </a:xfrm>
          <a:prstGeom prst="rect">
            <a:avLst/>
          </a:prstGeom>
        </p:spPr>
        <p:txBody>
          <a:bodyPr wrap="square">
            <a:spAutoFit/>
          </a:bodyPr>
          <a:lstStyle/>
          <a:p>
            <a:pPr>
              <a:buNone/>
            </a:pPr>
            <a:r>
              <a:rPr lang="ar-SA" sz="2000" i="1" dirty="0" smtClean="0">
                <a:solidFill>
                  <a:schemeClr val="accent1">
                    <a:lumMod val="60000"/>
                    <a:lumOff val="40000"/>
                  </a:schemeClr>
                </a:solidFill>
              </a:rPr>
              <a:t>قم بكتابة وحدة برمجية تحتوي على متغيرين </a:t>
            </a:r>
            <a:r>
              <a:rPr lang="en-US" sz="2000" i="1" dirty="0" smtClean="0">
                <a:solidFill>
                  <a:schemeClr val="accent1">
                    <a:lumMod val="60000"/>
                    <a:lumOff val="40000"/>
                  </a:schemeClr>
                </a:solidFill>
              </a:rPr>
              <a:t>num1  </a:t>
            </a:r>
            <a:r>
              <a:rPr lang="ar-SA" sz="2000" i="1" dirty="0" smtClean="0">
                <a:solidFill>
                  <a:schemeClr val="accent1">
                    <a:lumMod val="60000"/>
                    <a:lumOff val="40000"/>
                  </a:schemeClr>
                </a:solidFill>
              </a:rPr>
              <a:t> و </a:t>
            </a:r>
            <a:r>
              <a:rPr lang="en-US" sz="2000" i="1" dirty="0" smtClean="0">
                <a:solidFill>
                  <a:schemeClr val="accent1">
                    <a:lumMod val="60000"/>
                    <a:lumOff val="40000"/>
                  </a:schemeClr>
                </a:solidFill>
              </a:rPr>
              <a:t> num2 </a:t>
            </a:r>
            <a:r>
              <a:rPr lang="ar-SA" sz="2000" i="1" dirty="0" smtClean="0">
                <a:solidFill>
                  <a:schemeClr val="accent1">
                    <a:lumMod val="60000"/>
                    <a:lumOff val="40000"/>
                  </a:schemeClr>
                </a:solidFill>
              </a:rPr>
              <a:t>بحيث تقوم الوحدة البرمجية بجمع العددين ويتم وضع الناتج في متغير ربط ومن ثم قم بطباعة متغير الربط (قيمة المتغير </a:t>
            </a:r>
            <a:r>
              <a:rPr lang="en-US" sz="2000" i="1" dirty="0" smtClean="0">
                <a:solidFill>
                  <a:schemeClr val="accent1">
                    <a:lumMod val="60000"/>
                    <a:lumOff val="40000"/>
                  </a:schemeClr>
                </a:solidFill>
              </a:rPr>
              <a:t>num1=4</a:t>
            </a:r>
            <a:r>
              <a:rPr lang="ar-SA" sz="2000" i="1" dirty="0" smtClean="0">
                <a:solidFill>
                  <a:schemeClr val="accent1">
                    <a:lumMod val="60000"/>
                    <a:lumOff val="40000"/>
                  </a:schemeClr>
                </a:solidFill>
              </a:rPr>
              <a:t> وقيمة المتغير </a:t>
            </a:r>
            <a:r>
              <a:rPr lang="en-US" sz="2000" i="1" dirty="0" smtClean="0">
                <a:solidFill>
                  <a:schemeClr val="accent1">
                    <a:lumMod val="60000"/>
                    <a:lumOff val="40000"/>
                  </a:schemeClr>
                </a:solidFill>
              </a:rPr>
              <a:t>num2=5</a:t>
            </a:r>
            <a:r>
              <a:rPr lang="ar-SA" sz="2000" i="1" dirty="0" smtClean="0">
                <a:solidFill>
                  <a:schemeClr val="accent1">
                    <a:lumMod val="60000"/>
                    <a:lumOff val="40000"/>
                  </a:schemeClr>
                </a:solidFill>
              </a:rPr>
              <a:t>)</a:t>
            </a:r>
          </a:p>
          <a:p>
            <a:pPr>
              <a:buNone/>
            </a:pPr>
            <a:endParaRPr lang="ar-SA" dirty="0" smtClean="0"/>
          </a:p>
          <a:p>
            <a:pPr algn="l">
              <a:buNone/>
            </a:pPr>
            <a:endParaRPr lang="ar-SA" dirty="0" smtClean="0"/>
          </a:p>
          <a:p>
            <a:pPr algn="l">
              <a:buNone/>
            </a:pPr>
            <a:r>
              <a:rPr lang="gsw-FR" i="1" dirty="0" smtClean="0">
                <a:solidFill>
                  <a:schemeClr val="accent1">
                    <a:lumMod val="60000"/>
                    <a:lumOff val="40000"/>
                  </a:schemeClr>
                </a:solidFill>
              </a:rPr>
              <a:t>SET SERVEROUTPUT ON</a:t>
            </a:r>
            <a:endParaRPr lang="ar-SA" sz="2000" i="1" dirty="0" smtClean="0">
              <a:solidFill>
                <a:schemeClr val="accent1">
                  <a:lumMod val="60000"/>
                  <a:lumOff val="40000"/>
                </a:schemeClr>
              </a:solidFill>
            </a:endParaRPr>
          </a:p>
          <a:p>
            <a:pPr algn="l">
              <a:buNone/>
            </a:pPr>
            <a:r>
              <a:rPr lang="en-US" sz="2000" i="1" dirty="0" smtClean="0">
                <a:solidFill>
                  <a:schemeClr val="accent1">
                    <a:lumMod val="60000"/>
                    <a:lumOff val="40000"/>
                  </a:schemeClr>
                </a:solidFill>
              </a:rPr>
              <a:t>Total Number</a:t>
            </a:r>
            <a:r>
              <a:rPr lang="ar-SA" sz="2000" i="1" dirty="0" smtClean="0">
                <a:solidFill>
                  <a:schemeClr val="accent1">
                    <a:lumMod val="60000"/>
                    <a:lumOff val="40000"/>
                  </a:schemeClr>
                </a:solidFill>
              </a:rPr>
              <a:t>  </a:t>
            </a:r>
            <a:r>
              <a:rPr lang="en-US" sz="2000" i="1" dirty="0" smtClean="0">
                <a:solidFill>
                  <a:schemeClr val="accent1">
                    <a:lumMod val="60000"/>
                    <a:lumOff val="40000"/>
                  </a:schemeClr>
                </a:solidFill>
              </a:rPr>
              <a:t> </a:t>
            </a:r>
            <a:r>
              <a:rPr lang="gsw-FR" sz="2000" i="1" dirty="0" smtClean="0">
                <a:solidFill>
                  <a:schemeClr val="accent1">
                    <a:lumMod val="60000"/>
                    <a:lumOff val="40000"/>
                  </a:schemeClr>
                </a:solidFill>
              </a:rPr>
              <a:t>VARIABLE</a:t>
            </a:r>
            <a:r>
              <a:rPr lang="ar-SA" sz="2000" i="1" dirty="0" smtClean="0">
                <a:solidFill>
                  <a:schemeClr val="accent1">
                    <a:lumMod val="60000"/>
                    <a:lumOff val="40000"/>
                  </a:schemeClr>
                </a:solidFill>
              </a:rPr>
              <a:t> </a:t>
            </a:r>
          </a:p>
          <a:p>
            <a:pPr algn="l">
              <a:buNone/>
            </a:pPr>
            <a:r>
              <a:rPr lang="en-US" sz="2000" i="1" dirty="0" smtClean="0">
                <a:solidFill>
                  <a:schemeClr val="accent1">
                    <a:lumMod val="60000"/>
                    <a:lumOff val="40000"/>
                  </a:schemeClr>
                </a:solidFill>
              </a:rPr>
              <a:t>Declare</a:t>
            </a:r>
          </a:p>
          <a:p>
            <a:pPr algn="l">
              <a:buNone/>
            </a:pPr>
            <a:r>
              <a:rPr lang="en-US" sz="2000" i="1" dirty="0" smtClean="0">
                <a:solidFill>
                  <a:schemeClr val="accent1">
                    <a:lumMod val="60000"/>
                    <a:lumOff val="40000"/>
                  </a:schemeClr>
                </a:solidFill>
              </a:rPr>
              <a:t> Num1  Number:=4;</a:t>
            </a:r>
            <a:endParaRPr lang="ar-SA" sz="2000" i="1" dirty="0" smtClean="0">
              <a:solidFill>
                <a:schemeClr val="accent1">
                  <a:lumMod val="60000"/>
                  <a:lumOff val="40000"/>
                </a:schemeClr>
              </a:solidFill>
            </a:endParaRPr>
          </a:p>
          <a:p>
            <a:pPr algn="l">
              <a:buNone/>
            </a:pPr>
            <a:r>
              <a:rPr lang="en-US" sz="2000" i="1" dirty="0" smtClean="0">
                <a:solidFill>
                  <a:schemeClr val="accent1">
                    <a:lumMod val="60000"/>
                    <a:lumOff val="40000"/>
                  </a:schemeClr>
                </a:solidFill>
              </a:rPr>
              <a:t>Number:=2;</a:t>
            </a:r>
            <a:r>
              <a:rPr lang="ar-SA" sz="2000" i="1" dirty="0" smtClean="0">
                <a:solidFill>
                  <a:schemeClr val="accent1">
                    <a:lumMod val="60000"/>
                    <a:lumOff val="40000"/>
                  </a:schemeClr>
                </a:solidFill>
              </a:rPr>
              <a:t> </a:t>
            </a:r>
            <a:r>
              <a:rPr lang="en-US" sz="2000" i="1" dirty="0" smtClean="0">
                <a:solidFill>
                  <a:schemeClr val="accent1">
                    <a:lumMod val="60000"/>
                    <a:lumOff val="40000"/>
                  </a:schemeClr>
                </a:solidFill>
              </a:rPr>
              <a:t> Num2</a:t>
            </a:r>
            <a:endParaRPr lang="ar-SA" sz="2000" i="1" dirty="0" smtClean="0">
              <a:solidFill>
                <a:schemeClr val="accent1">
                  <a:lumMod val="60000"/>
                  <a:lumOff val="40000"/>
                </a:schemeClr>
              </a:solidFill>
            </a:endParaRPr>
          </a:p>
          <a:p>
            <a:pPr algn="l">
              <a:buNone/>
            </a:pPr>
            <a:r>
              <a:rPr lang="en-US" sz="2000" i="1" dirty="0" smtClean="0">
                <a:solidFill>
                  <a:schemeClr val="accent1">
                    <a:lumMod val="60000"/>
                    <a:lumOff val="40000"/>
                  </a:schemeClr>
                </a:solidFill>
              </a:rPr>
              <a:t>Begin</a:t>
            </a:r>
          </a:p>
          <a:p>
            <a:pPr algn="l">
              <a:buNone/>
            </a:pPr>
            <a:r>
              <a:rPr lang="en-US" sz="2000" i="1" dirty="0" smtClean="0">
                <a:solidFill>
                  <a:schemeClr val="accent1">
                    <a:lumMod val="60000"/>
                    <a:lumOff val="40000"/>
                  </a:schemeClr>
                </a:solidFill>
              </a:rPr>
              <a:t>:Total:=Num1+Num2;</a:t>
            </a:r>
          </a:p>
          <a:p>
            <a:pPr algn="l"/>
            <a:r>
              <a:rPr lang="en-US" sz="2000" i="1" dirty="0" smtClean="0">
                <a:solidFill>
                  <a:schemeClr val="accent1">
                    <a:lumMod val="60000"/>
                    <a:lumOff val="40000"/>
                  </a:schemeClr>
                </a:solidFill>
              </a:rPr>
              <a:t>End;</a:t>
            </a:r>
          </a:p>
          <a:p>
            <a:pPr algn="l">
              <a:buNone/>
            </a:pPr>
            <a:r>
              <a:rPr lang="en-US" sz="2000" i="1" dirty="0" smtClean="0">
                <a:solidFill>
                  <a:schemeClr val="accent1">
                    <a:lumMod val="60000"/>
                    <a:lumOff val="40000"/>
                  </a:schemeClr>
                </a:solidFill>
              </a:rPr>
              <a:t>/</a:t>
            </a:r>
            <a:endParaRPr lang="ar-SA" sz="2000" i="1" dirty="0" smtClean="0">
              <a:solidFill>
                <a:schemeClr val="accent1">
                  <a:lumMod val="60000"/>
                  <a:lumOff val="40000"/>
                </a:schemeClr>
              </a:solidFill>
            </a:endParaRPr>
          </a:p>
          <a:p>
            <a:pPr algn="l">
              <a:buNone/>
            </a:pPr>
            <a:endParaRPr lang="ar-SA" dirty="0" smtClean="0"/>
          </a:p>
          <a:p>
            <a:pPr algn="l">
              <a:buNone/>
            </a:pPr>
            <a:endParaRPr lang="ar-SA" dirty="0" smtClean="0"/>
          </a:p>
          <a:p>
            <a:pPr algn="l">
              <a:buNone/>
            </a:pPr>
            <a:endParaRPr lang="ar-SA" dirty="0" smtClean="0"/>
          </a:p>
          <a:p>
            <a:pPr algn="l">
              <a:buNone/>
            </a:pPr>
            <a:r>
              <a:rPr lang="en-US" dirty="0" smtClean="0"/>
              <a:t> </a:t>
            </a:r>
            <a:endParaRPr lang="ar-SA" dirty="0" smtClean="0"/>
          </a:p>
        </p:txBody>
      </p:sp>
      <p:sp>
        <p:nvSpPr>
          <p:cNvPr id="3" name="Rectangle 2"/>
          <p:cNvSpPr/>
          <p:nvPr/>
        </p:nvSpPr>
        <p:spPr>
          <a:xfrm>
            <a:off x="285720" y="5286388"/>
            <a:ext cx="1724190" cy="461665"/>
          </a:xfrm>
          <a:prstGeom prst="rect">
            <a:avLst/>
          </a:prstGeom>
        </p:spPr>
        <p:txBody>
          <a:bodyPr wrap="none">
            <a:spAutoFit/>
          </a:bodyPr>
          <a:lstStyle/>
          <a:p>
            <a:pPr algn="l">
              <a:buNone/>
            </a:pPr>
            <a:r>
              <a:rPr lang="en-US" sz="2400" i="1" dirty="0" smtClean="0">
                <a:solidFill>
                  <a:schemeClr val="accent1">
                    <a:lumMod val="60000"/>
                    <a:lumOff val="40000"/>
                  </a:schemeClr>
                </a:solidFill>
              </a:rPr>
              <a:t>Print  Total </a:t>
            </a:r>
            <a:endParaRPr lang="ar-SA" sz="2400" i="1" dirty="0" smtClean="0">
              <a:solidFill>
                <a:schemeClr val="accent1">
                  <a:lumMod val="60000"/>
                  <a:lumOff val="4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قم بكتابة وحدة برمجية تقوم بطباعة مجموع الرواتب للموظفين العاملين في قسم ال</a:t>
            </a:r>
            <a:r>
              <a:rPr lang="en-US" sz="2400" i="1" dirty="0" smtClean="0">
                <a:solidFill>
                  <a:schemeClr val="accent1">
                    <a:lumMod val="60000"/>
                    <a:lumOff val="40000"/>
                  </a:schemeClr>
                </a:solidFill>
              </a:rPr>
              <a:t>mis </a:t>
            </a:r>
            <a:r>
              <a:rPr lang="ar-SA" sz="2400" dirty="0" smtClean="0"/>
              <a:t/>
            </a:r>
            <a:br>
              <a:rPr lang="ar-SA" sz="2400" dirty="0" smtClean="0"/>
            </a:br>
            <a:r>
              <a:rPr lang="ar-SA" sz="2400" dirty="0" smtClean="0"/>
              <a:t/>
            </a:r>
            <a:br>
              <a:rPr lang="ar-SA" sz="2400" dirty="0" smtClean="0"/>
            </a:br>
            <a:endParaRPr lang="ar-SA" sz="2400" dirty="0"/>
          </a:p>
        </p:txBody>
      </p:sp>
      <p:sp>
        <p:nvSpPr>
          <p:cNvPr id="7" name="Content Placeholder 6"/>
          <p:cNvSpPr>
            <a:spLocks noGrp="1"/>
          </p:cNvSpPr>
          <p:nvPr>
            <p:ph idx="1"/>
          </p:nvPr>
        </p:nvSpPr>
        <p:spPr>
          <a:xfrm>
            <a:off x="457200" y="1500174"/>
            <a:ext cx="8229600" cy="4824426"/>
          </a:xfrm>
        </p:spPr>
        <p:txBody>
          <a:bodyPr>
            <a:noAutofit/>
          </a:bodyPr>
          <a:lstStyle/>
          <a:p>
            <a:pPr algn="l">
              <a:buNone/>
            </a:pPr>
            <a:r>
              <a:rPr lang="gsw-FR" sz="2800" i="1" dirty="0" smtClean="0">
                <a:solidFill>
                  <a:schemeClr val="accent1">
                    <a:lumMod val="60000"/>
                    <a:lumOff val="40000"/>
                  </a:schemeClr>
                </a:solidFill>
              </a:rPr>
              <a:t>SET SERVEROUTPUT O</a:t>
            </a:r>
            <a:r>
              <a:rPr lang="en-US" sz="2800" i="1" dirty="0" smtClean="0">
                <a:solidFill>
                  <a:schemeClr val="accent1">
                    <a:lumMod val="60000"/>
                    <a:lumOff val="40000"/>
                  </a:schemeClr>
                </a:solidFill>
              </a:rPr>
              <a:t>N</a:t>
            </a:r>
          </a:p>
          <a:p>
            <a:pPr algn="l">
              <a:buNone/>
            </a:pPr>
            <a:r>
              <a:rPr lang="en-US" sz="2800" i="1" dirty="0" smtClean="0">
                <a:solidFill>
                  <a:schemeClr val="accent1">
                    <a:lumMod val="60000"/>
                    <a:lumOff val="40000"/>
                  </a:schemeClr>
                </a:solidFill>
              </a:rPr>
              <a:t>Declare</a:t>
            </a:r>
          </a:p>
          <a:p>
            <a:pPr algn="l">
              <a:buNone/>
            </a:pPr>
            <a:r>
              <a:rPr lang="en-US" sz="2800" i="1" dirty="0" smtClean="0">
                <a:solidFill>
                  <a:schemeClr val="accent1">
                    <a:lumMod val="60000"/>
                    <a:lumOff val="40000"/>
                  </a:schemeClr>
                </a:solidFill>
              </a:rPr>
              <a:t>V_DeptName  char(10):=‘mis’;</a:t>
            </a:r>
          </a:p>
          <a:p>
            <a:pPr algn="l">
              <a:buNone/>
            </a:pPr>
            <a:r>
              <a:rPr lang="en-US" sz="2800" i="1" dirty="0" smtClean="0">
                <a:solidFill>
                  <a:schemeClr val="accent1">
                    <a:lumMod val="60000"/>
                    <a:lumOff val="40000"/>
                  </a:schemeClr>
                </a:solidFill>
              </a:rPr>
              <a:t>(10,5);</a:t>
            </a:r>
            <a:r>
              <a:rPr lang="ar-SA" sz="2800" i="1" dirty="0" smtClean="0">
                <a:solidFill>
                  <a:schemeClr val="accent1">
                    <a:lumMod val="60000"/>
                    <a:lumOff val="40000"/>
                  </a:schemeClr>
                </a:solidFill>
              </a:rPr>
              <a:t> </a:t>
            </a:r>
            <a:r>
              <a:rPr lang="en-US" sz="2800" i="1" dirty="0" smtClean="0">
                <a:solidFill>
                  <a:schemeClr val="accent1">
                    <a:lumMod val="60000"/>
                    <a:lumOff val="40000"/>
                  </a:schemeClr>
                </a:solidFill>
              </a:rPr>
              <a:t>V_SumSalary  Number</a:t>
            </a:r>
            <a:endParaRPr lang="ar-SA" sz="2800" i="1" dirty="0" smtClean="0">
              <a:solidFill>
                <a:schemeClr val="accent1">
                  <a:lumMod val="60000"/>
                  <a:lumOff val="40000"/>
                </a:schemeClr>
              </a:solidFill>
            </a:endParaRPr>
          </a:p>
          <a:p>
            <a:pPr algn="l">
              <a:buNone/>
            </a:pPr>
            <a:r>
              <a:rPr lang="en-US" sz="2800" i="1" dirty="0" smtClean="0">
                <a:solidFill>
                  <a:schemeClr val="accent1">
                    <a:lumMod val="60000"/>
                    <a:lumOff val="40000"/>
                  </a:schemeClr>
                </a:solidFill>
              </a:rPr>
              <a:t>Begin</a:t>
            </a:r>
          </a:p>
          <a:p>
            <a:pPr algn="l">
              <a:buNone/>
            </a:pPr>
            <a:r>
              <a:rPr lang="en-US" sz="2800" i="1" dirty="0" smtClean="0">
                <a:solidFill>
                  <a:schemeClr val="accent1">
                    <a:lumMod val="60000"/>
                    <a:lumOff val="40000"/>
                  </a:schemeClr>
                </a:solidFill>
              </a:rPr>
              <a:t>Select Sum(salary)into V_SumSalary from Employ Where DeptName =V_DeptName;</a:t>
            </a:r>
          </a:p>
          <a:p>
            <a:pPr algn="l">
              <a:buNone/>
            </a:pPr>
            <a:r>
              <a:rPr lang="gsw-FR" sz="2800" i="1" dirty="0" smtClean="0">
                <a:solidFill>
                  <a:schemeClr val="accent1">
                    <a:lumMod val="60000"/>
                    <a:lumOff val="40000"/>
                  </a:schemeClr>
                </a:solidFill>
              </a:rPr>
              <a:t>DBMS_OUTPUT.PUT_LINE</a:t>
            </a:r>
            <a:r>
              <a:rPr lang="en-US" sz="2800" i="1" dirty="0" smtClean="0">
                <a:solidFill>
                  <a:schemeClr val="accent1">
                    <a:lumMod val="60000"/>
                    <a:lumOff val="40000"/>
                  </a:schemeClr>
                </a:solidFill>
              </a:rPr>
              <a:t>(‘The Sum Salary Is’ || V_SumSalary);</a:t>
            </a:r>
          </a:p>
          <a:p>
            <a:pPr algn="l">
              <a:buNone/>
            </a:pPr>
            <a:r>
              <a:rPr lang="en-US" sz="2800" i="1" dirty="0" smtClean="0">
                <a:solidFill>
                  <a:schemeClr val="accent1">
                    <a:lumMod val="60000"/>
                    <a:lumOff val="40000"/>
                  </a:schemeClr>
                </a:solidFill>
              </a:rPr>
              <a:t>End;</a:t>
            </a:r>
            <a:r>
              <a:rPr lang="ar-SA" sz="2800" i="1" dirty="0" smtClean="0">
                <a:solidFill>
                  <a:schemeClr val="accent1">
                    <a:lumMod val="60000"/>
                    <a:lumOff val="40000"/>
                  </a:schemeClr>
                </a:solidFill>
              </a:rPr>
              <a:t> </a:t>
            </a:r>
            <a:r>
              <a:rPr lang="en-US" sz="2800" i="1" dirty="0" smtClean="0">
                <a:solidFill>
                  <a:schemeClr val="accent1">
                    <a:lumMod val="60000"/>
                    <a:lumOff val="40000"/>
                  </a:schemeClr>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785918" y="92867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dirty="0" smtClean="0"/>
              <a:t/>
            </a:r>
            <a:br>
              <a:rPr lang="en-US" sz="2400" dirty="0" smtClean="0"/>
            </a:br>
            <a:endParaRPr lang="ar-SA" sz="2400" dirty="0"/>
          </a:p>
        </p:txBody>
      </p:sp>
      <p:sp>
        <p:nvSpPr>
          <p:cNvPr id="3" name="Content Placeholder 2"/>
          <p:cNvSpPr>
            <a:spLocks noGrp="1"/>
          </p:cNvSpPr>
          <p:nvPr>
            <p:ph idx="1"/>
          </p:nvPr>
        </p:nvSpPr>
        <p:spPr/>
        <p:txBody>
          <a:bodyPr>
            <a:normAutofit fontScale="92500" lnSpcReduction="20000"/>
          </a:bodyPr>
          <a:lstStyle/>
          <a:p>
            <a:pPr>
              <a:buNone/>
            </a:pPr>
            <a:r>
              <a:rPr lang="ar-SA" sz="2400" dirty="0" smtClean="0">
                <a:solidFill>
                  <a:schemeClr val="accent1">
                    <a:lumMod val="60000"/>
                    <a:lumOff val="40000"/>
                  </a:schemeClr>
                </a:solidFill>
              </a:rPr>
              <a:t>1- المتغيرات :</a:t>
            </a:r>
          </a:p>
          <a:p>
            <a:pPr>
              <a:buNone/>
            </a:pPr>
            <a:r>
              <a:rPr lang="ar-SA" sz="2400" dirty="0" smtClean="0">
                <a:solidFill>
                  <a:schemeClr val="accent1">
                    <a:lumMod val="60000"/>
                    <a:lumOff val="40000"/>
                  </a:schemeClr>
                </a:solidFill>
              </a:rPr>
              <a:t>أمثلة مقبولة</a:t>
            </a:r>
          </a:p>
          <a:p>
            <a:pPr algn="l">
              <a:buNone/>
            </a:pPr>
            <a:r>
              <a:rPr lang="gsw-FR" sz="2400" dirty="0" smtClean="0">
                <a:solidFill>
                  <a:schemeClr val="accent1">
                    <a:lumMod val="60000"/>
                    <a:lumOff val="40000"/>
                  </a:schemeClr>
                </a:solidFill>
              </a:rPr>
              <a:t>v_</a:t>
            </a:r>
            <a:r>
              <a:rPr lang="en-US" sz="2400" dirty="0" smtClean="0">
                <a:solidFill>
                  <a:schemeClr val="accent1">
                    <a:lumMod val="60000"/>
                    <a:lumOff val="40000"/>
                  </a:schemeClr>
                </a:solidFill>
              </a:rPr>
              <a:t>Job</a:t>
            </a:r>
            <a:r>
              <a:rPr lang="gsw-FR" sz="2400" dirty="0" smtClean="0">
                <a:solidFill>
                  <a:schemeClr val="accent1">
                    <a:lumMod val="60000"/>
                    <a:lumOff val="40000"/>
                  </a:schemeClr>
                </a:solidFill>
              </a:rPr>
              <a:t> varchr2(20);</a:t>
            </a:r>
          </a:p>
          <a:p>
            <a:pPr algn="l">
              <a:buNone/>
            </a:pPr>
            <a:r>
              <a:rPr lang="gsw-FR" sz="2400" dirty="0" smtClean="0">
                <a:solidFill>
                  <a:schemeClr val="accent1">
                    <a:lumMod val="60000"/>
                    <a:lumOff val="40000"/>
                  </a:schemeClr>
                </a:solidFill>
              </a:rPr>
              <a:t>xyx number;</a:t>
            </a:r>
          </a:p>
          <a:p>
            <a:pPr algn="l">
              <a:buNone/>
            </a:pPr>
            <a:r>
              <a:rPr lang="gsw-FR" sz="2400" dirty="0" smtClean="0">
                <a:solidFill>
                  <a:schemeClr val="accent1">
                    <a:lumMod val="60000"/>
                    <a:lumOff val="40000"/>
                  </a:schemeClr>
                </a:solidFill>
              </a:rPr>
              <a:t>Heir_date date;</a:t>
            </a:r>
            <a:endParaRPr lang="ar-SA" sz="2400" dirty="0" smtClean="0">
              <a:solidFill>
                <a:schemeClr val="accent1">
                  <a:lumMod val="60000"/>
                  <a:lumOff val="40000"/>
                </a:schemeClr>
              </a:solidFill>
            </a:endParaRPr>
          </a:p>
          <a:p>
            <a:pPr>
              <a:buNone/>
            </a:pPr>
            <a:r>
              <a:rPr lang="ar-SA" sz="2400" dirty="0" smtClean="0">
                <a:solidFill>
                  <a:schemeClr val="accent1">
                    <a:lumMod val="60000"/>
                    <a:lumOff val="40000"/>
                  </a:schemeClr>
                </a:solidFill>
              </a:rPr>
              <a:t>أمثلة غير مقبولة :</a:t>
            </a:r>
          </a:p>
          <a:p>
            <a:pPr algn="l">
              <a:buNone/>
            </a:pPr>
            <a:r>
              <a:rPr lang="en-US" sz="2400" dirty="0" smtClean="0">
                <a:solidFill>
                  <a:schemeClr val="accent1">
                    <a:lumMod val="60000"/>
                    <a:lumOff val="40000"/>
                  </a:schemeClr>
                </a:solidFill>
              </a:rPr>
              <a:t>22id </a:t>
            </a:r>
            <a:r>
              <a:rPr lang="gsw-FR" sz="2400" dirty="0" smtClean="0">
                <a:solidFill>
                  <a:schemeClr val="accent1">
                    <a:lumMod val="60000"/>
                    <a:lumOff val="40000"/>
                  </a:schemeClr>
                </a:solidFill>
              </a:rPr>
              <a:t> number ;</a:t>
            </a:r>
          </a:p>
          <a:p>
            <a:pPr>
              <a:buNone/>
            </a:pPr>
            <a:r>
              <a:rPr lang="ar-SA" sz="2400" dirty="0" smtClean="0">
                <a:solidFill>
                  <a:schemeClr val="accent1">
                    <a:lumMod val="60000"/>
                    <a:lumOff val="40000"/>
                  </a:schemeClr>
                </a:solidFill>
              </a:rPr>
              <a:t>هنا تعريف المتغير خطأ وذلك لانه يبدأ برقم</a:t>
            </a:r>
          </a:p>
          <a:p>
            <a:pPr algn="l">
              <a:buNone/>
            </a:pPr>
            <a:r>
              <a:rPr lang="en-US" sz="2400" dirty="0" smtClean="0">
                <a:solidFill>
                  <a:schemeClr val="accent1">
                    <a:lumMod val="60000"/>
                    <a:lumOff val="40000"/>
                  </a:schemeClr>
                </a:solidFill>
              </a:rPr>
              <a:t>A,B,C  </a:t>
            </a:r>
            <a:r>
              <a:rPr lang="gsw-FR" sz="2400" dirty="0" smtClean="0">
                <a:solidFill>
                  <a:schemeClr val="accent1">
                    <a:lumMod val="60000"/>
                    <a:lumOff val="40000"/>
                  </a:schemeClr>
                </a:solidFill>
              </a:rPr>
              <a:t>number(2);</a:t>
            </a:r>
          </a:p>
          <a:p>
            <a:pPr>
              <a:buNone/>
            </a:pPr>
            <a:r>
              <a:rPr lang="ar-SA" sz="2400" dirty="0" smtClean="0">
                <a:solidFill>
                  <a:schemeClr val="accent1">
                    <a:lumMod val="60000"/>
                    <a:lumOff val="40000"/>
                  </a:schemeClr>
                </a:solidFill>
              </a:rPr>
              <a:t>هنا تعريف المتغير خطأ وذلك لانه تم تعريف اكثر من متغير</a:t>
            </a:r>
          </a:p>
          <a:p>
            <a:pPr algn="l">
              <a:buNone/>
            </a:pPr>
            <a:r>
              <a:rPr lang="en-US" sz="2400" dirty="0" smtClean="0">
                <a:solidFill>
                  <a:schemeClr val="accent1">
                    <a:lumMod val="60000"/>
                    <a:lumOff val="40000"/>
                  </a:schemeClr>
                </a:solidFill>
              </a:rPr>
              <a:t>Delete</a:t>
            </a:r>
            <a:r>
              <a:rPr lang="gsw-FR" sz="2400" dirty="0" smtClean="0">
                <a:solidFill>
                  <a:schemeClr val="accent1">
                    <a:lumMod val="60000"/>
                    <a:lumOff val="40000"/>
                  </a:schemeClr>
                </a:solidFill>
              </a:rPr>
              <a:t> varchar2(10);</a:t>
            </a:r>
            <a:r>
              <a:rPr lang="ar-SA" sz="2400" dirty="0" smtClean="0">
                <a:solidFill>
                  <a:schemeClr val="accent1">
                    <a:lumMod val="60000"/>
                    <a:lumOff val="40000"/>
                  </a:schemeClr>
                </a:solidFill>
              </a:rPr>
              <a:t> </a:t>
            </a:r>
          </a:p>
          <a:p>
            <a:pPr>
              <a:buNone/>
            </a:pPr>
            <a:r>
              <a:rPr lang="ar-SA" sz="2400" dirty="0" smtClean="0">
                <a:solidFill>
                  <a:schemeClr val="accent1">
                    <a:lumMod val="60000"/>
                    <a:lumOff val="40000"/>
                  </a:schemeClr>
                </a:solidFill>
              </a:rPr>
              <a:t>هنا تعريف المتغير خطأ وذلك لأن اسم المتغير كلمة محجوزة</a:t>
            </a:r>
          </a:p>
          <a:p>
            <a:pPr>
              <a:buNone/>
            </a:pPr>
            <a:endParaRPr lang="ar-SA" sz="2400" dirty="0" smtClean="0"/>
          </a:p>
          <a:p>
            <a:pPr>
              <a:buNone/>
            </a:pPr>
            <a:endParaRPr lang="ar-SA" sz="2400" dirty="0" smtClean="0"/>
          </a:p>
          <a:p>
            <a:pPr>
              <a:buNone/>
            </a:pPr>
            <a:endParaRPr lang="ar-SA" sz="2400" dirty="0" smtClean="0"/>
          </a:p>
          <a:p>
            <a:pPr algn="l">
              <a:buNone/>
            </a:pPr>
            <a:endParaRPr lang="ar-SA" sz="2400" dirty="0" smtClean="0"/>
          </a:p>
        </p:txBody>
      </p:sp>
      <p:graphicFrame>
        <p:nvGraphicFramePr>
          <p:cNvPr id="5" name="Diagram 4"/>
          <p:cNvGraphicFramePr/>
          <p:nvPr/>
        </p:nvGraphicFramePr>
        <p:xfrm>
          <a:off x="2571736" y="35716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i="1" dirty="0" smtClean="0">
                <a:solidFill>
                  <a:schemeClr val="accent1">
                    <a:lumMod val="60000"/>
                    <a:lumOff val="40000"/>
                  </a:schemeClr>
                </a:solidFill>
              </a:rPr>
              <a:t>2- القيم الثابتة :</a:t>
            </a:r>
            <a:br>
              <a:rPr lang="ar-SA" sz="2800" i="1" dirty="0" smtClean="0">
                <a:solidFill>
                  <a:schemeClr val="accent1">
                    <a:lumMod val="60000"/>
                    <a:lumOff val="40000"/>
                  </a:schemeClr>
                </a:solidFill>
              </a:rPr>
            </a:br>
            <a:r>
              <a:rPr lang="ar-SA" sz="2800" i="1" dirty="0" smtClean="0">
                <a:solidFill>
                  <a:schemeClr val="accent1">
                    <a:lumMod val="60000"/>
                    <a:lumOff val="40000"/>
                  </a:schemeClr>
                </a:solidFill>
              </a:rPr>
              <a:t>لدينا ثلاثة أنواع من القيم:</a:t>
            </a:r>
            <a:endParaRPr lang="ar-SA" sz="2800" i="1" dirty="0">
              <a:solidFill>
                <a:schemeClr val="accent1">
                  <a:lumMod val="60000"/>
                  <a:lumOff val="40000"/>
                </a:schemeClr>
              </a:solidFill>
            </a:endParaRPr>
          </a:p>
        </p:txBody>
      </p:sp>
      <p:sp>
        <p:nvSpPr>
          <p:cNvPr id="3" name="Content Placeholder 2"/>
          <p:cNvSpPr>
            <a:spLocks noGrp="1"/>
          </p:cNvSpPr>
          <p:nvPr>
            <p:ph idx="1"/>
          </p:nvPr>
        </p:nvSpPr>
        <p:spPr/>
        <p:txBody>
          <a:bodyPr>
            <a:normAutofit lnSpcReduction="10000"/>
          </a:bodyPr>
          <a:lstStyle/>
          <a:p>
            <a:pPr>
              <a:buNone/>
            </a:pPr>
            <a:r>
              <a:rPr lang="ar-SA" sz="2800" i="1" dirty="0" smtClean="0">
                <a:solidFill>
                  <a:schemeClr val="accent1">
                    <a:lumMod val="60000"/>
                    <a:lumOff val="40000"/>
                  </a:schemeClr>
                </a:solidFill>
              </a:rPr>
              <a:t>1-رقمية :</a:t>
            </a:r>
          </a:p>
          <a:p>
            <a:pPr>
              <a:buNone/>
            </a:pPr>
            <a:r>
              <a:rPr lang="ar-SA" sz="2800" i="1" dirty="0" smtClean="0">
                <a:solidFill>
                  <a:schemeClr val="accent1">
                    <a:lumMod val="60000"/>
                    <a:lumOff val="40000"/>
                  </a:schemeClr>
                </a:solidFill>
              </a:rPr>
              <a:t>قد تكون ارقام صحيحة أو ارقام عشرية ويتم كتابتها مباشرة اي انها لاتكتب بين علامات تنصيص مثل </a:t>
            </a:r>
            <a:r>
              <a:rPr lang="gsw-FR" sz="2800" i="1" dirty="0" smtClean="0">
                <a:solidFill>
                  <a:schemeClr val="accent1">
                    <a:lumMod val="60000"/>
                    <a:lumOff val="40000"/>
                  </a:schemeClr>
                </a:solidFill>
              </a:rPr>
              <a:t>v_</a:t>
            </a:r>
            <a:r>
              <a:rPr lang="en-US" sz="2800" i="1" dirty="0" smtClean="0">
                <a:solidFill>
                  <a:schemeClr val="accent1">
                    <a:lumMod val="60000"/>
                    <a:lumOff val="40000"/>
                  </a:schemeClr>
                </a:solidFill>
              </a:rPr>
              <a:t>no</a:t>
            </a:r>
            <a:r>
              <a:rPr lang="gsw-FR" sz="2800" i="1" dirty="0" smtClean="0">
                <a:solidFill>
                  <a:schemeClr val="accent1">
                    <a:lumMod val="60000"/>
                    <a:lumOff val="40000"/>
                  </a:schemeClr>
                </a:solidFill>
              </a:rPr>
              <a:t>:=20;</a:t>
            </a:r>
            <a:endParaRPr lang="ar-SA"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2- حرفية:</a:t>
            </a:r>
          </a:p>
          <a:p>
            <a:pPr>
              <a:buNone/>
            </a:pPr>
            <a:r>
              <a:rPr lang="ar-SA" sz="2800" i="1" dirty="0" smtClean="0">
                <a:solidFill>
                  <a:schemeClr val="accent1">
                    <a:lumMod val="60000"/>
                    <a:lumOff val="40000"/>
                  </a:schemeClr>
                </a:solidFill>
              </a:rPr>
              <a:t>يجب ان تكتب بين علامتي تنصيص مفردة  مثل </a:t>
            </a:r>
            <a:r>
              <a:rPr lang="gsw-FR" sz="2800" i="1" dirty="0" smtClean="0">
                <a:solidFill>
                  <a:schemeClr val="accent1">
                    <a:lumMod val="60000"/>
                    <a:lumOff val="40000"/>
                  </a:schemeClr>
                </a:solidFill>
              </a:rPr>
              <a:t>v_job:=</a:t>
            </a:r>
            <a:r>
              <a:rPr lang="en-US" sz="2800" i="1" dirty="0" smtClean="0">
                <a:solidFill>
                  <a:schemeClr val="accent1">
                    <a:lumMod val="60000"/>
                    <a:lumOff val="40000"/>
                  </a:schemeClr>
                </a:solidFill>
              </a:rPr>
              <a:t>’</a:t>
            </a:r>
            <a:r>
              <a:rPr lang="gsw-FR" sz="2800" i="1" dirty="0" smtClean="0">
                <a:solidFill>
                  <a:schemeClr val="accent1">
                    <a:lumMod val="60000"/>
                    <a:lumOff val="40000"/>
                  </a:schemeClr>
                </a:solidFill>
              </a:rPr>
              <a:t>manager’;</a:t>
            </a:r>
            <a:endParaRPr lang="ar-SA" sz="2800" i="1" dirty="0" smtClean="0">
              <a:solidFill>
                <a:schemeClr val="accent1">
                  <a:lumMod val="60000"/>
                  <a:lumOff val="40000"/>
                </a:schemeClr>
              </a:solidFill>
            </a:endParaRPr>
          </a:p>
          <a:p>
            <a:pPr>
              <a:buNone/>
            </a:pPr>
            <a:r>
              <a:rPr lang="ar-SA" sz="2800" i="1" dirty="0" smtClean="0">
                <a:solidFill>
                  <a:schemeClr val="accent1">
                    <a:lumMod val="60000"/>
                    <a:lumOff val="40000"/>
                  </a:schemeClr>
                </a:solidFill>
              </a:rPr>
              <a:t>3-تاريخية :</a:t>
            </a:r>
          </a:p>
          <a:p>
            <a:pPr>
              <a:buNone/>
            </a:pPr>
            <a:r>
              <a:rPr lang="ar-SA" sz="2800" i="1" dirty="0" smtClean="0">
                <a:solidFill>
                  <a:schemeClr val="accent1">
                    <a:lumMod val="60000"/>
                    <a:lumOff val="40000"/>
                  </a:schemeClr>
                </a:solidFill>
              </a:rPr>
              <a:t>ايضا تكتب بين علامتي تنصيص مفردة </a:t>
            </a:r>
          </a:p>
          <a:p>
            <a:pPr>
              <a:buNone/>
            </a:pPr>
            <a:r>
              <a:rPr lang="ar-SA" sz="2800" i="1" dirty="0" smtClean="0">
                <a:solidFill>
                  <a:schemeClr val="accent1">
                    <a:lumMod val="60000"/>
                    <a:lumOff val="40000"/>
                  </a:schemeClr>
                </a:solidFill>
              </a:rPr>
              <a:t> مثل </a:t>
            </a:r>
            <a:r>
              <a:rPr lang="en-US" sz="2800" i="1" dirty="0" smtClean="0">
                <a:solidFill>
                  <a:schemeClr val="accent1">
                    <a:lumMod val="60000"/>
                    <a:lumOff val="40000"/>
                  </a:schemeClr>
                </a:solidFill>
              </a:rPr>
              <a:t>V_heirdate:’12-may-2009’=</a:t>
            </a:r>
            <a:endParaRPr lang="ar-SA" sz="2800" i="1" dirty="0" smtClean="0">
              <a:solidFill>
                <a:schemeClr val="accent1">
                  <a:lumMod val="60000"/>
                  <a:lumOff val="40000"/>
                </a:schemeClr>
              </a:solidFill>
            </a:endParaRPr>
          </a:p>
          <a:p>
            <a:pPr>
              <a:buNone/>
            </a:pP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dirty="0" smtClean="0">
                <a:solidFill>
                  <a:schemeClr val="accent1">
                    <a:lumMod val="60000"/>
                    <a:lumOff val="40000"/>
                  </a:schemeClr>
                </a:solidFill>
              </a:rPr>
              <a:t>3-العمليا ت :</a:t>
            </a:r>
            <a:br>
              <a:rPr lang="ar-SA" sz="2400" dirty="0" smtClean="0">
                <a:solidFill>
                  <a:schemeClr val="accent1">
                    <a:lumMod val="60000"/>
                    <a:lumOff val="40000"/>
                  </a:schemeClr>
                </a:solidFill>
              </a:rPr>
            </a:br>
            <a:r>
              <a:rPr lang="ar-SA" sz="2400" dirty="0" smtClean="0">
                <a:solidFill>
                  <a:schemeClr val="accent1">
                    <a:lumMod val="60000"/>
                    <a:lumOff val="40000"/>
                  </a:schemeClr>
                </a:solidFill>
              </a:rPr>
              <a:t>الاس والنفي (</a:t>
            </a:r>
            <a:r>
              <a:rPr lang="en-US" sz="2400" dirty="0" smtClean="0">
                <a:solidFill>
                  <a:schemeClr val="accent1">
                    <a:lumMod val="60000"/>
                    <a:lumOff val="40000"/>
                  </a:schemeClr>
                </a:solidFill>
              </a:rPr>
              <a:t>Not,**</a:t>
            </a:r>
            <a:r>
              <a:rPr lang="ar-SA" sz="2400" dirty="0" smtClean="0">
                <a:solidFill>
                  <a:schemeClr val="accent1">
                    <a:lumMod val="60000"/>
                    <a:lumOff val="40000"/>
                  </a:schemeClr>
                </a:solidFill>
              </a:rPr>
              <a:t>)</a:t>
            </a:r>
            <a:endParaRPr lang="ar-SA" sz="2400"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92500"/>
          </a:bodyPr>
          <a:lstStyle/>
          <a:p>
            <a:pPr>
              <a:buNone/>
            </a:pPr>
            <a:r>
              <a:rPr lang="ar-SA" dirty="0" smtClean="0">
                <a:solidFill>
                  <a:schemeClr val="accent1">
                    <a:lumMod val="60000"/>
                    <a:lumOff val="40000"/>
                  </a:schemeClr>
                </a:solidFill>
              </a:rPr>
              <a:t>الجمع  والطرح  (+,-)</a:t>
            </a:r>
          </a:p>
          <a:p>
            <a:pPr>
              <a:buNone/>
            </a:pPr>
            <a:r>
              <a:rPr lang="ar-SA" dirty="0" smtClean="0">
                <a:solidFill>
                  <a:schemeClr val="accent1">
                    <a:lumMod val="60000"/>
                    <a:lumOff val="40000"/>
                  </a:schemeClr>
                </a:solidFill>
              </a:rPr>
              <a:t>الضرب والقسمة (*,%)</a:t>
            </a:r>
          </a:p>
          <a:p>
            <a:pPr>
              <a:buNone/>
            </a:pPr>
            <a:r>
              <a:rPr lang="ar-SA" dirty="0" smtClean="0">
                <a:solidFill>
                  <a:schemeClr val="accent1">
                    <a:lumMod val="60000"/>
                    <a:lumOff val="40000"/>
                  </a:schemeClr>
                </a:solidFill>
              </a:rPr>
              <a:t>عمليات المقارنة </a:t>
            </a:r>
            <a:r>
              <a:rPr lang="en-US" dirty="0" smtClean="0">
                <a:solidFill>
                  <a:schemeClr val="accent1">
                    <a:lumMod val="60000"/>
                    <a:lumOff val="40000"/>
                  </a:schemeClr>
                </a:solidFill>
              </a:rPr>
              <a:t>=,&gt;,&lt;,&lt;=, &lt;=, IS NULL, LIKE, BETWEEN)</a:t>
            </a:r>
            <a:r>
              <a:rPr lang="ar-SA" dirty="0" smtClean="0">
                <a:solidFill>
                  <a:schemeClr val="accent1">
                    <a:lumMod val="60000"/>
                    <a:lumOff val="40000"/>
                  </a:schemeClr>
                </a:solidFill>
              </a:rPr>
              <a:t>)</a:t>
            </a:r>
          </a:p>
          <a:p>
            <a:pPr>
              <a:buNone/>
            </a:pPr>
            <a:r>
              <a:rPr lang="ar-SA" dirty="0" smtClean="0">
                <a:solidFill>
                  <a:schemeClr val="accent1">
                    <a:lumMod val="60000"/>
                    <a:lumOff val="40000"/>
                  </a:schemeClr>
                </a:solidFill>
              </a:rPr>
              <a:t>العمليات المنطقية (</a:t>
            </a:r>
            <a:r>
              <a:rPr lang="gsw-FR" dirty="0" smtClean="0">
                <a:solidFill>
                  <a:schemeClr val="accent1">
                    <a:lumMod val="60000"/>
                    <a:lumOff val="40000"/>
                  </a:schemeClr>
                </a:solidFill>
              </a:rPr>
              <a:t>AND O</a:t>
            </a:r>
            <a:r>
              <a:rPr lang="en-US" dirty="0" smtClean="0">
                <a:solidFill>
                  <a:schemeClr val="accent1">
                    <a:lumMod val="60000"/>
                    <a:lumOff val="40000"/>
                  </a:schemeClr>
                </a:solidFill>
              </a:rPr>
              <a:t>R</a:t>
            </a:r>
            <a:r>
              <a:rPr lang="ar-SA" dirty="0" smtClean="0">
                <a:solidFill>
                  <a:schemeClr val="accent1">
                    <a:lumMod val="60000"/>
                    <a:lumOff val="40000"/>
                  </a:schemeClr>
                </a:solidFill>
              </a:rPr>
              <a:t>)</a:t>
            </a:r>
          </a:p>
          <a:p>
            <a:pPr>
              <a:buNone/>
            </a:pPr>
            <a:r>
              <a:rPr lang="ar-SA" dirty="0" smtClean="0">
                <a:solidFill>
                  <a:schemeClr val="accent1">
                    <a:lumMod val="60000"/>
                    <a:lumOff val="40000"/>
                  </a:schemeClr>
                </a:solidFill>
              </a:rPr>
              <a:t>4- التعليقات :</a:t>
            </a:r>
          </a:p>
          <a:p>
            <a:pPr>
              <a:buNone/>
            </a:pPr>
            <a:r>
              <a:rPr lang="ar-SA" dirty="0" smtClean="0">
                <a:solidFill>
                  <a:schemeClr val="accent1">
                    <a:lumMod val="60000"/>
                    <a:lumOff val="40000"/>
                  </a:schemeClr>
                </a:solidFill>
              </a:rPr>
              <a:t>هي عبارة عن جمل توضح عمل البرنامج ودلالات المتغيرات بحيث تسهل على من يريد استخدام او تعديل البرنامج فهم تركيب وعمل البرنامج</a:t>
            </a:r>
          </a:p>
          <a:p>
            <a:pPr>
              <a:buNone/>
            </a:pPr>
            <a:r>
              <a:rPr lang="ar-SA" dirty="0" smtClean="0">
                <a:solidFill>
                  <a:schemeClr val="accent1">
                    <a:lumMod val="60000"/>
                    <a:lumOff val="40000"/>
                  </a:schemeClr>
                </a:solidFill>
              </a:rPr>
              <a:t>يوجد لدينا نوعين من التعليقات :</a:t>
            </a:r>
          </a:p>
          <a:p>
            <a:pPr>
              <a:buNone/>
            </a:pPr>
            <a:r>
              <a:rPr lang="ar-SA" dirty="0" smtClean="0">
                <a:solidFill>
                  <a:schemeClr val="accent1">
                    <a:lumMod val="60000"/>
                    <a:lumOff val="40000"/>
                  </a:schemeClr>
                </a:solidFill>
              </a:rPr>
              <a:t>1-تعليقات  السطر الواحد ويتم وضع-- قبل النص وذلك يعني ان هذا النص توضيحي وليس تنفيذي اي ان هذه العلامة تمنع المعالج من المرور على النص</a:t>
            </a:r>
            <a:endParaRPr lang="ar-SA" dirty="0">
              <a:solidFill>
                <a:schemeClr val="accent1">
                  <a:lumMod val="60000"/>
                  <a:lumOff val="4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i="1" dirty="0" smtClean="0">
                <a:solidFill>
                  <a:schemeClr val="accent1">
                    <a:lumMod val="60000"/>
                    <a:lumOff val="40000"/>
                  </a:schemeClr>
                </a:solidFill>
              </a:rPr>
              <a:t>2-تعليقات  السطور المتعددة وفيها يتم وضع (</a:t>
            </a:r>
            <a:r>
              <a:rPr lang="gsw-FR" sz="2800" i="1" dirty="0" smtClean="0">
                <a:solidFill>
                  <a:schemeClr val="accent1">
                    <a:lumMod val="60000"/>
                    <a:lumOff val="40000"/>
                  </a:schemeClr>
                </a:solidFill>
              </a:rPr>
              <a:t> </a:t>
            </a:r>
            <a:r>
              <a:rPr lang="en-US" sz="2800" i="1" dirty="0" smtClean="0">
                <a:solidFill>
                  <a:schemeClr val="accent1">
                    <a:lumMod val="60000"/>
                    <a:lumOff val="40000"/>
                  </a:schemeClr>
                </a:solidFill>
              </a:rPr>
              <a:t>( </a:t>
            </a:r>
            <a:r>
              <a:rPr lang="gsw-FR" sz="2800" i="1" dirty="0" smtClean="0">
                <a:solidFill>
                  <a:schemeClr val="accent1">
                    <a:lumMod val="60000"/>
                    <a:lumOff val="40000"/>
                  </a:schemeClr>
                </a:solidFill>
              </a:rPr>
              <a:t>/*</a:t>
            </a:r>
            <a:r>
              <a:rPr lang="ar-SA" sz="2800" i="1" dirty="0" smtClean="0">
                <a:solidFill>
                  <a:schemeClr val="accent1">
                    <a:lumMod val="60000"/>
                    <a:lumOff val="40000"/>
                  </a:schemeClr>
                </a:solidFill>
              </a:rPr>
              <a:t>قبل النص ووضع </a:t>
            </a:r>
            <a:r>
              <a:rPr lang="gsw-FR" sz="2800" i="1" dirty="0" smtClean="0">
                <a:solidFill>
                  <a:schemeClr val="accent1">
                    <a:lumMod val="60000"/>
                    <a:lumOff val="40000"/>
                  </a:schemeClr>
                </a:solidFill>
              </a:rPr>
              <a:t>(*/ </a:t>
            </a:r>
            <a:r>
              <a:rPr lang="en-US" sz="2800" i="1" dirty="0" smtClean="0">
                <a:solidFill>
                  <a:schemeClr val="accent1">
                    <a:lumMod val="60000"/>
                    <a:lumOff val="40000"/>
                  </a:schemeClr>
                </a:solidFill>
              </a:rPr>
              <a:t>)</a:t>
            </a:r>
            <a:r>
              <a:rPr lang="ar-SA" sz="2800" i="1" dirty="0" smtClean="0">
                <a:solidFill>
                  <a:schemeClr val="accent1">
                    <a:lumMod val="60000"/>
                    <a:lumOff val="40000"/>
                  </a:schemeClr>
                </a:solidFill>
              </a:rPr>
              <a:t> بعد النص وهذا يعني ان النص الذي يكون بين هاتين العلامتين هو نص توضيحي وليس تنفيذي </a:t>
            </a:r>
            <a:endParaRPr lang="ar-SA" sz="2800"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pPr>
              <a:buNone/>
            </a:pPr>
            <a:r>
              <a:rPr lang="ar-SA" i="1" dirty="0" smtClean="0">
                <a:solidFill>
                  <a:schemeClr val="accent1">
                    <a:lumMod val="60000"/>
                    <a:lumOff val="40000"/>
                  </a:schemeClr>
                </a:solidFill>
              </a:rPr>
              <a:t>مثل:</a:t>
            </a:r>
          </a:p>
          <a:p>
            <a:pPr algn="l">
              <a:buNone/>
            </a:pPr>
            <a:r>
              <a:rPr lang="ar-SA" i="1" dirty="0" smtClean="0">
                <a:solidFill>
                  <a:schemeClr val="accent1">
                    <a:lumMod val="60000"/>
                    <a:lumOff val="40000"/>
                  </a:schemeClr>
                </a:solidFill>
              </a:rPr>
              <a:t>…..</a:t>
            </a:r>
          </a:p>
          <a:p>
            <a:pPr algn="l">
              <a:buNone/>
            </a:pPr>
            <a:r>
              <a:rPr lang="en-US" i="1" dirty="0" smtClean="0">
                <a:solidFill>
                  <a:schemeClr val="accent1">
                    <a:lumMod val="60000"/>
                    <a:lumOff val="40000"/>
                  </a:schemeClr>
                </a:solidFill>
              </a:rPr>
              <a:t>V_name  varchar2(20) ;-- this variable used to hold the employee name</a:t>
            </a:r>
          </a:p>
          <a:p>
            <a:pPr algn="l">
              <a:buNone/>
            </a:pPr>
            <a:r>
              <a:rPr lang="gsw-FR" i="1" dirty="0" smtClean="0">
                <a:solidFill>
                  <a:schemeClr val="accent1">
                    <a:lumMod val="60000"/>
                    <a:lumOff val="40000"/>
                  </a:schemeClr>
                </a:solidFill>
              </a:rPr>
              <a:t>Begin</a:t>
            </a:r>
          </a:p>
          <a:p>
            <a:pPr algn="l">
              <a:buNone/>
            </a:pPr>
            <a:r>
              <a:rPr lang="en-US" i="1" dirty="0" smtClean="0">
                <a:solidFill>
                  <a:schemeClr val="accent1">
                    <a:lumMod val="60000"/>
                    <a:lumOff val="40000"/>
                  </a:schemeClr>
                </a:solidFill>
              </a:rPr>
              <a:t>/* this code is used to read</a:t>
            </a:r>
          </a:p>
          <a:p>
            <a:pPr algn="l">
              <a:buNone/>
            </a:pPr>
            <a:r>
              <a:rPr lang="en-US" i="1" dirty="0" smtClean="0">
                <a:solidFill>
                  <a:schemeClr val="accent1">
                    <a:lumMod val="60000"/>
                    <a:lumOff val="40000"/>
                  </a:schemeClr>
                </a:solidFill>
              </a:rPr>
              <a:t>The employee salary and calculate the annual salary</a:t>
            </a:r>
          </a:p>
          <a:p>
            <a:pPr algn="l">
              <a:buNone/>
            </a:pPr>
            <a:r>
              <a:rPr lang="en-US" i="1" dirty="0" smtClean="0">
                <a:solidFill>
                  <a:schemeClr val="accent1">
                    <a:lumMod val="60000"/>
                    <a:lumOff val="40000"/>
                  </a:schemeClr>
                </a:solidFill>
              </a:rPr>
              <a:t>And print the annual salary</a:t>
            </a:r>
          </a:p>
          <a:p>
            <a:pPr algn="l">
              <a:buNone/>
            </a:pPr>
            <a:r>
              <a:rPr lang="ar-SA" i="1" dirty="0" smtClean="0">
                <a:solidFill>
                  <a:schemeClr val="accent1">
                    <a:lumMod val="60000"/>
                    <a:lumOff val="40000"/>
                  </a:schemeClr>
                </a:solidFill>
              </a:rPr>
              <a:t>*/</a:t>
            </a:r>
          </a:p>
          <a:p>
            <a:pPr algn="l">
              <a:buNone/>
            </a:pPr>
            <a:r>
              <a:rPr lang="ar-SA" i="1" dirty="0" smtClean="0">
                <a:solidFill>
                  <a:schemeClr val="accent1">
                    <a:lumMod val="60000"/>
                    <a:lumOff val="40000"/>
                  </a:schemeClr>
                </a:solidFill>
              </a:rPr>
              <a:t>…….</a:t>
            </a:r>
          </a:p>
          <a:p>
            <a:pPr algn="l">
              <a:buNone/>
            </a:pPr>
            <a:r>
              <a:rPr lang="gsw-FR" dirty="0" smtClean="0">
                <a:solidFill>
                  <a:schemeClr val="accent1">
                    <a:lumMod val="60000"/>
                    <a:lumOff val="40000"/>
                  </a:schemeClr>
                </a:solidFill>
              </a:rPr>
              <a:t>End ;</a:t>
            </a:r>
            <a:endParaRPr lang="ar-SA" dirty="0">
              <a:solidFill>
                <a:schemeClr val="accent1">
                  <a:lumMod val="60000"/>
                  <a:lumOff val="4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استخدام الدوال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يوجد لدينا نوعين من الدوال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1- دوال الصف الواحد  وهي تتعامل مع صف واحد و الناتج منها قيمة واحدة وهي تنقسم الى :</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92500"/>
          </a:bodyPr>
          <a:lstStyle/>
          <a:p>
            <a:pPr marL="571500" indent="-571500">
              <a:buFont typeface="+mj-lt"/>
              <a:buAutoNum type="romanLcPeriod"/>
            </a:pPr>
            <a:r>
              <a:rPr lang="ar-SA" sz="2800" i="1" dirty="0" smtClean="0">
                <a:solidFill>
                  <a:schemeClr val="accent1">
                    <a:lumMod val="60000"/>
                    <a:lumOff val="40000"/>
                  </a:schemeClr>
                </a:solidFill>
              </a:rPr>
              <a:t>دوال حرفية. </a:t>
            </a:r>
          </a:p>
          <a:p>
            <a:pPr marL="571500" indent="-571500">
              <a:buFont typeface="+mj-lt"/>
              <a:buAutoNum type="romanLcPeriod"/>
            </a:pPr>
            <a:r>
              <a:rPr lang="ar-SA" sz="2800" i="1" dirty="0" smtClean="0">
                <a:solidFill>
                  <a:schemeClr val="accent1">
                    <a:lumMod val="60000"/>
                    <a:lumOff val="40000"/>
                  </a:schemeClr>
                </a:solidFill>
              </a:rPr>
              <a:t>دوال تاريخية .</a:t>
            </a:r>
          </a:p>
          <a:p>
            <a:pPr marL="571500" indent="-571500">
              <a:buFont typeface="+mj-lt"/>
              <a:buAutoNum type="romanLcPeriod"/>
            </a:pPr>
            <a:r>
              <a:rPr lang="ar-SA" sz="2800" i="1" dirty="0" smtClean="0">
                <a:solidFill>
                  <a:schemeClr val="accent1">
                    <a:lumMod val="60000"/>
                    <a:lumOff val="40000"/>
                  </a:schemeClr>
                </a:solidFill>
              </a:rPr>
              <a:t>دوال رقمية .</a:t>
            </a:r>
          </a:p>
          <a:p>
            <a:pPr marL="571500" indent="-571500">
              <a:buFont typeface="+mj-lt"/>
              <a:buAutoNum type="romanLcPeriod"/>
            </a:pPr>
            <a:r>
              <a:rPr lang="ar-SA" sz="2800" i="1" dirty="0" smtClean="0">
                <a:solidFill>
                  <a:schemeClr val="accent1">
                    <a:lumMod val="60000"/>
                    <a:lumOff val="40000"/>
                  </a:schemeClr>
                </a:solidFill>
              </a:rPr>
              <a:t>دوال التحويل.</a:t>
            </a:r>
          </a:p>
          <a:p>
            <a:pPr marL="571500" indent="-571500">
              <a:buNone/>
            </a:pPr>
            <a:r>
              <a:rPr lang="ar-SA" sz="2800" i="1" dirty="0" smtClean="0">
                <a:solidFill>
                  <a:schemeClr val="accent1">
                    <a:lumMod val="60000"/>
                    <a:lumOff val="40000"/>
                  </a:schemeClr>
                </a:solidFill>
              </a:rPr>
              <a:t>2- دوال تجميعية : وهي تتعامل مع  اكثر من صف و الناتج منها قيمة واحدة </a:t>
            </a:r>
          </a:p>
          <a:p>
            <a:pPr marL="571500" indent="-571500">
              <a:buNone/>
            </a:pPr>
            <a:r>
              <a:rPr lang="ar-SA" sz="2800" i="1" dirty="0" smtClean="0">
                <a:solidFill>
                  <a:schemeClr val="accent1">
                    <a:lumMod val="60000"/>
                    <a:lumOff val="40000"/>
                  </a:schemeClr>
                </a:solidFill>
              </a:rPr>
              <a:t>في لغة ال</a:t>
            </a:r>
            <a:r>
              <a:rPr lang="en-US" sz="2800" i="1" dirty="0" smtClean="0">
                <a:solidFill>
                  <a:schemeClr val="accent1">
                    <a:lumMod val="60000"/>
                    <a:lumOff val="40000"/>
                  </a:schemeClr>
                </a:solidFill>
              </a:rPr>
              <a:t>sql </a:t>
            </a:r>
            <a:r>
              <a:rPr lang="ar-SA" sz="2800" i="1" dirty="0" smtClean="0">
                <a:solidFill>
                  <a:schemeClr val="accent1">
                    <a:lumMod val="60000"/>
                    <a:lumOff val="40000"/>
                  </a:schemeClr>
                </a:solidFill>
              </a:rPr>
              <a:t> نستطيع التعامل مع دوال الصف الواحد والدوال التجميعية</a:t>
            </a:r>
          </a:p>
          <a:p>
            <a:pPr marL="571500" indent="-571500">
              <a:buNone/>
            </a:pPr>
            <a:r>
              <a:rPr lang="ar-SA" sz="2800" i="1" dirty="0" smtClean="0">
                <a:solidFill>
                  <a:schemeClr val="accent1">
                    <a:lumMod val="60000"/>
                    <a:lumOff val="40000"/>
                  </a:schemeClr>
                </a:solidFill>
              </a:rPr>
              <a:t>مثال:</a:t>
            </a:r>
          </a:p>
          <a:p>
            <a:pPr marL="571500" indent="-571500" algn="l">
              <a:buNone/>
            </a:pPr>
            <a:r>
              <a:rPr lang="en-US" sz="2800" i="1" dirty="0" smtClean="0">
                <a:solidFill>
                  <a:schemeClr val="accent1">
                    <a:lumMod val="60000"/>
                    <a:lumOff val="40000"/>
                  </a:schemeClr>
                </a:solidFill>
              </a:rPr>
              <a:t>Select Sum(salary)into V_SumSalary from Employ where DeptName =V_DeptName;</a:t>
            </a:r>
            <a:r>
              <a:rPr lang="en-US" sz="2800" dirty="0" smtClean="0"/>
              <a:t> </a:t>
            </a:r>
            <a:endParaRPr lang="ar-SA" sz="2800" dirty="0" smtClean="0"/>
          </a:p>
          <a:p>
            <a:pPr marL="571500" indent="-571500">
              <a:buNone/>
            </a:pP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في المثال السابق تم استخدام الدالة </a:t>
            </a:r>
            <a:r>
              <a:rPr lang="en-US" sz="2400" i="1" dirty="0" smtClean="0">
                <a:solidFill>
                  <a:schemeClr val="accent1">
                    <a:lumMod val="60000"/>
                    <a:lumOff val="40000"/>
                  </a:schemeClr>
                </a:solidFill>
              </a:rPr>
              <a:t>Sum</a:t>
            </a:r>
            <a:r>
              <a:rPr lang="ar-SA" sz="2400" i="1" dirty="0" smtClean="0">
                <a:solidFill>
                  <a:schemeClr val="accent1">
                    <a:lumMod val="60000"/>
                    <a:lumOff val="40000"/>
                  </a:schemeClr>
                </a:solidFill>
              </a:rPr>
              <a:t> وهي من الدوال التجميعية وعن طريقها استطعنا التعرف على مجموع رواتب الموظفين العاملين في قسم معين</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buNone/>
            </a:pPr>
            <a:r>
              <a:rPr lang="ar-SA" dirty="0" smtClean="0">
                <a:solidFill>
                  <a:schemeClr val="accent1">
                    <a:lumMod val="60000"/>
                    <a:lumOff val="40000"/>
                  </a:schemeClr>
                </a:solidFill>
              </a:rPr>
              <a:t>مثال:</a:t>
            </a:r>
            <a:endParaRPr lang="ar-SA" i="1" dirty="0" smtClean="0">
              <a:solidFill>
                <a:schemeClr val="accent1">
                  <a:lumMod val="60000"/>
                  <a:lumOff val="40000"/>
                </a:schemeClr>
              </a:solidFill>
            </a:endParaRPr>
          </a:p>
          <a:p>
            <a:pPr algn="l">
              <a:buNone/>
            </a:pPr>
            <a:r>
              <a:rPr lang="en-US" sz="2400" i="1" dirty="0" smtClean="0">
                <a:solidFill>
                  <a:schemeClr val="accent1">
                    <a:lumMod val="60000"/>
                    <a:lumOff val="40000"/>
                  </a:schemeClr>
                </a:solidFill>
              </a:rPr>
              <a:t>No=1;</a:t>
            </a:r>
            <a:r>
              <a:rPr lang="ar-SA" sz="2400" i="1" dirty="0" smtClean="0">
                <a:solidFill>
                  <a:schemeClr val="accent1">
                    <a:lumMod val="60000"/>
                    <a:lumOff val="40000"/>
                  </a:schemeClr>
                </a:solidFill>
              </a:rPr>
              <a:t> </a:t>
            </a:r>
            <a:r>
              <a:rPr lang="en-US" sz="2400" i="1" dirty="0" smtClean="0">
                <a:solidFill>
                  <a:schemeClr val="accent1">
                    <a:lumMod val="60000"/>
                    <a:lumOff val="40000"/>
                  </a:schemeClr>
                </a:solidFill>
              </a:rPr>
              <a:t> Select  lower(name)into V_ename from Employ where</a:t>
            </a:r>
            <a:endParaRPr lang="ar-SA" sz="2400" i="1" dirty="0" smtClean="0">
              <a:solidFill>
                <a:schemeClr val="accent1">
                  <a:lumMod val="60000"/>
                  <a:lumOff val="40000"/>
                </a:schemeClr>
              </a:solidFill>
            </a:endParaRPr>
          </a:p>
          <a:p>
            <a:pPr>
              <a:buNone/>
            </a:pPr>
            <a:r>
              <a:rPr lang="ar-SA" sz="2400" i="1" dirty="0" smtClean="0">
                <a:solidFill>
                  <a:schemeClr val="accent1">
                    <a:lumMod val="60000"/>
                    <a:lumOff val="40000"/>
                  </a:schemeClr>
                </a:solidFill>
              </a:rPr>
              <a:t>هنا تم استخدام احدى الدوال الحرفية </a:t>
            </a:r>
            <a:r>
              <a:rPr lang="en-US" sz="2400" i="1" dirty="0" smtClean="0">
                <a:solidFill>
                  <a:schemeClr val="accent1">
                    <a:lumMod val="60000"/>
                    <a:lumOff val="40000"/>
                  </a:schemeClr>
                </a:solidFill>
              </a:rPr>
              <a:t>lower</a:t>
            </a:r>
            <a:r>
              <a:rPr lang="ar-SA" sz="2400" i="1" dirty="0" smtClean="0">
                <a:solidFill>
                  <a:schemeClr val="accent1">
                    <a:lumMod val="60000"/>
                    <a:lumOff val="40000"/>
                  </a:schemeClr>
                </a:solidFill>
              </a:rPr>
              <a:t> وهي تعيد اسم الموظف رقم واحد بالحروف الصغيرة</a:t>
            </a:r>
          </a:p>
          <a:p>
            <a:pPr>
              <a:buNone/>
            </a:pPr>
            <a:r>
              <a:rPr lang="ar-SA" sz="2400" i="1" dirty="0" smtClean="0">
                <a:solidFill>
                  <a:schemeClr val="accent1">
                    <a:lumMod val="60000"/>
                    <a:lumOff val="40000"/>
                  </a:schemeClr>
                </a:solidFill>
              </a:rPr>
              <a:t>اما لغة ال</a:t>
            </a:r>
            <a:r>
              <a:rPr lang="en-US" sz="2400" i="1" dirty="0" smtClean="0">
                <a:solidFill>
                  <a:schemeClr val="accent1">
                    <a:lumMod val="60000"/>
                    <a:lumOff val="40000"/>
                  </a:schemeClr>
                </a:solidFill>
              </a:rPr>
              <a:t>plsql </a:t>
            </a:r>
            <a:r>
              <a:rPr lang="ar-SA" sz="2400" i="1" dirty="0" smtClean="0">
                <a:solidFill>
                  <a:schemeClr val="accent1">
                    <a:lumMod val="60000"/>
                    <a:lumOff val="40000"/>
                  </a:schemeClr>
                </a:solidFill>
              </a:rPr>
              <a:t> فنستطيع ان نستخدم معها فقط دوال الصف الواحد </a:t>
            </a:r>
          </a:p>
          <a:p>
            <a:pPr>
              <a:buNone/>
            </a:pPr>
            <a:r>
              <a:rPr lang="ar-SA" sz="2400" i="1" dirty="0" smtClean="0">
                <a:solidFill>
                  <a:schemeClr val="accent1">
                    <a:lumMod val="60000"/>
                    <a:lumOff val="40000"/>
                  </a:schemeClr>
                </a:solidFill>
              </a:rPr>
              <a:t>مثال :</a:t>
            </a:r>
          </a:p>
          <a:p>
            <a:pPr algn="l">
              <a:buNone/>
            </a:pPr>
            <a:r>
              <a:rPr lang="en-US" sz="2400" i="1" dirty="0" smtClean="0">
                <a:solidFill>
                  <a:schemeClr val="accent1">
                    <a:lumMod val="60000"/>
                    <a:lumOff val="40000"/>
                  </a:schemeClr>
                </a:solidFill>
              </a:rPr>
              <a:t>V_name:=initcap(V-name);</a:t>
            </a:r>
            <a:endParaRPr lang="ar-SA" sz="2400" i="1" dirty="0" smtClean="0">
              <a:solidFill>
                <a:schemeClr val="accent1">
                  <a:lumMod val="60000"/>
                  <a:lumOff val="40000"/>
                </a:schemeClr>
              </a:solidFill>
            </a:endParaRPr>
          </a:p>
          <a:p>
            <a:pPr algn="l">
              <a:buNone/>
            </a:pPr>
            <a:r>
              <a:rPr lang="gsw-FR" sz="2400" i="1" dirty="0" smtClean="0">
                <a:solidFill>
                  <a:schemeClr val="accent1">
                    <a:lumMod val="60000"/>
                    <a:lumOff val="40000"/>
                  </a:schemeClr>
                </a:solidFill>
              </a:rPr>
              <a:t>Num_months := MONTHS_BETWEEN(SYSDATE,v_date);</a:t>
            </a:r>
            <a:endParaRPr lang="ar-SA" sz="2400" i="1" dirty="0" smtClean="0">
              <a:solidFill>
                <a:schemeClr val="accent1">
                  <a:lumMod val="60000"/>
                  <a:lumOff val="4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الوحدات المتداخلة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يمكن كتابة وتنفيذ وحدة برمجية داخل وحدة برمجية اخرى وتعامل الوحدة الداخلية كجملة تنفيذية . الوحدة الداخلية يمكن ان تكتب في الجزء التنفيذي أو جزء الإستثناءات.</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Autofit/>
          </a:bodyPr>
          <a:lstStyle/>
          <a:p>
            <a:pPr>
              <a:buNone/>
            </a:pPr>
            <a:r>
              <a:rPr lang="ar-SA" sz="2000" i="1" dirty="0" smtClean="0">
                <a:solidFill>
                  <a:schemeClr val="accent1">
                    <a:lumMod val="60000"/>
                    <a:lumOff val="40000"/>
                  </a:schemeClr>
                </a:solidFill>
              </a:rPr>
              <a:t>مثال :</a:t>
            </a:r>
          </a:p>
          <a:p>
            <a:pPr algn="l">
              <a:buNone/>
            </a:pPr>
            <a:r>
              <a:rPr lang="en-US" sz="2000" i="1" dirty="0" smtClean="0">
                <a:solidFill>
                  <a:schemeClr val="accent1">
                    <a:lumMod val="60000"/>
                    <a:lumOff val="40000"/>
                  </a:schemeClr>
                </a:solidFill>
              </a:rPr>
              <a:t>Declare</a:t>
            </a:r>
            <a:endParaRPr lang="ar-SA" sz="2000" i="1" dirty="0" smtClean="0">
              <a:solidFill>
                <a:schemeClr val="accent1">
                  <a:lumMod val="60000"/>
                  <a:lumOff val="40000"/>
                </a:schemeClr>
              </a:solidFill>
            </a:endParaRPr>
          </a:p>
          <a:p>
            <a:pPr algn="l">
              <a:buNone/>
            </a:pPr>
            <a:r>
              <a:rPr lang="gsw-FR" sz="2000" i="1" dirty="0" smtClean="0">
                <a:solidFill>
                  <a:schemeClr val="accent1">
                    <a:lumMod val="60000"/>
                    <a:lumOff val="40000"/>
                  </a:schemeClr>
                </a:solidFill>
              </a:rPr>
              <a:t>x Number;</a:t>
            </a:r>
          </a:p>
          <a:p>
            <a:pPr algn="l">
              <a:buNone/>
            </a:pPr>
            <a:r>
              <a:rPr lang="gsw-FR" sz="2000" i="1" dirty="0" smtClean="0">
                <a:solidFill>
                  <a:schemeClr val="accent1">
                    <a:lumMod val="60000"/>
                    <a:lumOff val="40000"/>
                  </a:schemeClr>
                </a:solidFill>
              </a:rPr>
              <a:t>BEGIN</a:t>
            </a:r>
          </a:p>
          <a:p>
            <a:pPr algn="l">
              <a:buNone/>
            </a:pPr>
            <a:r>
              <a:rPr lang="ar-SA" sz="2000" i="1" dirty="0" smtClean="0">
                <a:solidFill>
                  <a:schemeClr val="accent1">
                    <a:lumMod val="60000"/>
                    <a:lumOff val="40000"/>
                  </a:schemeClr>
                </a:solidFill>
              </a:rPr>
              <a:t>...</a:t>
            </a:r>
          </a:p>
          <a:p>
            <a:pPr algn="l">
              <a:buNone/>
            </a:pPr>
            <a:r>
              <a:rPr lang="gsw-FR" sz="2000" i="1" dirty="0" smtClean="0">
                <a:solidFill>
                  <a:schemeClr val="accent1">
                    <a:lumMod val="60000"/>
                    <a:lumOff val="40000"/>
                  </a:schemeClr>
                </a:solidFill>
              </a:rPr>
              <a:t>DECLARE</a:t>
            </a:r>
          </a:p>
          <a:p>
            <a:pPr algn="l">
              <a:buNone/>
            </a:pPr>
            <a:r>
              <a:rPr lang="gsw-FR" sz="2000" i="1" dirty="0" smtClean="0">
                <a:solidFill>
                  <a:schemeClr val="accent1">
                    <a:lumMod val="60000"/>
                    <a:lumOff val="40000"/>
                  </a:schemeClr>
                </a:solidFill>
              </a:rPr>
              <a:t>y NUMBER;</a:t>
            </a:r>
          </a:p>
          <a:p>
            <a:pPr algn="l">
              <a:buNone/>
            </a:pPr>
            <a:r>
              <a:rPr lang="gsw-FR" sz="2000" i="1" dirty="0" smtClean="0">
                <a:solidFill>
                  <a:schemeClr val="accent1">
                    <a:lumMod val="60000"/>
                    <a:lumOff val="40000"/>
                  </a:schemeClr>
                </a:solidFill>
              </a:rPr>
              <a:t>BEGIN</a:t>
            </a:r>
          </a:p>
          <a:p>
            <a:pPr algn="l">
              <a:buNone/>
            </a:pPr>
            <a:r>
              <a:rPr lang="ar-SA" sz="2000" i="1" dirty="0" smtClean="0">
                <a:solidFill>
                  <a:schemeClr val="accent1">
                    <a:lumMod val="60000"/>
                    <a:lumOff val="40000"/>
                  </a:schemeClr>
                </a:solidFill>
              </a:rPr>
              <a:t>...</a:t>
            </a:r>
          </a:p>
          <a:p>
            <a:pPr algn="l">
              <a:buNone/>
            </a:pPr>
            <a:r>
              <a:rPr lang="gsw-FR" sz="2000" i="1" dirty="0" smtClean="0">
                <a:solidFill>
                  <a:schemeClr val="accent1">
                    <a:lumMod val="60000"/>
                    <a:lumOff val="40000"/>
                  </a:schemeClr>
                </a:solidFill>
              </a:rPr>
              <a:t>END;</a:t>
            </a:r>
          </a:p>
          <a:p>
            <a:pPr algn="l">
              <a:buNone/>
            </a:pPr>
            <a:r>
              <a:rPr lang="ar-SA" sz="2000" i="1" dirty="0" smtClean="0">
                <a:solidFill>
                  <a:schemeClr val="accent1">
                    <a:lumMod val="60000"/>
                    <a:lumOff val="40000"/>
                  </a:schemeClr>
                </a:solidFill>
              </a:rPr>
              <a:t>...</a:t>
            </a:r>
          </a:p>
          <a:p>
            <a:pPr algn="l">
              <a:buNone/>
            </a:pPr>
            <a:r>
              <a:rPr lang="gsw-FR" sz="2000" i="1" dirty="0" smtClean="0">
                <a:solidFill>
                  <a:schemeClr val="accent1">
                    <a:lumMod val="60000"/>
                    <a:lumOff val="40000"/>
                  </a:schemeClr>
                </a:solidFill>
              </a:rPr>
              <a:t>END;</a:t>
            </a:r>
            <a:endParaRPr lang="ar-SA" sz="2000" i="1" dirty="0">
              <a:solidFill>
                <a:schemeClr val="accent1">
                  <a:lumMod val="60000"/>
                  <a:lumOff val="4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في الوحد ة البرمجية السابقة نجد ان مجال المتغير </a:t>
            </a:r>
            <a:r>
              <a:rPr lang="en-US" sz="2400" i="1" dirty="0" smtClean="0">
                <a:solidFill>
                  <a:schemeClr val="accent1">
                    <a:lumMod val="60000"/>
                    <a:lumOff val="40000"/>
                  </a:schemeClr>
                </a:solidFill>
              </a:rPr>
              <a:t>X </a:t>
            </a:r>
            <a:r>
              <a:rPr lang="ar-SA" sz="2400" i="1" dirty="0" smtClean="0">
                <a:solidFill>
                  <a:schemeClr val="accent1">
                    <a:lumMod val="60000"/>
                    <a:lumOff val="40000"/>
                  </a:schemeClr>
                </a:solidFill>
              </a:rPr>
              <a:t> يكون في الوحدة الداخلية والوحدة الخارجية اما مجال المتغير </a:t>
            </a:r>
            <a:r>
              <a:rPr lang="en-US" sz="2400" i="1" dirty="0" smtClean="0">
                <a:solidFill>
                  <a:schemeClr val="accent1">
                    <a:lumMod val="60000"/>
                    <a:lumOff val="40000"/>
                  </a:schemeClr>
                </a:solidFill>
              </a:rPr>
              <a:t>Y </a:t>
            </a:r>
            <a:r>
              <a:rPr lang="ar-SA" sz="2400" i="1" dirty="0" smtClean="0">
                <a:solidFill>
                  <a:schemeClr val="accent1">
                    <a:lumMod val="60000"/>
                    <a:lumOff val="40000"/>
                  </a:schemeClr>
                </a:solidFill>
              </a:rPr>
              <a:t> فهو يكون في الوحدة الداخلية فقط .</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pPr>
              <a:buNone/>
            </a:pPr>
            <a:r>
              <a:rPr lang="ar-SA" dirty="0" smtClean="0">
                <a:solidFill>
                  <a:schemeClr val="accent1">
                    <a:lumMod val="60000"/>
                    <a:lumOff val="40000"/>
                  </a:schemeClr>
                </a:solidFill>
              </a:rPr>
              <a:t>إ</a:t>
            </a:r>
            <a:r>
              <a:rPr lang="ar-SA" dirty="0" smtClean="0">
                <a:solidFill>
                  <a:schemeClr val="accent1">
                    <a:lumMod val="60000"/>
                    <a:lumOff val="40000"/>
                  </a:schemeClr>
                </a:solidFill>
              </a:rPr>
              <a:t>ذا </a:t>
            </a:r>
            <a:r>
              <a:rPr lang="ar-SA" dirty="0" smtClean="0">
                <a:solidFill>
                  <a:schemeClr val="accent1">
                    <a:lumMod val="60000"/>
                    <a:lumOff val="40000"/>
                  </a:schemeClr>
                </a:solidFill>
              </a:rPr>
              <a:t>تم تعريف متغيرين بنفس الاسم احداهما في الوحدة </a:t>
            </a:r>
            <a:r>
              <a:rPr lang="ar-SA" sz="2800" dirty="0" smtClean="0">
                <a:solidFill>
                  <a:schemeClr val="accent1">
                    <a:lumMod val="60000"/>
                    <a:lumOff val="40000"/>
                  </a:schemeClr>
                </a:solidFill>
              </a:rPr>
              <a:t>الداخلية والاخرفي الوحدة الخارجية فأن الوحدة البرمجية ستتعامل مع المتغير الاقرب وهو متغير الوحدة الداخلية .</a:t>
            </a:r>
          </a:p>
          <a:p>
            <a:pPr algn="l">
              <a:buNone/>
            </a:pPr>
            <a:r>
              <a:rPr lang="gsw-FR" sz="2800" i="1" dirty="0" smtClean="0">
                <a:solidFill>
                  <a:schemeClr val="accent1">
                    <a:lumMod val="60000"/>
                    <a:lumOff val="40000"/>
                  </a:schemeClr>
                </a:solidFill>
              </a:rPr>
              <a:t>SET SERVEROUTPUT O</a:t>
            </a:r>
            <a:r>
              <a:rPr lang="en-US" sz="2800" i="1" dirty="0" smtClean="0">
                <a:solidFill>
                  <a:schemeClr val="accent1">
                    <a:lumMod val="60000"/>
                    <a:lumOff val="40000"/>
                  </a:schemeClr>
                </a:solidFill>
              </a:rPr>
              <a:t>N</a:t>
            </a:r>
            <a:endParaRPr lang="ar-SA" sz="2800" i="1" dirty="0" smtClean="0">
              <a:solidFill>
                <a:schemeClr val="accent1">
                  <a:lumMod val="60000"/>
                  <a:lumOff val="40000"/>
                </a:schemeClr>
              </a:solidFill>
            </a:endParaRPr>
          </a:p>
          <a:p>
            <a:pPr algn="l">
              <a:buNone/>
            </a:pPr>
            <a:r>
              <a:rPr lang="en-US" i="1" dirty="0" smtClean="0">
                <a:solidFill>
                  <a:schemeClr val="accent1">
                    <a:lumMod val="60000"/>
                    <a:lumOff val="40000"/>
                  </a:schemeClr>
                </a:solidFill>
              </a:rPr>
              <a:t>Declare</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x Number</a:t>
            </a:r>
            <a:r>
              <a:rPr lang="en-US" i="1" dirty="0" smtClean="0">
                <a:solidFill>
                  <a:schemeClr val="accent1">
                    <a:lumMod val="60000"/>
                    <a:lumOff val="40000"/>
                  </a:schemeClr>
                </a:solidFill>
              </a:rPr>
              <a:t> :=3</a:t>
            </a:r>
            <a:r>
              <a:rPr lang="gsw-FR" i="1" dirty="0" smtClean="0">
                <a:solidFill>
                  <a:schemeClr val="accent1">
                    <a:lumMod val="60000"/>
                    <a:lumOff val="40000"/>
                  </a:schemeClr>
                </a:solidFill>
              </a:rPr>
              <a:t>;</a:t>
            </a:r>
          </a:p>
          <a:p>
            <a:pPr algn="l">
              <a:buNone/>
            </a:pPr>
            <a:r>
              <a:rPr lang="gsw-FR" i="1" dirty="0" smtClean="0">
                <a:solidFill>
                  <a:schemeClr val="accent1">
                    <a:lumMod val="60000"/>
                    <a:lumOff val="40000"/>
                  </a:schemeClr>
                </a:solidFill>
              </a:rPr>
              <a:t>Begin</a:t>
            </a:r>
            <a:endParaRPr lang="ar-SA" i="1" dirty="0" smtClean="0">
              <a:solidFill>
                <a:schemeClr val="accent1">
                  <a:lumMod val="60000"/>
                  <a:lumOff val="40000"/>
                </a:schemeClr>
              </a:solidFill>
            </a:endParaRPr>
          </a:p>
          <a:p>
            <a:pPr algn="l">
              <a:buNone/>
            </a:pPr>
            <a:r>
              <a:rPr lang="en-US" i="1" dirty="0" smtClean="0">
                <a:solidFill>
                  <a:schemeClr val="accent1">
                    <a:lumMod val="60000"/>
                    <a:lumOff val="40000"/>
                  </a:schemeClr>
                </a:solidFill>
              </a:rPr>
              <a:t>Declare</a:t>
            </a:r>
            <a:endParaRPr lang="gsw-FR"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x Number :=5;</a:t>
            </a:r>
            <a:endParaRPr lang="ar-SA" i="1" dirty="0" smtClean="0">
              <a:solidFill>
                <a:schemeClr val="accent1">
                  <a:lumMod val="60000"/>
                  <a:lumOff val="40000"/>
                </a:schemeClr>
              </a:solidFill>
            </a:endParaRPr>
          </a:p>
          <a:p>
            <a:pPr algn="l">
              <a:buNone/>
            </a:pPr>
            <a:r>
              <a:rPr lang="en-US" i="1" dirty="0" smtClean="0">
                <a:solidFill>
                  <a:schemeClr val="accent1">
                    <a:lumMod val="60000"/>
                    <a:lumOff val="40000"/>
                  </a:schemeClr>
                </a:solidFill>
              </a:rPr>
              <a:t>Begin </a:t>
            </a:r>
            <a:endParaRPr lang="ar-SA" i="1" dirty="0" smtClean="0">
              <a:solidFill>
                <a:schemeClr val="accent1">
                  <a:lumMod val="60000"/>
                  <a:lumOff val="40000"/>
                </a:schemeClr>
              </a:solidFill>
            </a:endParaRPr>
          </a:p>
          <a:p>
            <a:pPr algn="l">
              <a:buNone/>
            </a:pPr>
            <a:r>
              <a:rPr lang="en-US" i="1" dirty="0" smtClean="0">
                <a:solidFill>
                  <a:schemeClr val="accent1">
                    <a:lumMod val="60000"/>
                    <a:lumOff val="40000"/>
                  </a:schemeClr>
                </a:solidFill>
              </a:rPr>
              <a:t>DBMS_OUTPUT.PUT_LINE (x);</a:t>
            </a:r>
          </a:p>
          <a:p>
            <a:pPr algn="l">
              <a:buNone/>
            </a:pPr>
            <a:r>
              <a:rPr lang="gsw-FR" i="1" dirty="0" smtClean="0">
                <a:solidFill>
                  <a:schemeClr val="accent1">
                    <a:lumMod val="60000"/>
                    <a:lumOff val="40000"/>
                  </a:schemeClr>
                </a:solidFill>
              </a:rPr>
              <a:t>END;</a:t>
            </a:r>
          </a:p>
          <a:p>
            <a:pPr algn="l">
              <a:buNone/>
            </a:pPr>
            <a:r>
              <a:rPr lang="gsw-FR" i="1" dirty="0" smtClean="0">
                <a:solidFill>
                  <a:schemeClr val="accent1">
                    <a:lumMod val="60000"/>
                    <a:lumOff val="40000"/>
                  </a:schemeClr>
                </a:solidFill>
              </a:rPr>
              <a:t>END;</a:t>
            </a:r>
            <a:endParaRPr lang="ar-SA" i="1" dirty="0">
              <a:solidFill>
                <a:schemeClr val="accent1">
                  <a:lumMod val="60000"/>
                  <a:lumOff val="4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dirty="0" smtClean="0"/>
              <a:t> </a:t>
            </a:r>
            <a:r>
              <a:rPr lang="ar-SA" sz="2400" i="1" dirty="0" smtClean="0">
                <a:solidFill>
                  <a:schemeClr val="accent1">
                    <a:lumMod val="60000"/>
                    <a:lumOff val="40000"/>
                  </a:schemeClr>
                </a:solidFill>
              </a:rPr>
              <a:t>إ</a:t>
            </a:r>
            <a:r>
              <a:rPr lang="ar-SA" sz="2400" i="1" dirty="0" smtClean="0">
                <a:solidFill>
                  <a:schemeClr val="accent1">
                    <a:lumMod val="60000"/>
                    <a:lumOff val="40000"/>
                  </a:schemeClr>
                </a:solidFill>
              </a:rPr>
              <a:t>ذا ًقيمة </a:t>
            </a:r>
            <a:r>
              <a:rPr lang="en-US" sz="2400" i="1" dirty="0" smtClean="0">
                <a:solidFill>
                  <a:schemeClr val="accent1">
                    <a:lumMod val="60000"/>
                    <a:lumOff val="40000"/>
                  </a:schemeClr>
                </a:solidFill>
              </a:rPr>
              <a:t>X </a:t>
            </a:r>
            <a:r>
              <a:rPr lang="ar-SA" sz="2400" i="1" dirty="0" smtClean="0">
                <a:solidFill>
                  <a:schemeClr val="accent1">
                    <a:lumMod val="60000"/>
                    <a:lumOff val="40000"/>
                  </a:schemeClr>
                </a:solidFill>
              </a:rPr>
              <a:t> في المثال السابق هي </a:t>
            </a:r>
            <a:r>
              <a:rPr lang="en-US" sz="2400" i="1" dirty="0" smtClean="0">
                <a:solidFill>
                  <a:schemeClr val="accent1">
                    <a:lumMod val="60000"/>
                    <a:lumOff val="40000"/>
                  </a:schemeClr>
                </a:solidFill>
              </a:rPr>
              <a:t>5</a:t>
            </a:r>
            <a:r>
              <a:rPr lang="ar-SA" sz="2400" i="1" dirty="0" smtClean="0">
                <a:solidFill>
                  <a:schemeClr val="accent1">
                    <a:lumMod val="60000"/>
                    <a:lumOff val="40000"/>
                  </a:schemeClr>
                </a:solidFill>
              </a:rPr>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ولكن اذا اردنا ان نفرق بين المتغير </a:t>
            </a:r>
            <a:r>
              <a:rPr lang="en-US" sz="2400" i="1" dirty="0" smtClean="0">
                <a:solidFill>
                  <a:schemeClr val="accent1">
                    <a:lumMod val="60000"/>
                    <a:lumOff val="40000"/>
                  </a:schemeClr>
                </a:solidFill>
              </a:rPr>
              <a:t>X </a:t>
            </a:r>
            <a:r>
              <a:rPr lang="ar-SA" sz="2400" i="1" dirty="0" smtClean="0">
                <a:solidFill>
                  <a:schemeClr val="accent1">
                    <a:lumMod val="60000"/>
                    <a:lumOff val="40000"/>
                  </a:schemeClr>
                </a:solidFill>
              </a:rPr>
              <a:t> التابع للوحدة الخارجية </a:t>
            </a:r>
            <a:r>
              <a:rPr lang="en-US" sz="2400" i="1" dirty="0" smtClean="0">
                <a:solidFill>
                  <a:schemeClr val="accent1">
                    <a:lumMod val="60000"/>
                    <a:lumOff val="40000"/>
                  </a:schemeClr>
                </a:solidFill>
              </a:rPr>
              <a:t> </a:t>
            </a:r>
            <a:r>
              <a:rPr lang="ar-SA" sz="2400" i="1" dirty="0" smtClean="0">
                <a:solidFill>
                  <a:schemeClr val="accent1">
                    <a:lumMod val="60000"/>
                    <a:lumOff val="40000"/>
                  </a:schemeClr>
                </a:solidFill>
              </a:rPr>
              <a:t>و المتغير </a:t>
            </a:r>
            <a:r>
              <a:rPr lang="en-US" sz="2400" i="1" dirty="0" smtClean="0">
                <a:solidFill>
                  <a:schemeClr val="accent1">
                    <a:lumMod val="60000"/>
                    <a:lumOff val="40000"/>
                  </a:schemeClr>
                </a:solidFill>
              </a:rPr>
              <a:t>X </a:t>
            </a:r>
            <a:r>
              <a:rPr lang="ar-SA" sz="2400" i="1" dirty="0" smtClean="0">
                <a:solidFill>
                  <a:schemeClr val="accent1">
                    <a:lumMod val="60000"/>
                    <a:lumOff val="40000"/>
                  </a:schemeClr>
                </a:solidFill>
              </a:rPr>
              <a:t> التابع للوحدة الداخلية لابد ان</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pPr>
              <a:buNone/>
            </a:pPr>
            <a:r>
              <a:rPr lang="ar-SA" i="1" dirty="0" smtClean="0">
                <a:solidFill>
                  <a:schemeClr val="accent1">
                    <a:lumMod val="60000"/>
                    <a:lumOff val="40000"/>
                  </a:schemeClr>
                </a:solidFill>
              </a:rPr>
              <a:t>ان نقوم بأعطاء كل وحدة عنوان كالاتي:</a:t>
            </a:r>
          </a:p>
          <a:p>
            <a:pPr algn="l">
              <a:buNone/>
            </a:pPr>
            <a:r>
              <a:rPr lang="en-US" sz="2800" i="1" dirty="0" smtClean="0">
                <a:solidFill>
                  <a:schemeClr val="accent1">
                    <a:lumMod val="60000"/>
                    <a:lumOff val="40000"/>
                  </a:schemeClr>
                </a:solidFill>
              </a:rPr>
              <a:t>Declare &lt;outer block&gt;</a:t>
            </a:r>
            <a:endParaRPr lang="ar-SA" sz="2800" i="1" dirty="0" smtClean="0">
              <a:solidFill>
                <a:schemeClr val="accent1">
                  <a:lumMod val="60000"/>
                  <a:lumOff val="40000"/>
                </a:schemeClr>
              </a:solidFill>
            </a:endParaRPr>
          </a:p>
          <a:p>
            <a:pPr algn="l">
              <a:buNone/>
            </a:pPr>
            <a:r>
              <a:rPr lang="gsw-FR" sz="2800" i="1" dirty="0" smtClean="0">
                <a:solidFill>
                  <a:schemeClr val="accent1">
                    <a:lumMod val="60000"/>
                    <a:lumOff val="40000"/>
                  </a:schemeClr>
                </a:solidFill>
              </a:rPr>
              <a:t>x Number;</a:t>
            </a:r>
          </a:p>
          <a:p>
            <a:pPr algn="l">
              <a:buNone/>
            </a:pPr>
            <a:r>
              <a:rPr lang="gsw-FR" sz="2800" i="1" dirty="0" smtClean="0">
                <a:solidFill>
                  <a:schemeClr val="accent1">
                    <a:lumMod val="60000"/>
                    <a:lumOff val="40000"/>
                  </a:schemeClr>
                </a:solidFill>
              </a:rPr>
              <a:t>BEGIN</a:t>
            </a:r>
          </a:p>
          <a:p>
            <a:pPr algn="l">
              <a:buNone/>
            </a:pPr>
            <a:r>
              <a:rPr lang="ar-SA" sz="2800" i="1" dirty="0" smtClean="0">
                <a:solidFill>
                  <a:schemeClr val="accent1">
                    <a:lumMod val="60000"/>
                    <a:lumOff val="40000"/>
                  </a:schemeClr>
                </a:solidFill>
              </a:rPr>
              <a:t>...</a:t>
            </a:r>
          </a:p>
          <a:p>
            <a:pPr algn="l">
              <a:buNone/>
            </a:pPr>
            <a:r>
              <a:rPr lang="en-US" sz="2800" i="1" dirty="0" smtClean="0">
                <a:solidFill>
                  <a:schemeClr val="accent1">
                    <a:lumMod val="60000"/>
                    <a:lumOff val="40000"/>
                  </a:schemeClr>
                </a:solidFill>
              </a:rPr>
              <a:t>&lt;inner block&gt;</a:t>
            </a:r>
            <a:r>
              <a:rPr lang="ar-SA" sz="2800" i="1" dirty="0" smtClean="0">
                <a:solidFill>
                  <a:schemeClr val="accent1">
                    <a:lumMod val="60000"/>
                    <a:lumOff val="40000"/>
                  </a:schemeClr>
                </a:solidFill>
              </a:rPr>
              <a:t> </a:t>
            </a:r>
            <a:r>
              <a:rPr lang="gsw-FR" sz="2800" i="1" dirty="0" smtClean="0">
                <a:solidFill>
                  <a:schemeClr val="accent1">
                    <a:lumMod val="60000"/>
                    <a:lumOff val="40000"/>
                  </a:schemeClr>
                </a:solidFill>
              </a:rPr>
              <a:t>DECLARE</a:t>
            </a:r>
          </a:p>
          <a:p>
            <a:pPr algn="l">
              <a:buNone/>
            </a:pPr>
            <a:r>
              <a:rPr lang="gsw-FR" sz="2800" i="1" dirty="0" smtClean="0">
                <a:solidFill>
                  <a:schemeClr val="accent1">
                    <a:lumMod val="60000"/>
                    <a:lumOff val="40000"/>
                  </a:schemeClr>
                </a:solidFill>
              </a:rPr>
              <a:t>y NUMBER;</a:t>
            </a:r>
          </a:p>
          <a:p>
            <a:pPr algn="l">
              <a:buNone/>
            </a:pPr>
            <a:r>
              <a:rPr lang="gsw-FR" sz="2800" i="1" dirty="0" smtClean="0">
                <a:solidFill>
                  <a:schemeClr val="accent1">
                    <a:lumMod val="60000"/>
                    <a:lumOff val="40000"/>
                  </a:schemeClr>
                </a:solidFill>
              </a:rPr>
              <a:t>BEGIN</a:t>
            </a:r>
          </a:p>
          <a:p>
            <a:pPr algn="l">
              <a:buNone/>
            </a:pPr>
            <a:r>
              <a:rPr lang="ar-SA" sz="2800" i="1" dirty="0" smtClean="0">
                <a:solidFill>
                  <a:schemeClr val="accent1">
                    <a:lumMod val="60000"/>
                    <a:lumOff val="40000"/>
                  </a:schemeClr>
                </a:solidFill>
              </a:rPr>
              <a:t>...</a:t>
            </a:r>
          </a:p>
          <a:p>
            <a:pPr algn="l">
              <a:buNone/>
            </a:pPr>
            <a:r>
              <a:rPr lang="gsw-FR" sz="2800" i="1" dirty="0" smtClean="0">
                <a:solidFill>
                  <a:schemeClr val="accent1">
                    <a:lumMod val="60000"/>
                    <a:lumOff val="40000"/>
                  </a:schemeClr>
                </a:solidFill>
              </a:rPr>
              <a:t>END;</a:t>
            </a:r>
          </a:p>
          <a:p>
            <a:pPr algn="l">
              <a:buNone/>
            </a:pPr>
            <a:r>
              <a:rPr lang="ar-SA" sz="2800" i="1" dirty="0" smtClean="0">
                <a:solidFill>
                  <a:schemeClr val="accent1">
                    <a:lumMod val="60000"/>
                    <a:lumOff val="40000"/>
                  </a:schemeClr>
                </a:solidFill>
              </a:rPr>
              <a:t>...</a:t>
            </a:r>
          </a:p>
          <a:p>
            <a:pPr algn="l">
              <a:buNone/>
            </a:pPr>
            <a:r>
              <a:rPr lang="gsw-FR" sz="2800" i="1" dirty="0" smtClean="0">
                <a:solidFill>
                  <a:schemeClr val="accent1">
                    <a:lumMod val="60000"/>
                    <a:lumOff val="40000"/>
                  </a:schemeClr>
                </a:solidFill>
              </a:rPr>
              <a:t>END;</a:t>
            </a:r>
            <a:endParaRPr lang="ar-SA" sz="2800" i="1" dirty="0">
              <a:solidFill>
                <a:schemeClr val="accent1">
                  <a:lumMod val="60000"/>
                  <a:lumOff val="4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ويتم الوصول للمتغير </a:t>
            </a:r>
            <a:r>
              <a:rPr lang="en-US" sz="2400" i="1" dirty="0" smtClean="0">
                <a:solidFill>
                  <a:schemeClr val="accent1">
                    <a:lumMod val="60000"/>
                    <a:lumOff val="40000"/>
                  </a:schemeClr>
                </a:solidFill>
              </a:rPr>
              <a:t>X </a:t>
            </a:r>
            <a:r>
              <a:rPr lang="ar-SA" sz="2400" i="1" dirty="0" smtClean="0">
                <a:solidFill>
                  <a:schemeClr val="accent1">
                    <a:lumMod val="60000"/>
                    <a:lumOff val="40000"/>
                  </a:schemeClr>
                </a:solidFill>
              </a:rPr>
              <a:t> التابع للوحدة الخارجية  كالاتي :</a:t>
            </a:r>
            <a:br>
              <a:rPr lang="ar-SA" sz="2400" i="1" dirty="0" smtClean="0">
                <a:solidFill>
                  <a:schemeClr val="accent1">
                    <a:lumMod val="60000"/>
                    <a:lumOff val="40000"/>
                  </a:schemeClr>
                </a:solidFill>
              </a:rPr>
            </a:br>
            <a:r>
              <a:rPr lang="en-US" sz="2400" i="1" dirty="0" smtClean="0">
                <a:solidFill>
                  <a:schemeClr val="accent1">
                    <a:lumMod val="60000"/>
                    <a:lumOff val="40000"/>
                  </a:schemeClr>
                </a:solidFill>
              </a:rPr>
              <a:t>outer block .x</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rmAutofit/>
          </a:bodyPr>
          <a:lstStyle/>
          <a:p>
            <a:pPr>
              <a:buNone/>
            </a:pPr>
            <a:r>
              <a:rPr lang="ar-SA" sz="2400" i="1" dirty="0" smtClean="0">
                <a:solidFill>
                  <a:schemeClr val="accent1">
                    <a:lumMod val="60000"/>
                    <a:lumOff val="40000"/>
                  </a:schemeClr>
                </a:solidFill>
              </a:rPr>
              <a:t>اما المتغير </a:t>
            </a:r>
            <a:r>
              <a:rPr lang="en-US" sz="2400" i="1" dirty="0" smtClean="0">
                <a:solidFill>
                  <a:schemeClr val="accent1">
                    <a:lumMod val="60000"/>
                    <a:lumOff val="40000"/>
                  </a:schemeClr>
                </a:solidFill>
              </a:rPr>
              <a:t>X </a:t>
            </a:r>
            <a:r>
              <a:rPr lang="ar-SA" sz="2400" i="1" dirty="0" smtClean="0">
                <a:solidFill>
                  <a:schemeClr val="accent1">
                    <a:lumMod val="60000"/>
                    <a:lumOff val="40000"/>
                  </a:schemeClr>
                </a:solidFill>
              </a:rPr>
              <a:t> التابع للوحدة الداخلية كالاتي:</a:t>
            </a:r>
          </a:p>
          <a:p>
            <a:pPr>
              <a:buNone/>
            </a:pPr>
            <a:r>
              <a:rPr lang="en-US" sz="2400" i="1" dirty="0" smtClean="0">
                <a:solidFill>
                  <a:schemeClr val="accent1">
                    <a:lumMod val="60000"/>
                    <a:lumOff val="40000"/>
                  </a:schemeClr>
                </a:solidFill>
              </a:rPr>
              <a:t>Inner block .X</a:t>
            </a:r>
            <a:endParaRPr lang="ar-SA" sz="2400" i="1" dirty="0">
              <a:solidFill>
                <a:schemeClr val="accent1">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
            <a:ext cx="9144000" cy="21021139"/>
          </a:xfrm>
          <a:prstGeom prst="rect">
            <a:avLst/>
          </a:prstGeom>
          <a:noFill/>
        </p:spPr>
        <p:txBody>
          <a:bodyPr wrap="square" rtlCol="1">
            <a:spAutoFit/>
          </a:bodyPr>
          <a:lstStyle/>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r>
              <a:rPr lang="ar-SA" sz="2400" i="1" dirty="0" smtClean="0">
                <a:solidFill>
                  <a:schemeClr val="accent1">
                    <a:lumMod val="60000"/>
                    <a:lumOff val="40000"/>
                  </a:schemeClr>
                </a:solidFill>
              </a:rPr>
              <a:t>لغة </a:t>
            </a:r>
            <a:r>
              <a:rPr lang="en-US" sz="2400" i="1" dirty="0" smtClean="0">
                <a:solidFill>
                  <a:schemeClr val="accent1">
                    <a:lumMod val="60000"/>
                    <a:lumOff val="40000"/>
                  </a:schemeClr>
                </a:solidFill>
              </a:rPr>
              <a:t>plsql </a:t>
            </a:r>
            <a:r>
              <a:rPr lang="ar-SA" sz="2400" i="1" dirty="0" smtClean="0">
                <a:solidFill>
                  <a:schemeClr val="accent1">
                    <a:lumMod val="60000"/>
                    <a:lumOff val="40000"/>
                  </a:schemeClr>
                </a:solidFill>
              </a:rPr>
              <a:t> هي عبارة عن تطوير للغة الاسترجاع </a:t>
            </a:r>
            <a:r>
              <a:rPr lang="en-US" sz="2400" i="1" dirty="0" smtClean="0">
                <a:solidFill>
                  <a:schemeClr val="accent1">
                    <a:lumMod val="60000"/>
                    <a:lumOff val="40000"/>
                  </a:schemeClr>
                </a:solidFill>
              </a:rPr>
              <a:t>sql</a:t>
            </a:r>
            <a:r>
              <a:rPr lang="en-US" sz="2400" i="1" dirty="0">
                <a:solidFill>
                  <a:schemeClr val="accent1">
                    <a:lumMod val="60000"/>
                    <a:lumOff val="40000"/>
                  </a:schemeClr>
                </a:solidFill>
              </a:rPr>
              <a:t> </a:t>
            </a:r>
            <a:endParaRPr lang="ar-SA" sz="2400" i="1" dirty="0">
              <a:solidFill>
                <a:schemeClr val="accent1">
                  <a:lumMod val="60000"/>
                  <a:lumOff val="40000"/>
                </a:schemeClr>
              </a:solidFill>
            </a:endParaRPr>
          </a:p>
          <a:p>
            <a:r>
              <a:rPr lang="ar-SA" sz="2400" i="1" dirty="0" smtClean="0">
                <a:solidFill>
                  <a:schemeClr val="accent1">
                    <a:lumMod val="60000"/>
                    <a:lumOff val="40000"/>
                  </a:schemeClr>
                </a:solidFill>
              </a:rPr>
              <a:t>وهي إختصار ل</a:t>
            </a:r>
          </a:p>
          <a:p>
            <a:r>
              <a:rPr lang="ar-SA" sz="2400" i="1" dirty="0" smtClean="0">
                <a:solidFill>
                  <a:schemeClr val="accent1">
                    <a:lumMod val="60000"/>
                    <a:lumOff val="40000"/>
                  </a:schemeClr>
                </a:solidFill>
              </a:rPr>
              <a:t>(</a:t>
            </a:r>
            <a:r>
              <a:rPr lang="gsw-FR" sz="2400" i="1" dirty="0" smtClean="0">
                <a:solidFill>
                  <a:schemeClr val="accent1">
                    <a:lumMod val="60000"/>
                    <a:lumOff val="40000"/>
                  </a:schemeClr>
                </a:solidFill>
              </a:rPr>
              <a:t>Programming Language Structured Query Language</a:t>
            </a:r>
            <a:r>
              <a:rPr lang="ar-SA" sz="2400" i="1" dirty="0" smtClean="0">
                <a:solidFill>
                  <a:schemeClr val="accent1">
                    <a:lumMod val="60000"/>
                    <a:lumOff val="40000"/>
                  </a:schemeClr>
                </a:solidFill>
              </a:rPr>
              <a:t>)</a:t>
            </a:r>
          </a:p>
          <a:p>
            <a:r>
              <a:rPr lang="ar-SA" sz="2400" i="1" dirty="0" smtClean="0">
                <a:solidFill>
                  <a:schemeClr val="accent1">
                    <a:lumMod val="60000"/>
                    <a:lumOff val="40000"/>
                  </a:schemeClr>
                </a:solidFill>
              </a:rPr>
              <a:t>قامت شركة </a:t>
            </a:r>
            <a:r>
              <a:rPr lang="gsw-FR" sz="2400" i="1" dirty="0" smtClean="0">
                <a:solidFill>
                  <a:schemeClr val="accent1">
                    <a:lumMod val="60000"/>
                    <a:lumOff val="40000"/>
                  </a:schemeClr>
                </a:solidFill>
              </a:rPr>
              <a:t>Oracl</a:t>
            </a:r>
            <a:r>
              <a:rPr lang="en-US" sz="2400" i="1" dirty="0" smtClean="0">
                <a:solidFill>
                  <a:schemeClr val="accent1">
                    <a:lumMod val="60000"/>
                    <a:lumOff val="40000"/>
                  </a:schemeClr>
                </a:solidFill>
              </a:rPr>
              <a:t>e </a:t>
            </a:r>
            <a:r>
              <a:rPr lang="ar-SA" sz="2400" i="1" dirty="0" smtClean="0">
                <a:solidFill>
                  <a:schemeClr val="accent1">
                    <a:lumMod val="60000"/>
                    <a:lumOff val="40000"/>
                  </a:schemeClr>
                </a:solidFill>
              </a:rPr>
              <a:t> </a:t>
            </a:r>
            <a:r>
              <a:rPr lang="ar-SA" sz="2400" i="1" dirty="0" smtClean="0">
                <a:solidFill>
                  <a:schemeClr val="accent1">
                    <a:lumMod val="60000"/>
                    <a:lumOff val="40000"/>
                  </a:schemeClr>
                </a:solidFill>
              </a:rPr>
              <a:t>بعمل هذا التطوير لأعطاء لغة ال</a:t>
            </a:r>
            <a:r>
              <a:rPr lang="en-US" sz="2400" i="1" dirty="0" smtClean="0">
                <a:solidFill>
                  <a:schemeClr val="accent1">
                    <a:lumMod val="60000"/>
                    <a:lumOff val="40000"/>
                  </a:schemeClr>
                </a:solidFill>
              </a:rPr>
              <a:t> sql </a:t>
            </a:r>
            <a:r>
              <a:rPr lang="ar-SA" sz="2400" i="1" dirty="0" smtClean="0">
                <a:solidFill>
                  <a:schemeClr val="accent1">
                    <a:lumMod val="60000"/>
                    <a:lumOff val="40000"/>
                  </a:schemeClr>
                </a:solidFill>
              </a:rPr>
              <a:t>المزايا اللازمة لمواكبة متطلبات البرمجة الحديثة </a:t>
            </a:r>
            <a:r>
              <a:rPr lang="en-US" sz="2400" i="1" dirty="0" smtClean="0">
                <a:solidFill>
                  <a:schemeClr val="accent1">
                    <a:lumMod val="60000"/>
                    <a:lumOff val="40000"/>
                  </a:schemeClr>
                </a:solidFill>
              </a:rPr>
              <a:t>.</a:t>
            </a:r>
            <a:endParaRPr lang="ar-SA" sz="2400" i="1" dirty="0" smtClean="0">
              <a:solidFill>
                <a:schemeClr val="accent1">
                  <a:lumMod val="60000"/>
                  <a:lumOff val="40000"/>
                </a:schemeClr>
              </a:solidFill>
            </a:endParaRPr>
          </a:p>
          <a:p>
            <a:r>
              <a:rPr lang="ar-SA" sz="2400" i="1" dirty="0" smtClean="0">
                <a:solidFill>
                  <a:schemeClr val="accent1">
                    <a:lumMod val="60000"/>
                    <a:lumOff val="40000"/>
                  </a:schemeClr>
                </a:solidFill>
              </a:rPr>
              <a:t>مثلاً لغة ال</a:t>
            </a:r>
            <a:r>
              <a:rPr lang="en-US" sz="2400" i="1" dirty="0" smtClean="0">
                <a:solidFill>
                  <a:schemeClr val="accent1">
                    <a:lumMod val="60000"/>
                    <a:lumOff val="40000"/>
                  </a:schemeClr>
                </a:solidFill>
              </a:rPr>
              <a:t>plsgl </a:t>
            </a:r>
            <a:r>
              <a:rPr lang="ar-SA" sz="2400" i="1" dirty="0" smtClean="0">
                <a:solidFill>
                  <a:schemeClr val="accent1">
                    <a:lumMod val="60000"/>
                    <a:lumOff val="40000"/>
                  </a:schemeClr>
                </a:solidFill>
              </a:rPr>
              <a:t> تستطيع ان تتعامل مع أكثر من امر من اوامر </a:t>
            </a:r>
            <a:r>
              <a:rPr lang="en-US" sz="2400" i="1" dirty="0" smtClean="0">
                <a:solidFill>
                  <a:schemeClr val="accent1">
                    <a:lumMod val="60000"/>
                    <a:lumOff val="40000"/>
                  </a:schemeClr>
                </a:solidFill>
              </a:rPr>
              <a:t>sql</a:t>
            </a:r>
            <a:r>
              <a:rPr lang="ar-SA" sz="2400" i="1" dirty="0" smtClean="0">
                <a:solidFill>
                  <a:schemeClr val="accent1">
                    <a:lumMod val="60000"/>
                    <a:lumOff val="40000"/>
                  </a:schemeClr>
                </a:solidFill>
              </a:rPr>
              <a:t> فيمكن ان نقوم بعملية استرجاع للبيانات بواسطة </a:t>
            </a:r>
            <a:r>
              <a:rPr lang="en-US" sz="2400" i="1" dirty="0" smtClean="0">
                <a:solidFill>
                  <a:schemeClr val="accent1">
                    <a:lumMod val="60000"/>
                    <a:lumOff val="40000"/>
                  </a:schemeClr>
                </a:solidFill>
              </a:rPr>
              <a:t>select </a:t>
            </a:r>
            <a:r>
              <a:rPr lang="ar-SA" sz="2400" i="1" dirty="0" smtClean="0">
                <a:solidFill>
                  <a:schemeClr val="accent1">
                    <a:lumMod val="60000"/>
                    <a:lumOff val="40000"/>
                  </a:schemeClr>
                </a:solidFill>
              </a:rPr>
              <a:t> وايضا عملية مسح بواسطة </a:t>
            </a:r>
            <a:r>
              <a:rPr lang="en-US" sz="2400" i="1" dirty="0" smtClean="0">
                <a:solidFill>
                  <a:schemeClr val="accent1">
                    <a:lumMod val="60000"/>
                    <a:lumOff val="40000"/>
                  </a:schemeClr>
                </a:solidFill>
              </a:rPr>
              <a:t>delete</a:t>
            </a:r>
          </a:p>
          <a:p>
            <a:r>
              <a:rPr lang="ar-SA" sz="2400" i="1" dirty="0" smtClean="0">
                <a:solidFill>
                  <a:schemeClr val="accent1">
                    <a:lumMod val="60000"/>
                    <a:lumOff val="40000"/>
                  </a:schemeClr>
                </a:solidFill>
              </a:rPr>
              <a:t>في نفس اللحظة اما لغة ال</a:t>
            </a:r>
            <a:r>
              <a:rPr lang="en-US" sz="2400" i="1" dirty="0" smtClean="0">
                <a:solidFill>
                  <a:schemeClr val="accent1">
                    <a:lumMod val="60000"/>
                    <a:lumOff val="40000"/>
                  </a:schemeClr>
                </a:solidFill>
              </a:rPr>
              <a:t>sql</a:t>
            </a:r>
            <a:r>
              <a:rPr lang="ar-SA" sz="2400" i="1" dirty="0" smtClean="0">
                <a:solidFill>
                  <a:schemeClr val="accent1">
                    <a:lumMod val="60000"/>
                    <a:lumOff val="40000"/>
                  </a:schemeClr>
                </a:solidFill>
              </a:rPr>
              <a:t> لاتسمح بذلك فهي تسمح باستخدام جملة واحدة اي يتم استرجاع البيانات أولا ثم بعد ذلك نقوم بعملية المسح</a:t>
            </a:r>
          </a:p>
          <a:p>
            <a:r>
              <a:rPr lang="ar-SA" sz="2400" i="1" dirty="0" smtClean="0">
                <a:solidFill>
                  <a:schemeClr val="accent1">
                    <a:lumMod val="60000"/>
                    <a:lumOff val="40000"/>
                  </a:schemeClr>
                </a:solidFill>
              </a:rPr>
              <a:t>إذاً يمكن تعريف لغة ال</a:t>
            </a:r>
            <a:r>
              <a:rPr lang="en-US" sz="2400" i="1" dirty="0" smtClean="0">
                <a:solidFill>
                  <a:schemeClr val="accent1">
                    <a:lumMod val="60000"/>
                    <a:lumOff val="40000"/>
                  </a:schemeClr>
                </a:solidFill>
              </a:rPr>
              <a:t>plsql</a:t>
            </a:r>
            <a:r>
              <a:rPr lang="ar-SA" sz="2400" i="1" dirty="0" smtClean="0">
                <a:solidFill>
                  <a:schemeClr val="accent1">
                    <a:lumMod val="60000"/>
                    <a:lumOff val="40000"/>
                  </a:schemeClr>
                </a:solidFill>
              </a:rPr>
              <a:t> بأنها لغة إسترجاع او لغة هيكلية تعني ان البرنامج يمكن تقسيمه الى أجزاء ويتم التعامل مع برنامج ال</a:t>
            </a:r>
            <a:r>
              <a:rPr lang="en-US" sz="2400" i="1" dirty="0" smtClean="0">
                <a:solidFill>
                  <a:schemeClr val="accent1">
                    <a:lumMod val="60000"/>
                    <a:lumOff val="40000"/>
                  </a:schemeClr>
                </a:solidFill>
              </a:rPr>
              <a:t>plsql</a:t>
            </a:r>
            <a:r>
              <a:rPr lang="ar-SA" sz="2400" i="1" dirty="0" smtClean="0">
                <a:solidFill>
                  <a:schemeClr val="accent1">
                    <a:lumMod val="60000"/>
                    <a:lumOff val="40000"/>
                  </a:schemeClr>
                </a:solidFill>
              </a:rPr>
              <a:t> كوحدة برمجية</a:t>
            </a: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ar-SA" sz="2400" dirty="0" smtClean="0">
              <a:solidFill>
                <a:schemeClr val="accent2"/>
              </a:solidFill>
            </a:endParaRPr>
          </a:p>
          <a:p>
            <a:endParaRPr lang="en-US" sz="3200" dirty="0" smtClean="0">
              <a:solidFill>
                <a:schemeClr val="accent2"/>
              </a:solidFill>
            </a:endParaRPr>
          </a:p>
          <a:p>
            <a:endParaRPr lang="ar-SA" sz="3200" dirty="0" smtClean="0">
              <a:solidFill>
                <a:schemeClr val="accent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v"/>
            </a:pPr>
            <a:r>
              <a:rPr lang="ar-SA" i="1" dirty="0" smtClean="0">
                <a:solidFill>
                  <a:schemeClr val="accent1">
                    <a:lumMod val="60000"/>
                    <a:lumOff val="40000"/>
                  </a:schemeClr>
                </a:solidFill>
              </a:rPr>
              <a:t>جملة الشرط البسيطة :</a:t>
            </a:r>
            <a:r>
              <a:rPr lang="en-US" i="1" dirty="0" smtClean="0">
                <a:solidFill>
                  <a:schemeClr val="accent1">
                    <a:lumMod val="60000"/>
                    <a:lumOff val="40000"/>
                  </a:schemeClr>
                </a:solidFill>
              </a:rPr>
              <a:t>IF Statement</a:t>
            </a:r>
          </a:p>
          <a:p>
            <a:pPr>
              <a:buNone/>
            </a:pPr>
            <a:r>
              <a:rPr lang="ar-SA" i="1" dirty="0" smtClean="0">
                <a:solidFill>
                  <a:schemeClr val="accent1">
                    <a:lumMod val="60000"/>
                    <a:lumOff val="40000"/>
                  </a:schemeClr>
                </a:solidFill>
              </a:rPr>
              <a:t>تحتوي علي الشرط وعلى الجمل الواجب تنفيذها عند تحقق الشرط </a:t>
            </a:r>
          </a:p>
          <a:p>
            <a:pPr algn="l">
              <a:buNone/>
            </a:pPr>
            <a:r>
              <a:rPr lang="gsw-FR" i="1" dirty="0" smtClean="0">
                <a:solidFill>
                  <a:schemeClr val="accent1">
                    <a:lumMod val="60000"/>
                    <a:lumOff val="40000"/>
                  </a:schemeClr>
                </a:solidFill>
              </a:rPr>
              <a:t>IF condition THEN</a:t>
            </a:r>
          </a:p>
          <a:p>
            <a:pPr algn="l">
              <a:buNone/>
            </a:pPr>
            <a:r>
              <a:rPr lang="gsw-FR" i="1" dirty="0" smtClean="0">
                <a:solidFill>
                  <a:schemeClr val="accent1">
                    <a:lumMod val="60000"/>
                    <a:lumOff val="40000"/>
                  </a:schemeClr>
                </a:solidFill>
              </a:rPr>
              <a:t>statements;</a:t>
            </a:r>
          </a:p>
          <a:p>
            <a:pPr algn="l">
              <a:buNone/>
            </a:pPr>
            <a:r>
              <a:rPr lang="gsw-FR" i="1" dirty="0" smtClean="0">
                <a:solidFill>
                  <a:schemeClr val="accent1">
                    <a:lumMod val="60000"/>
                    <a:lumOff val="40000"/>
                  </a:schemeClr>
                </a:solidFill>
              </a:rPr>
              <a:t>END IF;</a:t>
            </a:r>
            <a:endParaRPr lang="ar-SA" i="1" dirty="0" smtClean="0">
              <a:solidFill>
                <a:schemeClr val="accent1">
                  <a:lumMod val="60000"/>
                  <a:lumOff val="40000"/>
                </a:schemeClr>
              </a:solidFill>
            </a:endParaRPr>
          </a:p>
          <a:p>
            <a:pPr>
              <a:buNone/>
            </a:pPr>
            <a:r>
              <a:rPr lang="ar-SA" i="1" dirty="0" smtClean="0">
                <a:solidFill>
                  <a:schemeClr val="accent1">
                    <a:lumMod val="60000"/>
                    <a:lumOff val="40000"/>
                  </a:schemeClr>
                </a:solidFill>
              </a:rPr>
              <a:t>اذا لم يتحقق الشرط لايعطي اي نتيجة .</a:t>
            </a:r>
          </a:p>
          <a:p>
            <a:pPr>
              <a:buNone/>
            </a:pPr>
            <a:r>
              <a:rPr lang="ar-SA" i="1" dirty="0" smtClean="0">
                <a:solidFill>
                  <a:schemeClr val="accent1">
                    <a:lumMod val="60000"/>
                    <a:lumOff val="40000"/>
                  </a:schemeClr>
                </a:solidFill>
              </a:rPr>
              <a:t>مثال :</a:t>
            </a:r>
          </a:p>
          <a:p>
            <a:pPr algn="l">
              <a:buNone/>
            </a:pPr>
            <a:r>
              <a:rPr lang="gsw-FR" i="1" dirty="0" smtClean="0">
                <a:solidFill>
                  <a:schemeClr val="accent1">
                    <a:lumMod val="60000"/>
                    <a:lumOff val="40000"/>
                  </a:schemeClr>
                </a:solidFill>
              </a:rPr>
              <a:t>IF </a:t>
            </a:r>
            <a:r>
              <a:rPr lang="en-US" i="1" dirty="0" smtClean="0">
                <a:solidFill>
                  <a:schemeClr val="accent1">
                    <a:lumMod val="60000"/>
                    <a:lumOff val="40000"/>
                  </a:schemeClr>
                </a:solidFill>
              </a:rPr>
              <a:t> job</a:t>
            </a:r>
            <a:r>
              <a:rPr lang="gsw-FR" i="1" dirty="0" smtClean="0">
                <a:solidFill>
                  <a:schemeClr val="accent1">
                    <a:lumMod val="60000"/>
                    <a:lumOff val="40000"/>
                  </a:schemeClr>
                </a:solidFill>
              </a:rPr>
              <a:t> = ‘manager’ THEN</a:t>
            </a:r>
          </a:p>
          <a:p>
            <a:pPr algn="l">
              <a:buNone/>
            </a:pPr>
            <a:r>
              <a:rPr lang="gsw-FR" i="1" dirty="0" smtClean="0">
                <a:solidFill>
                  <a:schemeClr val="accent1">
                    <a:lumMod val="60000"/>
                    <a:lumOff val="40000"/>
                  </a:schemeClr>
                </a:solidFill>
              </a:rPr>
              <a:t>v_sal := v_sal </a:t>
            </a:r>
            <a:r>
              <a:rPr lang="en-US" i="1" dirty="0" smtClean="0">
                <a:solidFill>
                  <a:schemeClr val="accent1">
                    <a:lumMod val="60000"/>
                    <a:lumOff val="40000"/>
                  </a:schemeClr>
                </a:solidFill>
              </a:rPr>
              <a:t>+</a:t>
            </a:r>
            <a:r>
              <a:rPr lang="gsw-FR" i="1" dirty="0" smtClean="0">
                <a:solidFill>
                  <a:schemeClr val="accent1">
                    <a:lumMod val="60000"/>
                    <a:lumOff val="40000"/>
                  </a:schemeClr>
                </a:solidFill>
              </a:rPr>
              <a:t>3500;</a:t>
            </a:r>
          </a:p>
          <a:p>
            <a:pPr algn="l">
              <a:buNone/>
            </a:pPr>
            <a:r>
              <a:rPr lang="gsw-FR" i="1" dirty="0" smtClean="0">
                <a:solidFill>
                  <a:schemeClr val="accent1">
                    <a:lumMod val="60000"/>
                    <a:lumOff val="40000"/>
                  </a:schemeClr>
                </a:solidFill>
              </a:rPr>
              <a:t>END IF;</a:t>
            </a:r>
            <a:endParaRPr lang="en-US" i="1" dirty="0" smtClean="0">
              <a:solidFill>
                <a:schemeClr val="accent1">
                  <a:lumMod val="60000"/>
                  <a:lumOff val="40000"/>
                </a:schemeClr>
              </a:solidFill>
            </a:endParaRPr>
          </a:p>
          <a:p>
            <a:pPr algn="l">
              <a:buNone/>
            </a:pPr>
            <a:endParaRPr lang="en-US" dirty="0" smtClean="0"/>
          </a:p>
        </p:txBody>
      </p:sp>
      <p:graphicFrame>
        <p:nvGraphicFramePr>
          <p:cNvPr id="4" name="Diagram 3"/>
          <p:cNvGraphicFramePr/>
          <p:nvPr/>
        </p:nvGraphicFramePr>
        <p:xfrm>
          <a:off x="785786" y="857232"/>
          <a:ext cx="7929618" cy="4357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الشرط في المثال السابق الوظيفة تكون </a:t>
            </a:r>
            <a:r>
              <a:rPr lang="en-US" sz="2400" i="1" dirty="0" smtClean="0">
                <a:solidFill>
                  <a:schemeClr val="accent1">
                    <a:lumMod val="60000"/>
                    <a:lumOff val="40000"/>
                  </a:schemeClr>
                </a:solidFill>
              </a:rPr>
              <a:t>manager</a:t>
            </a:r>
            <a:r>
              <a:rPr lang="ar-SA" sz="2400" i="1" dirty="0" smtClean="0">
                <a:solidFill>
                  <a:schemeClr val="accent1">
                    <a:lumMod val="60000"/>
                    <a:lumOff val="40000"/>
                  </a:schemeClr>
                </a:solidFill>
              </a:rPr>
              <a:t> لكي يتحقق الشرط فاذا تحقق الشرط يتم إضافة </a:t>
            </a:r>
            <a:r>
              <a:rPr lang="en-US" sz="2400" i="1" dirty="0" smtClean="0">
                <a:solidFill>
                  <a:schemeClr val="accent1">
                    <a:lumMod val="60000"/>
                    <a:lumOff val="40000"/>
                  </a:schemeClr>
                </a:solidFill>
              </a:rPr>
              <a:t>3500</a:t>
            </a:r>
            <a:r>
              <a:rPr lang="ar-SA" sz="2400" i="1" dirty="0" smtClean="0">
                <a:solidFill>
                  <a:schemeClr val="accent1">
                    <a:lumMod val="60000"/>
                    <a:lumOff val="40000"/>
                  </a:schemeClr>
                </a:solidFill>
              </a:rPr>
              <a:t> للمرتب واذا لم يتحقق الشرط مثلا اذا كانت الوظيفى </a:t>
            </a:r>
            <a:r>
              <a:rPr lang="en-US" sz="2400" i="1" dirty="0" smtClean="0">
                <a:solidFill>
                  <a:schemeClr val="accent1">
                    <a:lumMod val="60000"/>
                    <a:lumOff val="40000"/>
                  </a:schemeClr>
                </a:solidFill>
              </a:rPr>
              <a:t>Clark</a:t>
            </a:r>
            <a:r>
              <a:rPr lang="ar-SA" sz="2400" i="1" dirty="0" smtClean="0">
                <a:solidFill>
                  <a:schemeClr val="accent1">
                    <a:lumMod val="60000"/>
                    <a:lumOff val="40000"/>
                  </a:schemeClr>
                </a:solidFill>
              </a:rPr>
              <a:t> لايتم إضافة </a:t>
            </a:r>
            <a:r>
              <a:rPr lang="en-US" sz="2400" i="1" dirty="0" smtClean="0">
                <a:solidFill>
                  <a:schemeClr val="accent1">
                    <a:lumMod val="60000"/>
                    <a:lumOff val="40000"/>
                  </a:schemeClr>
                </a:solidFill>
              </a:rPr>
              <a:t>3500</a:t>
            </a:r>
            <a:r>
              <a:rPr lang="ar-SA" sz="2400" i="1" dirty="0" smtClean="0">
                <a:solidFill>
                  <a:schemeClr val="accent1">
                    <a:lumMod val="60000"/>
                    <a:lumOff val="40000"/>
                  </a:schemeClr>
                </a:solidFill>
              </a:rPr>
              <a:t> للمرتب</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buFont typeface="Wingdings" pitchFamily="2" charset="2"/>
              <a:buChar char="v"/>
            </a:pPr>
            <a:r>
              <a:rPr lang="ar-SA" i="1" dirty="0" smtClean="0">
                <a:solidFill>
                  <a:schemeClr val="accent1">
                    <a:lumMod val="60000"/>
                    <a:lumOff val="40000"/>
                  </a:schemeClr>
                </a:solidFill>
              </a:rPr>
              <a:t>جملة الشرط </a:t>
            </a:r>
            <a:r>
              <a:rPr lang="gsw-FR" i="1" dirty="0" smtClean="0">
                <a:solidFill>
                  <a:schemeClr val="accent1">
                    <a:lumMod val="60000"/>
                    <a:lumOff val="40000"/>
                  </a:schemeClr>
                </a:solidFill>
              </a:rPr>
              <a:t>IF THEN ELSE</a:t>
            </a:r>
            <a:r>
              <a:rPr lang="ar-SA" i="1" dirty="0" smtClean="0">
                <a:solidFill>
                  <a:schemeClr val="accent1">
                    <a:lumMod val="60000"/>
                    <a:lumOff val="40000"/>
                  </a:schemeClr>
                </a:solidFill>
              </a:rPr>
              <a:t> :</a:t>
            </a:r>
          </a:p>
          <a:p>
            <a:pPr>
              <a:buNone/>
            </a:pPr>
            <a:r>
              <a:rPr lang="ar-SA" i="1" dirty="0" smtClean="0">
                <a:solidFill>
                  <a:schemeClr val="accent1">
                    <a:lumMod val="60000"/>
                    <a:lumOff val="40000"/>
                  </a:schemeClr>
                </a:solidFill>
              </a:rPr>
              <a:t>تتكون من الشرط ومن الجمل الواجب تنفيذها عند تحقق الشرط والجمل الواجب تنفيذها عند عدم تحقق الشرط</a:t>
            </a:r>
          </a:p>
          <a:p>
            <a:pPr algn="l">
              <a:buNone/>
            </a:pPr>
            <a:r>
              <a:rPr lang="gsw-FR" i="1" dirty="0" smtClean="0">
                <a:solidFill>
                  <a:schemeClr val="accent1">
                    <a:lumMod val="60000"/>
                    <a:lumOff val="40000"/>
                  </a:schemeClr>
                </a:solidFill>
              </a:rPr>
              <a:t>IF CONDITION THEN</a:t>
            </a:r>
          </a:p>
          <a:p>
            <a:pPr algn="l">
              <a:buNone/>
            </a:pPr>
            <a:r>
              <a:rPr lang="gsw-FR" i="1" dirty="0" smtClean="0">
                <a:solidFill>
                  <a:schemeClr val="accent1">
                    <a:lumMod val="60000"/>
                    <a:lumOff val="40000"/>
                  </a:schemeClr>
                </a:solidFill>
              </a:rPr>
              <a:t>Statement1;</a:t>
            </a:r>
          </a:p>
          <a:p>
            <a:pPr algn="l">
              <a:buNone/>
            </a:pPr>
            <a:r>
              <a:rPr lang="gsw-FR" i="1" dirty="0" smtClean="0">
                <a:solidFill>
                  <a:schemeClr val="accent1">
                    <a:lumMod val="60000"/>
                    <a:lumOff val="40000"/>
                  </a:schemeClr>
                </a:solidFill>
              </a:rPr>
              <a:t>ELSE</a:t>
            </a:r>
            <a:endParaRPr lang="en-US"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Statement2</a:t>
            </a:r>
            <a:r>
              <a:rPr lang="en-US" i="1" dirty="0" smtClean="0">
                <a:solidFill>
                  <a:schemeClr val="accent1">
                    <a:lumMod val="60000"/>
                    <a:lumOff val="40000"/>
                  </a:schemeClr>
                </a:solidFill>
              </a:rPr>
              <a:t>;</a:t>
            </a:r>
            <a:endParaRPr lang="gsw-FR"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END IF;</a:t>
            </a:r>
            <a:endParaRPr lang="ar-SA" b="1" i="1" dirty="0" smtClean="0">
              <a:solidFill>
                <a:schemeClr val="accent1">
                  <a:lumMod val="60000"/>
                  <a:lumOff val="40000"/>
                </a:schemeClr>
              </a:solidFill>
            </a:endParaRPr>
          </a:p>
          <a:p>
            <a:pPr>
              <a:buNone/>
            </a:pP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pPr algn="l">
              <a:buNone/>
            </a:pPr>
            <a:r>
              <a:rPr lang="gsw-FR" sz="3200" i="1" dirty="0" smtClean="0">
                <a:solidFill>
                  <a:schemeClr val="accent1">
                    <a:lumMod val="60000"/>
                    <a:lumOff val="40000"/>
                  </a:schemeClr>
                </a:solidFill>
              </a:rPr>
              <a:t>IF </a:t>
            </a:r>
            <a:r>
              <a:rPr lang="en-US" sz="3200" i="1" dirty="0" smtClean="0">
                <a:solidFill>
                  <a:schemeClr val="accent1">
                    <a:lumMod val="60000"/>
                    <a:lumOff val="40000"/>
                  </a:schemeClr>
                </a:solidFill>
              </a:rPr>
              <a:t> job</a:t>
            </a:r>
            <a:r>
              <a:rPr lang="gsw-FR" sz="3200" i="1" dirty="0" smtClean="0">
                <a:solidFill>
                  <a:schemeClr val="accent1">
                    <a:lumMod val="60000"/>
                    <a:lumOff val="40000"/>
                  </a:schemeClr>
                </a:solidFill>
              </a:rPr>
              <a:t> = ‘manager’ THEN</a:t>
            </a:r>
          </a:p>
          <a:p>
            <a:pPr algn="l">
              <a:buNone/>
            </a:pPr>
            <a:r>
              <a:rPr lang="gsw-FR" sz="3200" i="1" dirty="0" smtClean="0">
                <a:solidFill>
                  <a:schemeClr val="accent1">
                    <a:lumMod val="60000"/>
                    <a:lumOff val="40000"/>
                  </a:schemeClr>
                </a:solidFill>
              </a:rPr>
              <a:t>v_sal := v_sal </a:t>
            </a:r>
            <a:r>
              <a:rPr lang="en-US" sz="3200" i="1" dirty="0" smtClean="0">
                <a:solidFill>
                  <a:schemeClr val="accent1">
                    <a:lumMod val="60000"/>
                    <a:lumOff val="40000"/>
                  </a:schemeClr>
                </a:solidFill>
              </a:rPr>
              <a:t>+</a:t>
            </a:r>
            <a:r>
              <a:rPr lang="gsw-FR" sz="3200" i="1" dirty="0" smtClean="0">
                <a:solidFill>
                  <a:schemeClr val="accent1">
                    <a:lumMod val="60000"/>
                    <a:lumOff val="40000"/>
                  </a:schemeClr>
                </a:solidFill>
              </a:rPr>
              <a:t>3500;</a:t>
            </a:r>
            <a:endParaRPr lang="ar-SA" sz="3200" i="1" dirty="0" smtClean="0">
              <a:solidFill>
                <a:schemeClr val="accent1">
                  <a:lumMod val="60000"/>
                  <a:lumOff val="40000"/>
                </a:schemeClr>
              </a:solidFill>
            </a:endParaRPr>
          </a:p>
          <a:p>
            <a:pPr algn="l">
              <a:buNone/>
            </a:pPr>
            <a:r>
              <a:rPr lang="en-US" sz="3200" i="1" dirty="0" smtClean="0">
                <a:solidFill>
                  <a:schemeClr val="accent1">
                    <a:lumMod val="60000"/>
                    <a:lumOff val="40000"/>
                  </a:schemeClr>
                </a:solidFill>
              </a:rPr>
              <a:t>else</a:t>
            </a:r>
            <a:endParaRPr lang="ar-SA" sz="3200" i="1" dirty="0" smtClean="0">
              <a:solidFill>
                <a:schemeClr val="accent1">
                  <a:lumMod val="60000"/>
                  <a:lumOff val="40000"/>
                </a:schemeClr>
              </a:solidFill>
            </a:endParaRPr>
          </a:p>
          <a:p>
            <a:pPr algn="l">
              <a:buNone/>
            </a:pPr>
            <a:r>
              <a:rPr lang="gsw-FR" sz="3200" i="1" dirty="0" smtClean="0">
                <a:solidFill>
                  <a:schemeClr val="accent1">
                    <a:lumMod val="60000"/>
                    <a:lumOff val="40000"/>
                  </a:schemeClr>
                </a:solidFill>
              </a:rPr>
              <a:t>v_sal := v_sal </a:t>
            </a:r>
            <a:r>
              <a:rPr lang="en-US" sz="3200" i="1" dirty="0" smtClean="0">
                <a:solidFill>
                  <a:schemeClr val="accent1">
                    <a:lumMod val="60000"/>
                    <a:lumOff val="40000"/>
                  </a:schemeClr>
                </a:solidFill>
              </a:rPr>
              <a:t>+</a:t>
            </a:r>
            <a:r>
              <a:rPr lang="gsw-FR" sz="3200" i="1" dirty="0" smtClean="0">
                <a:solidFill>
                  <a:schemeClr val="accent1">
                    <a:lumMod val="60000"/>
                    <a:lumOff val="40000"/>
                  </a:schemeClr>
                </a:solidFill>
              </a:rPr>
              <a:t>3</a:t>
            </a:r>
            <a:r>
              <a:rPr lang="en-US" sz="3200" i="1" dirty="0" smtClean="0">
                <a:solidFill>
                  <a:schemeClr val="accent1">
                    <a:lumMod val="60000"/>
                    <a:lumOff val="40000"/>
                  </a:schemeClr>
                </a:solidFill>
              </a:rPr>
              <a:t>0</a:t>
            </a:r>
            <a:r>
              <a:rPr lang="gsw-FR" sz="3200" i="1" dirty="0" smtClean="0">
                <a:solidFill>
                  <a:schemeClr val="accent1">
                    <a:lumMod val="60000"/>
                    <a:lumOff val="40000"/>
                  </a:schemeClr>
                </a:solidFill>
              </a:rPr>
              <a:t>00;</a:t>
            </a:r>
          </a:p>
          <a:p>
            <a:pPr algn="l">
              <a:buNone/>
            </a:pPr>
            <a:r>
              <a:rPr lang="gsw-FR" sz="3200" i="1" dirty="0" smtClean="0">
                <a:solidFill>
                  <a:schemeClr val="accent1">
                    <a:lumMod val="60000"/>
                    <a:lumOff val="40000"/>
                  </a:schemeClr>
                </a:solidFill>
              </a:rPr>
              <a:t>END IF;</a:t>
            </a:r>
            <a:endParaRPr lang="en-US" sz="3200" i="1" dirty="0" smtClean="0">
              <a:solidFill>
                <a:schemeClr val="accent1">
                  <a:lumMod val="60000"/>
                  <a:lumOff val="40000"/>
                </a:schemeClr>
              </a:solidFill>
            </a:endParaRPr>
          </a:p>
          <a:p>
            <a:pPr>
              <a:buNone/>
            </a:pPr>
            <a:r>
              <a:rPr lang="ar-SA" sz="3200" i="1" dirty="0" smtClean="0">
                <a:solidFill>
                  <a:schemeClr val="accent1">
                    <a:lumMod val="60000"/>
                    <a:lumOff val="40000"/>
                  </a:schemeClr>
                </a:solidFill>
              </a:rPr>
              <a:t>الشرط في المثال السابق الوظيفة تكون </a:t>
            </a:r>
            <a:r>
              <a:rPr lang="en-US" sz="3200" i="1" dirty="0" smtClean="0">
                <a:solidFill>
                  <a:schemeClr val="accent1">
                    <a:lumMod val="60000"/>
                    <a:lumOff val="40000"/>
                  </a:schemeClr>
                </a:solidFill>
              </a:rPr>
              <a:t>manager</a:t>
            </a:r>
            <a:r>
              <a:rPr lang="ar-SA" sz="3200" i="1" dirty="0" smtClean="0">
                <a:solidFill>
                  <a:schemeClr val="accent1">
                    <a:lumMod val="60000"/>
                    <a:lumOff val="40000"/>
                  </a:schemeClr>
                </a:solidFill>
              </a:rPr>
              <a:t> لكي يتحقق الشرط فاذا تحقق الشرط يتم إضافة </a:t>
            </a:r>
            <a:r>
              <a:rPr lang="en-US" sz="3200" i="1" dirty="0" smtClean="0">
                <a:solidFill>
                  <a:schemeClr val="accent1">
                    <a:lumMod val="60000"/>
                    <a:lumOff val="40000"/>
                  </a:schemeClr>
                </a:solidFill>
              </a:rPr>
              <a:t>3500</a:t>
            </a:r>
            <a:r>
              <a:rPr lang="ar-SA" sz="3200" i="1" dirty="0" smtClean="0">
                <a:solidFill>
                  <a:schemeClr val="accent1">
                    <a:lumMod val="60000"/>
                    <a:lumOff val="40000"/>
                  </a:schemeClr>
                </a:solidFill>
              </a:rPr>
              <a:t> للمرتب واذا لم يتحقق الشرط مثلا اذا كانت الوظيفى </a:t>
            </a:r>
            <a:r>
              <a:rPr lang="en-US" sz="3200" i="1" dirty="0" smtClean="0">
                <a:solidFill>
                  <a:schemeClr val="accent1">
                    <a:lumMod val="60000"/>
                    <a:lumOff val="40000"/>
                  </a:schemeClr>
                </a:solidFill>
              </a:rPr>
              <a:t>Clark</a:t>
            </a:r>
            <a:r>
              <a:rPr lang="ar-SA" sz="3200" i="1" dirty="0" smtClean="0">
                <a:solidFill>
                  <a:schemeClr val="accent1">
                    <a:lumMod val="60000"/>
                    <a:lumOff val="40000"/>
                  </a:schemeClr>
                </a:solidFill>
              </a:rPr>
              <a:t> يتم إضافة </a:t>
            </a:r>
            <a:r>
              <a:rPr lang="en-US" sz="3200" i="1" dirty="0" smtClean="0">
                <a:solidFill>
                  <a:schemeClr val="accent1">
                    <a:lumMod val="60000"/>
                    <a:lumOff val="40000"/>
                  </a:schemeClr>
                </a:solidFill>
              </a:rPr>
              <a:t>3000</a:t>
            </a:r>
            <a:r>
              <a:rPr lang="ar-SA" sz="3200" i="1" dirty="0" smtClean="0">
                <a:solidFill>
                  <a:schemeClr val="accent1">
                    <a:lumMod val="60000"/>
                    <a:lumOff val="40000"/>
                  </a:schemeClr>
                </a:solidFill>
              </a:rPr>
              <a:t> للمرتب</a:t>
            </a:r>
            <a:endParaRPr lang="ar-SA" sz="3200" i="1" dirty="0">
              <a:solidFill>
                <a:schemeClr val="accent1">
                  <a:lumMod val="60000"/>
                  <a:lumOff val="4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buFont typeface="Wingdings" pitchFamily="2" charset="2"/>
              <a:buChar char="v"/>
            </a:pPr>
            <a:r>
              <a:rPr lang="ar-SA" sz="2200" i="1" dirty="0" smtClean="0">
                <a:solidFill>
                  <a:schemeClr val="accent1">
                    <a:lumMod val="60000"/>
                    <a:lumOff val="40000"/>
                  </a:schemeClr>
                </a:solidFill>
              </a:rPr>
              <a:t>جملة الشرط </a:t>
            </a:r>
            <a:r>
              <a:rPr lang="gsw-FR" sz="2200" b="1" i="1" dirty="0" smtClean="0">
                <a:solidFill>
                  <a:schemeClr val="accent1">
                    <a:lumMod val="60000"/>
                    <a:lumOff val="40000"/>
                  </a:schemeClr>
                </a:solidFill>
              </a:rPr>
              <a:t>IF</a:t>
            </a:r>
            <a:r>
              <a:rPr lang="en-US" sz="2200" b="1" i="1" dirty="0" smtClean="0">
                <a:solidFill>
                  <a:schemeClr val="accent1">
                    <a:lumMod val="60000"/>
                    <a:lumOff val="40000"/>
                  </a:schemeClr>
                </a:solidFill>
              </a:rPr>
              <a:t> </a:t>
            </a:r>
            <a:r>
              <a:rPr lang="gsw-FR" sz="2200" b="1" i="1" dirty="0" smtClean="0">
                <a:solidFill>
                  <a:schemeClr val="accent1">
                    <a:lumMod val="60000"/>
                    <a:lumOff val="40000"/>
                  </a:schemeClr>
                </a:solidFill>
              </a:rPr>
              <a:t>THEN ELS</a:t>
            </a:r>
            <a:r>
              <a:rPr lang="en-US" sz="2200" b="1" i="1" dirty="0" smtClean="0">
                <a:solidFill>
                  <a:schemeClr val="accent1">
                    <a:lumMod val="60000"/>
                    <a:lumOff val="40000"/>
                  </a:schemeClr>
                </a:solidFill>
              </a:rPr>
              <a:t>e </a:t>
            </a:r>
            <a:r>
              <a:rPr lang="gsw-FR" sz="2200" b="1" i="1" dirty="0" smtClean="0">
                <a:solidFill>
                  <a:schemeClr val="accent1">
                    <a:lumMod val="60000"/>
                    <a:lumOff val="40000"/>
                  </a:schemeClr>
                </a:solidFill>
              </a:rPr>
              <a:t>IF</a:t>
            </a:r>
            <a:r>
              <a:rPr lang="ar-SA" sz="2200" b="1" i="1" dirty="0" smtClean="0">
                <a:solidFill>
                  <a:schemeClr val="accent1">
                    <a:lumMod val="60000"/>
                    <a:lumOff val="40000"/>
                  </a:schemeClr>
                </a:solidFill>
              </a:rPr>
              <a:t>:</a:t>
            </a:r>
            <a:br>
              <a:rPr lang="ar-SA" sz="2200" b="1" i="1" dirty="0" smtClean="0">
                <a:solidFill>
                  <a:schemeClr val="accent1">
                    <a:lumMod val="60000"/>
                    <a:lumOff val="40000"/>
                  </a:schemeClr>
                </a:solidFill>
              </a:rPr>
            </a:br>
            <a:r>
              <a:rPr lang="ar-SA" sz="2200" b="1" i="1" dirty="0" smtClean="0">
                <a:solidFill>
                  <a:schemeClr val="accent1">
                    <a:lumMod val="60000"/>
                    <a:lumOff val="40000"/>
                  </a:schemeClr>
                </a:solidFill>
              </a:rPr>
              <a:t>تتكون من الشرط والجمل الواجب تنفيذها عند تحقق الشرط وجملة </a:t>
            </a:r>
            <a:r>
              <a:rPr lang="en-US" sz="2200" b="1" i="1" dirty="0" smtClean="0">
                <a:solidFill>
                  <a:schemeClr val="accent1">
                    <a:lumMod val="60000"/>
                    <a:lumOff val="40000"/>
                  </a:schemeClr>
                </a:solidFill>
              </a:rPr>
              <a:t>IF</a:t>
            </a:r>
            <a:r>
              <a:rPr lang="ar-SA" sz="2200" b="1" i="1" dirty="0" smtClean="0">
                <a:solidFill>
                  <a:schemeClr val="accent1">
                    <a:lumMod val="60000"/>
                    <a:lumOff val="40000"/>
                  </a:schemeClr>
                </a:solidFill>
              </a:rPr>
              <a:t> جديدة وهي بدورها تحتوي على </a:t>
            </a:r>
            <a:r>
              <a:rPr lang="ar-SA" sz="2400" b="1" dirty="0" smtClean="0"/>
              <a:t/>
            </a:r>
            <a:br>
              <a:rPr lang="ar-SA" sz="2400" b="1" dirty="0" smtClean="0"/>
            </a:br>
            <a:endParaRPr lang="ar-SA" sz="2400" dirty="0"/>
          </a:p>
        </p:txBody>
      </p:sp>
      <p:sp>
        <p:nvSpPr>
          <p:cNvPr id="3" name="Content Placeholder 2"/>
          <p:cNvSpPr>
            <a:spLocks noGrp="1"/>
          </p:cNvSpPr>
          <p:nvPr>
            <p:ph idx="1"/>
          </p:nvPr>
        </p:nvSpPr>
        <p:spPr>
          <a:xfrm>
            <a:off x="428596" y="1500174"/>
            <a:ext cx="8229600" cy="4389120"/>
          </a:xfrm>
        </p:spPr>
        <p:txBody>
          <a:bodyPr>
            <a:normAutofit lnSpcReduction="10000"/>
          </a:bodyPr>
          <a:lstStyle/>
          <a:p>
            <a:pPr>
              <a:buNone/>
            </a:pPr>
            <a:r>
              <a:rPr lang="ar-SA" i="1" dirty="0" smtClean="0">
                <a:solidFill>
                  <a:schemeClr val="accent1">
                    <a:lumMod val="60000"/>
                    <a:lumOff val="40000"/>
                  </a:schemeClr>
                </a:solidFill>
              </a:rPr>
              <a:t>شرط </a:t>
            </a:r>
            <a:r>
              <a:rPr lang="ar-SA" sz="2800" i="1" dirty="0" smtClean="0">
                <a:solidFill>
                  <a:schemeClr val="accent1">
                    <a:lumMod val="60000"/>
                    <a:lumOff val="40000"/>
                  </a:schemeClr>
                </a:solidFill>
              </a:rPr>
              <a:t>والجمل الواجب تنفيذها عند تحقق الشرط وهنا يشترط ان يكون لدينا </a:t>
            </a:r>
            <a:r>
              <a:rPr lang="en-US" sz="2800" i="1" dirty="0" smtClean="0">
                <a:solidFill>
                  <a:schemeClr val="accent1">
                    <a:lumMod val="60000"/>
                    <a:lumOff val="40000"/>
                  </a:schemeClr>
                </a:solidFill>
              </a:rPr>
              <a:t>End if</a:t>
            </a:r>
            <a:r>
              <a:rPr lang="ar-SA" sz="2800" i="1" dirty="0" smtClean="0">
                <a:solidFill>
                  <a:schemeClr val="accent1">
                    <a:lumMod val="60000"/>
                    <a:lumOff val="40000"/>
                  </a:schemeClr>
                </a:solidFill>
              </a:rPr>
              <a:t>( اي نهاية ) لكل </a:t>
            </a:r>
            <a:r>
              <a:rPr lang="en-US" sz="2800" i="1" dirty="0" smtClean="0">
                <a:solidFill>
                  <a:schemeClr val="accent1">
                    <a:lumMod val="60000"/>
                    <a:lumOff val="40000"/>
                  </a:schemeClr>
                </a:solidFill>
              </a:rPr>
              <a:t>If</a:t>
            </a:r>
            <a:endParaRPr lang="ar-SA" sz="2800" i="1" dirty="0" smtClean="0">
              <a:solidFill>
                <a:schemeClr val="accent1">
                  <a:lumMod val="60000"/>
                  <a:lumOff val="40000"/>
                </a:schemeClr>
              </a:solidFill>
            </a:endParaRPr>
          </a:p>
          <a:p>
            <a:pPr algn="l">
              <a:buNone/>
            </a:pPr>
            <a:r>
              <a:rPr lang="gsw-FR" sz="2800" i="1" dirty="0" smtClean="0">
                <a:solidFill>
                  <a:schemeClr val="accent1">
                    <a:lumMod val="60000"/>
                    <a:lumOff val="40000"/>
                  </a:schemeClr>
                </a:solidFill>
              </a:rPr>
              <a:t>IF CONDITION1 THEN</a:t>
            </a:r>
          </a:p>
          <a:p>
            <a:pPr algn="l">
              <a:buNone/>
            </a:pPr>
            <a:r>
              <a:rPr lang="gsw-FR" sz="2800" i="1" dirty="0" smtClean="0">
                <a:solidFill>
                  <a:schemeClr val="accent1">
                    <a:lumMod val="60000"/>
                    <a:lumOff val="40000"/>
                  </a:schemeClr>
                </a:solidFill>
              </a:rPr>
              <a:t>Statement1;</a:t>
            </a:r>
          </a:p>
          <a:p>
            <a:pPr algn="l">
              <a:buNone/>
            </a:pPr>
            <a:r>
              <a:rPr lang="gsw-FR" sz="2800" i="1" dirty="0" smtClean="0">
                <a:solidFill>
                  <a:schemeClr val="accent1">
                    <a:lumMod val="60000"/>
                    <a:lumOff val="40000"/>
                  </a:schemeClr>
                </a:solidFill>
              </a:rPr>
              <a:t>ELSE</a:t>
            </a:r>
            <a:endParaRPr lang="ar-SA" sz="2800" i="1" dirty="0" smtClean="0">
              <a:solidFill>
                <a:schemeClr val="accent1">
                  <a:lumMod val="60000"/>
                  <a:lumOff val="40000"/>
                </a:schemeClr>
              </a:solidFill>
            </a:endParaRPr>
          </a:p>
          <a:p>
            <a:pPr algn="l">
              <a:buNone/>
            </a:pPr>
            <a:r>
              <a:rPr lang="gsw-FR" sz="2800" i="1" dirty="0" smtClean="0">
                <a:solidFill>
                  <a:schemeClr val="accent1">
                    <a:lumMod val="60000"/>
                    <a:lumOff val="40000"/>
                  </a:schemeClr>
                </a:solidFill>
              </a:rPr>
              <a:t>IF CONDITION2 THEN</a:t>
            </a:r>
          </a:p>
          <a:p>
            <a:pPr algn="l">
              <a:buNone/>
            </a:pPr>
            <a:r>
              <a:rPr lang="gsw-FR" sz="2800" i="1" dirty="0" smtClean="0">
                <a:solidFill>
                  <a:schemeClr val="accent1">
                    <a:lumMod val="60000"/>
                    <a:lumOff val="40000"/>
                  </a:schemeClr>
                </a:solidFill>
              </a:rPr>
              <a:t>Statement2;</a:t>
            </a:r>
          </a:p>
          <a:p>
            <a:pPr algn="l">
              <a:buNone/>
            </a:pPr>
            <a:r>
              <a:rPr lang="gsw-FR" sz="2800" i="1" dirty="0" smtClean="0">
                <a:solidFill>
                  <a:schemeClr val="accent1">
                    <a:lumMod val="60000"/>
                    <a:lumOff val="40000"/>
                  </a:schemeClr>
                </a:solidFill>
              </a:rPr>
              <a:t>END IF;</a:t>
            </a:r>
          </a:p>
          <a:p>
            <a:pPr algn="l">
              <a:buNone/>
            </a:pPr>
            <a:r>
              <a:rPr lang="gsw-FR" sz="2800" i="1" dirty="0" smtClean="0">
                <a:solidFill>
                  <a:schemeClr val="accent1">
                    <a:lumMod val="60000"/>
                    <a:lumOff val="40000"/>
                  </a:schemeClr>
                </a:solidFill>
              </a:rPr>
              <a:t>END IF;</a:t>
            </a:r>
            <a:endParaRPr lang="ar-SA" sz="2800" i="1" dirty="0" smtClean="0">
              <a:solidFill>
                <a:schemeClr val="accent1">
                  <a:lumMod val="60000"/>
                  <a:lumOff val="40000"/>
                </a:schemeClr>
              </a:solidFill>
            </a:endParaRPr>
          </a:p>
          <a:p>
            <a:pPr>
              <a:buNone/>
            </a:pPr>
            <a:endParaRPr lang="ar-SA" sz="2800" b="1" dirty="0" smtClean="0"/>
          </a:p>
          <a:p>
            <a:pPr>
              <a:buNone/>
            </a:pPr>
            <a:endParaRPr lang="ar-SA" sz="2800" b="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i="1" dirty="0" smtClean="0">
                <a:solidFill>
                  <a:schemeClr val="accent1">
                    <a:lumMod val="60000"/>
                    <a:lumOff val="40000"/>
                  </a:schemeClr>
                </a:solidFill>
              </a:rPr>
              <a:t>مثال :</a:t>
            </a:r>
            <a:r>
              <a:rPr lang="ar-SA" sz="2400" dirty="0" smtClean="0"/>
              <a:t/>
            </a:r>
            <a:br>
              <a:rPr lang="ar-SA" sz="2400" dirty="0" smtClean="0"/>
            </a:br>
            <a:endParaRPr lang="ar-SA" sz="2400" dirty="0"/>
          </a:p>
        </p:txBody>
      </p:sp>
      <p:sp>
        <p:nvSpPr>
          <p:cNvPr id="3" name="Content Placeholder 2"/>
          <p:cNvSpPr>
            <a:spLocks noGrp="1"/>
          </p:cNvSpPr>
          <p:nvPr>
            <p:ph idx="1"/>
          </p:nvPr>
        </p:nvSpPr>
        <p:spPr>
          <a:xfrm>
            <a:off x="500034" y="1571612"/>
            <a:ext cx="8229600" cy="4389120"/>
          </a:xfrm>
        </p:spPr>
        <p:txBody>
          <a:bodyPr>
            <a:normAutofit fontScale="92500" lnSpcReduction="20000"/>
          </a:bodyPr>
          <a:lstStyle/>
          <a:p>
            <a:pPr algn="l">
              <a:buNone/>
            </a:pPr>
            <a:r>
              <a:rPr lang="gsw-FR" i="1" dirty="0" smtClean="0">
                <a:solidFill>
                  <a:schemeClr val="accent1">
                    <a:lumMod val="60000"/>
                    <a:lumOff val="40000"/>
                  </a:schemeClr>
                </a:solidFill>
              </a:rPr>
              <a:t>IF v_dept</a:t>
            </a:r>
            <a:r>
              <a:rPr lang="en-US" i="1" dirty="0" smtClean="0">
                <a:solidFill>
                  <a:schemeClr val="accent1">
                    <a:lumMod val="60000"/>
                    <a:lumOff val="40000"/>
                  </a:schemeClr>
                </a:solidFill>
              </a:rPr>
              <a:t>name</a:t>
            </a:r>
            <a:r>
              <a:rPr lang="gsw-FR" i="1" dirty="0" smtClean="0">
                <a:solidFill>
                  <a:schemeClr val="accent1">
                    <a:lumMod val="60000"/>
                    <a:lumOff val="40000"/>
                  </a:schemeClr>
                </a:solidFill>
              </a:rPr>
              <a:t> = ‘mis’ THEN</a:t>
            </a:r>
          </a:p>
          <a:p>
            <a:pPr algn="l">
              <a:buNone/>
            </a:pPr>
            <a:r>
              <a:rPr lang="gsw-FR" i="1" dirty="0" smtClean="0">
                <a:solidFill>
                  <a:schemeClr val="accent1">
                    <a:lumMod val="60000"/>
                    <a:lumOff val="40000"/>
                  </a:schemeClr>
                </a:solidFill>
              </a:rPr>
              <a:t>UPDATE emp</a:t>
            </a:r>
          </a:p>
          <a:p>
            <a:pPr algn="l">
              <a:buNone/>
            </a:pPr>
            <a:r>
              <a:rPr lang="gsw-FR" i="1" dirty="0" smtClean="0">
                <a:solidFill>
                  <a:schemeClr val="accent1">
                    <a:lumMod val="60000"/>
                    <a:lumOff val="40000"/>
                  </a:schemeClr>
                </a:solidFill>
              </a:rPr>
              <a:t>SET sal = sal * </a:t>
            </a:r>
            <a:r>
              <a:rPr lang="en-US" i="1" dirty="0" smtClean="0">
                <a:solidFill>
                  <a:schemeClr val="accent1">
                    <a:lumMod val="60000"/>
                    <a:lumOff val="40000"/>
                  </a:schemeClr>
                </a:solidFill>
              </a:rPr>
              <a:t>200</a:t>
            </a:r>
            <a:endParaRPr lang="gsw-FR"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WHERE deptno = v_deptno;</a:t>
            </a:r>
          </a:p>
          <a:p>
            <a:pPr algn="l">
              <a:buNone/>
            </a:pPr>
            <a:r>
              <a:rPr lang="gsw-FR" i="1" dirty="0" smtClean="0">
                <a:solidFill>
                  <a:schemeClr val="accent1">
                    <a:lumMod val="60000"/>
                    <a:lumOff val="40000"/>
                  </a:schemeClr>
                </a:solidFill>
              </a:rPr>
              <a:t>ELSE</a:t>
            </a:r>
          </a:p>
          <a:p>
            <a:pPr algn="l">
              <a:buNone/>
            </a:pPr>
            <a:r>
              <a:rPr lang="gsw-FR" i="1" dirty="0" smtClean="0">
                <a:solidFill>
                  <a:schemeClr val="accent1">
                    <a:lumMod val="60000"/>
                    <a:lumOff val="40000"/>
                  </a:schemeClr>
                </a:solidFill>
              </a:rPr>
              <a:t>IF v_job = ‘manager’ THEN</a:t>
            </a:r>
          </a:p>
          <a:p>
            <a:pPr algn="l">
              <a:buNone/>
            </a:pPr>
            <a:r>
              <a:rPr lang="gsw-FR" i="1" dirty="0" smtClean="0">
                <a:solidFill>
                  <a:schemeClr val="accent1">
                    <a:lumMod val="60000"/>
                    <a:lumOff val="40000"/>
                  </a:schemeClr>
                </a:solidFill>
              </a:rPr>
              <a:t>UPDATE emp</a:t>
            </a:r>
          </a:p>
          <a:p>
            <a:pPr algn="l">
              <a:buNone/>
            </a:pPr>
            <a:r>
              <a:rPr lang="gsw-FR" i="1" dirty="0" smtClean="0">
                <a:solidFill>
                  <a:schemeClr val="accent1">
                    <a:lumMod val="60000"/>
                    <a:lumOff val="40000"/>
                  </a:schemeClr>
                </a:solidFill>
              </a:rPr>
              <a:t>SET sal = sal * 100</a:t>
            </a:r>
          </a:p>
          <a:p>
            <a:pPr algn="l">
              <a:buNone/>
            </a:pPr>
            <a:r>
              <a:rPr lang="gsw-FR" i="1" dirty="0" smtClean="0">
                <a:solidFill>
                  <a:schemeClr val="accent1">
                    <a:lumMod val="60000"/>
                    <a:lumOff val="40000"/>
                  </a:schemeClr>
                </a:solidFill>
              </a:rPr>
              <a:t>WHERE job = v_job;</a:t>
            </a:r>
          </a:p>
          <a:p>
            <a:pPr algn="l">
              <a:buNone/>
            </a:pPr>
            <a:r>
              <a:rPr lang="gsw-FR" i="1" dirty="0" smtClean="0">
                <a:solidFill>
                  <a:schemeClr val="accent1">
                    <a:lumMod val="60000"/>
                    <a:lumOff val="40000"/>
                  </a:schemeClr>
                </a:solidFill>
              </a:rPr>
              <a:t>END IF;</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END IF;</a:t>
            </a:r>
            <a:endParaRPr lang="ar-SA" i="1" dirty="0">
              <a:solidFill>
                <a:schemeClr val="accent1">
                  <a:lumMod val="60000"/>
                  <a:lumOff val="4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229600" cy="1143000"/>
          </a:xfrm>
        </p:spPr>
        <p:txBody>
          <a:bodyPr>
            <a:normAutofit/>
          </a:bodyPr>
          <a:lstStyle/>
          <a:p>
            <a:pPr algn="r"/>
            <a:r>
              <a:rPr lang="ar-SA" sz="2800" i="1" dirty="0" smtClean="0">
                <a:solidFill>
                  <a:schemeClr val="accent1">
                    <a:lumMod val="60000"/>
                    <a:lumOff val="40000"/>
                  </a:schemeClr>
                </a:solidFill>
              </a:rPr>
              <a:t>في المثال السابق يتم السؤال عن اسم القسم اذا كان </a:t>
            </a:r>
            <a:r>
              <a:rPr lang="en-US" sz="2800" i="1" dirty="0" smtClean="0">
                <a:solidFill>
                  <a:schemeClr val="accent1">
                    <a:lumMod val="60000"/>
                    <a:lumOff val="40000"/>
                  </a:schemeClr>
                </a:solidFill>
              </a:rPr>
              <a:t>mis</a:t>
            </a:r>
            <a:r>
              <a:rPr lang="ar-SA" sz="2800" i="1" dirty="0" smtClean="0">
                <a:solidFill>
                  <a:schemeClr val="accent1">
                    <a:lumMod val="60000"/>
                    <a:lumOff val="40000"/>
                  </a:schemeClr>
                </a:solidFill>
              </a:rPr>
              <a:t> يتم تعديل المرتب بضربه في </a:t>
            </a:r>
            <a:r>
              <a:rPr lang="en-US" sz="2800" i="1" dirty="0" smtClean="0">
                <a:solidFill>
                  <a:schemeClr val="accent1">
                    <a:lumMod val="60000"/>
                    <a:lumOff val="40000"/>
                  </a:schemeClr>
                </a:solidFill>
              </a:rPr>
              <a:t>200</a:t>
            </a:r>
            <a:r>
              <a:rPr lang="ar-SA" sz="2800" i="1" dirty="0" smtClean="0">
                <a:solidFill>
                  <a:schemeClr val="accent1">
                    <a:lumMod val="60000"/>
                    <a:lumOff val="40000"/>
                  </a:schemeClr>
                </a:solidFill>
              </a:rPr>
              <a:t> اما اذا لم يتحقق الشرط يتم اختبار الشرط الثاني واذا لم يتحقق ايضا لا ينفذ شيء </a:t>
            </a:r>
            <a:endParaRPr lang="ar-SA" sz="28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buFont typeface="Wingdings" pitchFamily="2" charset="2"/>
              <a:buChar char="v"/>
            </a:pPr>
            <a:r>
              <a:rPr lang="ar-SA" sz="2800" i="1" dirty="0" smtClean="0">
                <a:solidFill>
                  <a:schemeClr val="accent1">
                    <a:lumMod val="60000"/>
                    <a:lumOff val="40000"/>
                  </a:schemeClr>
                </a:solidFill>
              </a:rPr>
              <a:t>جملة الشرط </a:t>
            </a:r>
            <a:r>
              <a:rPr lang="gsw-FR" sz="2800" i="1" dirty="0" smtClean="0">
                <a:solidFill>
                  <a:schemeClr val="accent1">
                    <a:lumMod val="60000"/>
                    <a:lumOff val="40000"/>
                  </a:schemeClr>
                </a:solidFill>
              </a:rPr>
              <a:t>IF</a:t>
            </a:r>
            <a:r>
              <a:rPr lang="en-US" sz="2800" i="1" dirty="0" smtClean="0">
                <a:solidFill>
                  <a:schemeClr val="accent1">
                    <a:lumMod val="60000"/>
                    <a:lumOff val="40000"/>
                  </a:schemeClr>
                </a:solidFill>
              </a:rPr>
              <a:t> </a:t>
            </a:r>
            <a:r>
              <a:rPr lang="gsw-FR" sz="2800" i="1" dirty="0" smtClean="0">
                <a:solidFill>
                  <a:schemeClr val="accent1">
                    <a:lumMod val="60000"/>
                    <a:lumOff val="40000"/>
                  </a:schemeClr>
                </a:solidFill>
              </a:rPr>
              <a:t>THEN ELSIF</a:t>
            </a:r>
            <a:r>
              <a:rPr lang="ar-SA" sz="2800" i="1" dirty="0" smtClean="0">
                <a:solidFill>
                  <a:schemeClr val="accent1">
                    <a:lumMod val="60000"/>
                    <a:lumOff val="40000"/>
                  </a:schemeClr>
                </a:solidFill>
              </a:rPr>
              <a:t>:</a:t>
            </a:r>
          </a:p>
          <a:p>
            <a:pPr>
              <a:buNone/>
            </a:pPr>
            <a:r>
              <a:rPr lang="ar-SA" sz="2800" i="1" dirty="0" smtClean="0">
                <a:solidFill>
                  <a:schemeClr val="accent1">
                    <a:lumMod val="60000"/>
                    <a:lumOff val="40000"/>
                  </a:schemeClr>
                </a:solidFill>
              </a:rPr>
              <a:t>تتكون من الشرط والجمل الواجب تنفيذها عند تحقق الشرط وجملة </a:t>
            </a:r>
            <a:r>
              <a:rPr lang="en-US" sz="2800" i="1" dirty="0" smtClean="0">
                <a:solidFill>
                  <a:schemeClr val="accent1">
                    <a:lumMod val="60000"/>
                    <a:lumOff val="40000"/>
                  </a:schemeClr>
                </a:solidFill>
              </a:rPr>
              <a:t>IF</a:t>
            </a:r>
            <a:r>
              <a:rPr lang="ar-SA" sz="2800" i="1" dirty="0" smtClean="0">
                <a:solidFill>
                  <a:schemeClr val="accent1">
                    <a:lumMod val="60000"/>
                    <a:lumOff val="40000"/>
                  </a:schemeClr>
                </a:solidFill>
              </a:rPr>
              <a:t> جديدة وهي بدورها تحتوي على  شرط والجمل الواجب تنفيذها عند تحقق الشرط وهنا لا يشترط ان يكون لدينا </a:t>
            </a:r>
            <a:r>
              <a:rPr lang="en-US" sz="2800" i="1" dirty="0" smtClean="0">
                <a:solidFill>
                  <a:schemeClr val="accent1">
                    <a:lumMod val="60000"/>
                    <a:lumOff val="40000"/>
                  </a:schemeClr>
                </a:solidFill>
              </a:rPr>
              <a:t>End if</a:t>
            </a:r>
            <a:r>
              <a:rPr lang="ar-SA" sz="2800" i="1" dirty="0" smtClean="0">
                <a:solidFill>
                  <a:schemeClr val="accent1">
                    <a:lumMod val="60000"/>
                    <a:lumOff val="40000"/>
                  </a:schemeClr>
                </a:solidFill>
              </a:rPr>
              <a:t>( اي نهاية ) لكل </a:t>
            </a:r>
            <a:r>
              <a:rPr lang="en-US" sz="2800" i="1" dirty="0" smtClean="0">
                <a:solidFill>
                  <a:schemeClr val="accent1">
                    <a:lumMod val="60000"/>
                    <a:lumOff val="40000"/>
                  </a:schemeClr>
                </a:solidFill>
              </a:rPr>
              <a:t>If</a:t>
            </a:r>
            <a:r>
              <a:rPr lang="ar-SA" sz="2800" i="1" dirty="0" smtClean="0">
                <a:solidFill>
                  <a:schemeClr val="accent1">
                    <a:lumMod val="60000"/>
                    <a:lumOff val="40000"/>
                  </a:schemeClr>
                </a:solidFill>
              </a:rPr>
              <a:t> بل توجد </a:t>
            </a:r>
            <a:r>
              <a:rPr lang="en-US" sz="2800" i="1" dirty="0" smtClean="0">
                <a:solidFill>
                  <a:schemeClr val="accent1">
                    <a:lumMod val="60000"/>
                    <a:lumOff val="40000"/>
                  </a:schemeClr>
                </a:solidFill>
              </a:rPr>
              <a:t> End if</a:t>
            </a:r>
            <a:r>
              <a:rPr lang="ar-SA" sz="2800" i="1" dirty="0" smtClean="0">
                <a:solidFill>
                  <a:schemeClr val="accent1">
                    <a:lumMod val="60000"/>
                    <a:lumOff val="40000"/>
                  </a:schemeClr>
                </a:solidFill>
              </a:rPr>
              <a:t> واحدة فقط تكتب بعد اخر جملة ويمكن لاخر جملة ان تحتوي على جزء عدم تحقق الشرط</a:t>
            </a:r>
          </a:p>
          <a:p>
            <a:pPr>
              <a:buNone/>
            </a:pPr>
            <a:endParaRPr lang="ar-SA" sz="2800" b="1" dirty="0" smtClean="0"/>
          </a:p>
          <a:p>
            <a:pPr>
              <a:buNone/>
            </a:pPr>
            <a:r>
              <a:rPr lang="ar-SA" sz="2800" b="1" dirty="0" smtClean="0"/>
              <a:t/>
            </a:r>
            <a:br>
              <a:rPr lang="ar-SA" sz="2800" b="1" dirty="0" smtClean="0"/>
            </a:br>
            <a:endParaRPr lang="ar-SA" sz="2800" b="1" dirty="0" smtClean="0"/>
          </a:p>
          <a:p>
            <a:pPr>
              <a:buNone/>
            </a:pP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fontScale="92500" lnSpcReduction="10000"/>
          </a:bodyPr>
          <a:lstStyle/>
          <a:p>
            <a:pPr algn="l">
              <a:buNone/>
            </a:pPr>
            <a:r>
              <a:rPr lang="gsw-FR" i="1" dirty="0" smtClean="0">
                <a:solidFill>
                  <a:schemeClr val="accent1">
                    <a:lumMod val="60000"/>
                    <a:lumOff val="40000"/>
                  </a:schemeClr>
                </a:solidFill>
              </a:rPr>
              <a:t>IF CONDITION1 THEN</a:t>
            </a:r>
          </a:p>
          <a:p>
            <a:pPr algn="l">
              <a:buNone/>
            </a:pPr>
            <a:r>
              <a:rPr lang="gsw-FR" i="1" dirty="0" smtClean="0">
                <a:solidFill>
                  <a:schemeClr val="accent1">
                    <a:lumMod val="60000"/>
                    <a:lumOff val="40000"/>
                  </a:schemeClr>
                </a:solidFill>
              </a:rPr>
              <a:t>Statement1;</a:t>
            </a:r>
          </a:p>
          <a:p>
            <a:pPr algn="l">
              <a:buNone/>
            </a:pPr>
            <a:r>
              <a:rPr lang="gsw-FR" i="1" dirty="0" smtClean="0">
                <a:solidFill>
                  <a:schemeClr val="accent1">
                    <a:lumMod val="60000"/>
                    <a:lumOff val="40000"/>
                  </a:schemeClr>
                </a:solidFill>
              </a:rPr>
              <a:t>ELSIF CONDITION2 THEN</a:t>
            </a:r>
          </a:p>
          <a:p>
            <a:pPr algn="l">
              <a:buNone/>
            </a:pPr>
            <a:r>
              <a:rPr lang="gsw-FR" i="1" dirty="0" smtClean="0">
                <a:solidFill>
                  <a:schemeClr val="accent1">
                    <a:lumMod val="60000"/>
                    <a:lumOff val="40000"/>
                  </a:schemeClr>
                </a:solidFill>
              </a:rPr>
              <a:t>Statement2;</a:t>
            </a:r>
          </a:p>
          <a:p>
            <a:pPr algn="l">
              <a:buNone/>
            </a:pPr>
            <a:r>
              <a:rPr lang="gsw-FR" i="1" dirty="0" smtClean="0">
                <a:solidFill>
                  <a:schemeClr val="accent1">
                    <a:lumMod val="60000"/>
                    <a:lumOff val="40000"/>
                  </a:schemeClr>
                </a:solidFill>
              </a:rPr>
              <a:t>ELSIF CONDITION3 THEN</a:t>
            </a:r>
          </a:p>
          <a:p>
            <a:pPr algn="l">
              <a:buNone/>
            </a:pPr>
            <a:r>
              <a:rPr lang="gsw-FR" i="1" dirty="0" smtClean="0">
                <a:solidFill>
                  <a:schemeClr val="accent1">
                    <a:lumMod val="60000"/>
                    <a:lumOff val="40000"/>
                  </a:schemeClr>
                </a:solidFill>
              </a:rPr>
              <a:t>Statement3;</a:t>
            </a:r>
          </a:p>
          <a:p>
            <a:pPr algn="l">
              <a:buNone/>
            </a:pPr>
            <a:r>
              <a:rPr lang="ar-SA" i="1" dirty="0" smtClean="0">
                <a:solidFill>
                  <a:schemeClr val="accent1">
                    <a:lumMod val="60000"/>
                    <a:lumOff val="40000"/>
                  </a:schemeClr>
                </a:solidFill>
              </a:rPr>
              <a:t>.</a:t>
            </a:r>
          </a:p>
          <a:p>
            <a:pPr algn="l">
              <a:buNone/>
            </a:pPr>
            <a:r>
              <a:rPr lang="ar-SA" i="1" dirty="0" smtClean="0">
                <a:solidFill>
                  <a:schemeClr val="accent1">
                    <a:lumMod val="60000"/>
                    <a:lumOff val="40000"/>
                  </a:schemeClr>
                </a:solidFill>
              </a:rPr>
              <a:t>.</a:t>
            </a:r>
          </a:p>
          <a:p>
            <a:pPr algn="l">
              <a:buNone/>
            </a:pPr>
            <a:r>
              <a:rPr lang="ar-SA" i="1" dirty="0" smtClean="0">
                <a:solidFill>
                  <a:schemeClr val="accent1">
                    <a:lumMod val="60000"/>
                    <a:lumOff val="40000"/>
                  </a:schemeClr>
                </a:solidFill>
              </a:rPr>
              <a:t>.</a:t>
            </a:r>
          </a:p>
          <a:p>
            <a:pPr algn="l">
              <a:buNone/>
            </a:pPr>
            <a:r>
              <a:rPr lang="gsw-FR" i="1" dirty="0" smtClean="0">
                <a:solidFill>
                  <a:schemeClr val="accent1">
                    <a:lumMod val="60000"/>
                    <a:lumOff val="40000"/>
                  </a:schemeClr>
                </a:solidFill>
              </a:rPr>
              <a:t>ELSE</a:t>
            </a:r>
          </a:p>
          <a:p>
            <a:pPr algn="l">
              <a:buNone/>
            </a:pPr>
            <a:r>
              <a:rPr lang="gsw-FR" i="1" dirty="0" smtClean="0">
                <a:solidFill>
                  <a:schemeClr val="accent1">
                    <a:lumMod val="60000"/>
                    <a:lumOff val="40000"/>
                  </a:schemeClr>
                </a:solidFill>
              </a:rPr>
              <a:t>StatementN;</a:t>
            </a:r>
          </a:p>
          <a:p>
            <a:pPr algn="l">
              <a:buNone/>
            </a:pPr>
            <a:r>
              <a:rPr lang="gsw-FR" i="1" dirty="0" smtClean="0">
                <a:solidFill>
                  <a:schemeClr val="accent1">
                    <a:lumMod val="60000"/>
                    <a:lumOff val="40000"/>
                  </a:schemeClr>
                </a:solidFill>
              </a:rPr>
              <a:t>END IF;</a:t>
            </a:r>
            <a:endParaRPr lang="ar-SA" i="1" dirty="0">
              <a:solidFill>
                <a:schemeClr val="accent1">
                  <a:lumMod val="60000"/>
                  <a:lumOff val="4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i="1" dirty="0" smtClean="0">
                <a:solidFill>
                  <a:schemeClr val="accent1">
                    <a:lumMod val="60000"/>
                    <a:lumOff val="40000"/>
                  </a:schemeClr>
                </a:solidFill>
              </a:rPr>
              <a:t>مثال :</a:t>
            </a:r>
            <a:endParaRPr lang="ar-SA" sz="4000"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pPr algn="l">
              <a:buNone/>
            </a:pPr>
            <a:r>
              <a:rPr lang="en-US" i="1" dirty="0" smtClean="0">
                <a:solidFill>
                  <a:schemeClr val="accent1">
                    <a:lumMod val="60000"/>
                    <a:lumOff val="40000"/>
                  </a:schemeClr>
                </a:solidFill>
              </a:rPr>
              <a:t>IF v_grade &gt;100 OR v_grade &lt; 0 THEN</a:t>
            </a:r>
          </a:p>
          <a:p>
            <a:pPr algn="l">
              <a:buNone/>
            </a:pPr>
            <a:r>
              <a:rPr lang="gsw-FR" i="1" dirty="0" smtClean="0">
                <a:solidFill>
                  <a:schemeClr val="accent1">
                    <a:lumMod val="60000"/>
                    <a:lumOff val="40000"/>
                  </a:schemeClr>
                </a:solidFill>
              </a:rPr>
              <a:t>DBMS_OUTPUT.PUT_LINE(‘Invalid Grade ’);</a:t>
            </a:r>
          </a:p>
          <a:p>
            <a:pPr algn="l">
              <a:buNone/>
            </a:pPr>
            <a:r>
              <a:rPr lang="gsw-FR" i="1" dirty="0" smtClean="0">
                <a:solidFill>
                  <a:schemeClr val="accent1">
                    <a:lumMod val="60000"/>
                    <a:lumOff val="40000"/>
                  </a:schemeClr>
                </a:solidFill>
              </a:rPr>
              <a:t>ELSEF v_grade &gt;= 90 THEN</a:t>
            </a:r>
          </a:p>
          <a:p>
            <a:pPr algn="l">
              <a:buNone/>
            </a:pPr>
            <a:r>
              <a:rPr lang="gsw-FR" i="1" dirty="0" smtClean="0">
                <a:solidFill>
                  <a:schemeClr val="accent1">
                    <a:lumMod val="60000"/>
                    <a:lumOff val="40000"/>
                  </a:schemeClr>
                </a:solidFill>
              </a:rPr>
              <a:t>DBMS_OUTPUT.PUT_LINE(‘A’);</a:t>
            </a:r>
          </a:p>
          <a:p>
            <a:pPr algn="l">
              <a:buNone/>
            </a:pPr>
            <a:r>
              <a:rPr lang="gsw-FR" i="1" dirty="0" smtClean="0">
                <a:solidFill>
                  <a:schemeClr val="accent1">
                    <a:lumMod val="60000"/>
                    <a:lumOff val="40000"/>
                  </a:schemeClr>
                </a:solidFill>
              </a:rPr>
              <a:t>ELSIF v_grade &gt;= 80 THEN</a:t>
            </a:r>
          </a:p>
          <a:p>
            <a:pPr algn="l">
              <a:buNone/>
            </a:pPr>
            <a:r>
              <a:rPr lang="gsw-FR" i="1" dirty="0" smtClean="0">
                <a:solidFill>
                  <a:schemeClr val="accent1">
                    <a:lumMod val="60000"/>
                    <a:lumOff val="40000"/>
                  </a:schemeClr>
                </a:solidFill>
              </a:rPr>
              <a:t>DBMS_OUTPUT.PUT_LINE(‘B’);</a:t>
            </a:r>
          </a:p>
          <a:p>
            <a:pPr algn="l">
              <a:buNone/>
            </a:pPr>
            <a:r>
              <a:rPr lang="gsw-FR" i="1" dirty="0" smtClean="0">
                <a:solidFill>
                  <a:schemeClr val="accent1">
                    <a:lumMod val="60000"/>
                    <a:lumOff val="40000"/>
                  </a:schemeClr>
                </a:solidFill>
              </a:rPr>
              <a:t>ELSIF v_grade &gt;= 70 THEN</a:t>
            </a:r>
          </a:p>
          <a:p>
            <a:pPr algn="l">
              <a:buNone/>
            </a:pPr>
            <a:r>
              <a:rPr lang="gsw-FR" i="1" dirty="0" smtClean="0">
                <a:solidFill>
                  <a:schemeClr val="accent1">
                    <a:lumMod val="60000"/>
                    <a:lumOff val="40000"/>
                  </a:schemeClr>
                </a:solidFill>
              </a:rPr>
              <a:t>DBMS_OUTPUT.PUT_LINE(‘C’);</a:t>
            </a:r>
          </a:p>
          <a:p>
            <a:pPr algn="l">
              <a:buNone/>
            </a:pPr>
            <a:r>
              <a:rPr lang="gsw-FR" i="1" dirty="0" smtClean="0">
                <a:solidFill>
                  <a:schemeClr val="accent1">
                    <a:lumMod val="60000"/>
                    <a:lumOff val="40000"/>
                  </a:schemeClr>
                </a:solidFill>
              </a:rPr>
              <a:t>ELSIF v_grade &gt;= 60 THEN</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DBMS_OUTPUT.PUT_LINE(‘D’);</a:t>
            </a:r>
          </a:p>
          <a:p>
            <a:pPr algn="l">
              <a:buNone/>
            </a:pPr>
            <a:r>
              <a:rPr lang="gsw-FR" i="1" dirty="0" smtClean="0">
                <a:solidFill>
                  <a:schemeClr val="accent1">
                    <a:lumMod val="60000"/>
                    <a:lumOff val="40000"/>
                  </a:schemeClr>
                </a:solidFill>
              </a:rPr>
              <a:t>ELSE</a:t>
            </a:r>
          </a:p>
          <a:p>
            <a:pPr algn="l">
              <a:buNone/>
            </a:pPr>
            <a:r>
              <a:rPr lang="gsw-FR" i="1" dirty="0" smtClean="0">
                <a:solidFill>
                  <a:schemeClr val="accent1">
                    <a:lumMod val="60000"/>
                    <a:lumOff val="40000"/>
                  </a:schemeClr>
                </a:solidFill>
              </a:rPr>
              <a:t>DBMS_OUTPUT.PUT_LINE(‘F’);</a:t>
            </a:r>
          </a:p>
          <a:p>
            <a:pPr algn="l">
              <a:buNone/>
            </a:pPr>
            <a:r>
              <a:rPr lang="gsw-FR" i="1" dirty="0" smtClean="0">
                <a:solidFill>
                  <a:schemeClr val="accent1">
                    <a:lumMod val="60000"/>
                    <a:lumOff val="40000"/>
                  </a:schemeClr>
                </a:solidFill>
              </a:rPr>
              <a:t>END IF;</a:t>
            </a:r>
            <a:endParaRPr lang="ar-SA" i="1" dirty="0">
              <a:solidFill>
                <a:schemeClr val="accent1">
                  <a:lumMod val="60000"/>
                  <a:lumOff val="4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في المثال السابق يتم السؤال عن الدرجة اذا كانت اكبرمن</a:t>
            </a:r>
            <a:r>
              <a:rPr lang="en-US" sz="2400" i="1" dirty="0" smtClean="0">
                <a:solidFill>
                  <a:schemeClr val="accent1">
                    <a:lumMod val="60000"/>
                    <a:lumOff val="40000"/>
                  </a:schemeClr>
                </a:solidFill>
              </a:rPr>
              <a:t>100</a:t>
            </a:r>
            <a:r>
              <a:rPr lang="ar-SA" sz="2400" i="1" dirty="0" smtClean="0">
                <a:solidFill>
                  <a:schemeClr val="accent1">
                    <a:lumMod val="60000"/>
                    <a:lumOff val="40000"/>
                  </a:schemeClr>
                </a:solidFill>
              </a:rPr>
              <a:t> واقل من صفر يتم طباعة رسالة تنص بأن القيمة غير مقبولة واذا الدرجة  اكبر أو تساوي </a:t>
            </a:r>
            <a:r>
              <a:rPr lang="en-US" sz="2400" i="1" dirty="0" smtClean="0">
                <a:solidFill>
                  <a:schemeClr val="accent1">
                    <a:lumMod val="60000"/>
                    <a:lumOff val="40000"/>
                  </a:schemeClr>
                </a:solidFill>
              </a:rPr>
              <a:t>90</a:t>
            </a:r>
            <a:r>
              <a:rPr lang="ar-SA" sz="2400" i="1" dirty="0" smtClean="0">
                <a:solidFill>
                  <a:schemeClr val="accent1">
                    <a:lumMod val="60000"/>
                    <a:lumOff val="40000"/>
                  </a:schemeClr>
                </a:solidFill>
              </a:rPr>
              <a:t> يتم طباعة الرمز </a:t>
            </a:r>
            <a:r>
              <a:rPr lang="en-US" sz="2400" i="1" dirty="0" smtClean="0">
                <a:solidFill>
                  <a:schemeClr val="accent1">
                    <a:lumMod val="60000"/>
                    <a:lumOff val="40000"/>
                  </a:schemeClr>
                </a:solidFill>
              </a:rPr>
              <a:t>A</a:t>
            </a:r>
            <a:r>
              <a:rPr lang="ar-SA" sz="2400" i="1" dirty="0" smtClean="0">
                <a:solidFill>
                  <a:schemeClr val="accent1">
                    <a:lumMod val="60000"/>
                    <a:lumOff val="40000"/>
                  </a:schemeClr>
                </a:solidFill>
              </a:rPr>
              <a:t> وهكذا .</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buNone/>
            </a:pPr>
            <a:r>
              <a:rPr lang="ar-SA" sz="2400" i="1" dirty="0" smtClean="0">
                <a:solidFill>
                  <a:schemeClr val="accent1">
                    <a:lumMod val="60000"/>
                    <a:lumOff val="40000"/>
                  </a:schemeClr>
                </a:solidFill>
              </a:rPr>
              <a:t>واذا لم تتحقق كل الشروط السابقة يتم طباعة الرمز</a:t>
            </a:r>
            <a:r>
              <a:rPr lang="en-US" sz="2400" i="1" dirty="0" smtClean="0">
                <a:solidFill>
                  <a:schemeClr val="accent1">
                    <a:lumMod val="60000"/>
                    <a:lumOff val="40000"/>
                  </a:schemeClr>
                </a:solidFill>
              </a:rPr>
              <a:t> </a:t>
            </a:r>
            <a:r>
              <a:rPr lang="en-US" sz="2800" i="1" dirty="0" smtClean="0">
                <a:solidFill>
                  <a:schemeClr val="accent1">
                    <a:lumMod val="60000"/>
                    <a:lumOff val="40000"/>
                  </a:schemeClr>
                </a:solidFill>
              </a:rPr>
              <a:t>. F </a:t>
            </a:r>
            <a:r>
              <a:rPr lang="ar-SA" sz="2800" i="1" dirty="0" smtClean="0">
                <a:solidFill>
                  <a:schemeClr val="accent1">
                    <a:lumMod val="60000"/>
                    <a:lumOff val="40000"/>
                  </a:schemeClr>
                </a:solidFill>
              </a:rPr>
              <a:t> </a:t>
            </a:r>
          </a:p>
          <a:p>
            <a:pPr>
              <a:buNone/>
            </a:pP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كما ذكرنا سابقا ان لغة ال </a:t>
            </a:r>
            <a:r>
              <a:rPr lang="en-US" sz="2400" i="1" dirty="0" smtClean="0">
                <a:solidFill>
                  <a:schemeClr val="accent1">
                    <a:lumMod val="60000"/>
                    <a:lumOff val="40000"/>
                  </a:schemeClr>
                </a:solidFill>
              </a:rPr>
              <a:t>sql </a:t>
            </a:r>
            <a:r>
              <a:rPr lang="ar-SA" sz="2400" i="1" dirty="0" smtClean="0">
                <a:solidFill>
                  <a:schemeClr val="accent1">
                    <a:lumMod val="60000"/>
                    <a:lumOff val="40000"/>
                  </a:schemeClr>
                </a:solidFill>
              </a:rPr>
              <a:t> لديها نواقص جعلت شركة </a:t>
            </a:r>
            <a:r>
              <a:rPr lang="en-US" sz="2400" i="1" dirty="0" smtClean="0">
                <a:solidFill>
                  <a:schemeClr val="accent1">
                    <a:lumMod val="60000"/>
                    <a:lumOff val="40000"/>
                  </a:schemeClr>
                </a:solidFill>
              </a:rPr>
              <a:t>oracle</a:t>
            </a:r>
            <a:r>
              <a:rPr lang="ar-SA" sz="2400" i="1" dirty="0" smtClean="0">
                <a:solidFill>
                  <a:schemeClr val="accent1">
                    <a:lumMod val="60000"/>
                    <a:lumOff val="40000"/>
                  </a:schemeClr>
                </a:solidFill>
              </a:rPr>
              <a:t> تفكر في تطويرها حتى تواكب متطلبات البرمجة الحديثة . ففي لغة ال </a:t>
            </a:r>
            <a:r>
              <a:rPr lang="en-US" sz="2400" i="1" dirty="0" smtClean="0">
                <a:solidFill>
                  <a:schemeClr val="accent1">
                    <a:lumMod val="60000"/>
                    <a:lumOff val="40000"/>
                  </a:schemeClr>
                </a:solidFill>
              </a:rPr>
              <a:t>sql  </a:t>
            </a:r>
            <a:r>
              <a:rPr lang="ar-SA" sz="2400" i="1" dirty="0" smtClean="0">
                <a:solidFill>
                  <a:schemeClr val="accent1">
                    <a:lumMod val="60000"/>
                    <a:lumOff val="40000"/>
                  </a:schemeClr>
                </a:solidFill>
              </a:rPr>
              <a:t> لانستطيع تكرر </a:t>
            </a:r>
            <a:r>
              <a:rPr lang="ar-SA" sz="2400" i="1" dirty="0" smtClean="0">
                <a:solidFill>
                  <a:schemeClr val="accent1">
                    <a:lumMod val="60000"/>
                    <a:lumOff val="40000"/>
                  </a:schemeClr>
                </a:solidFill>
              </a:rPr>
              <a:t>الجملة اكثر </a:t>
            </a:r>
            <a:r>
              <a:rPr lang="ar-SA" sz="2400" i="1" dirty="0" smtClean="0">
                <a:solidFill>
                  <a:schemeClr val="accent1">
                    <a:lumMod val="60000"/>
                    <a:lumOff val="40000"/>
                  </a:schemeClr>
                </a:solidFill>
              </a:rPr>
              <a:t>من مرة دون كتابتها ولكن يمكن </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rmAutofit lnSpcReduction="10000"/>
          </a:bodyPr>
          <a:lstStyle/>
          <a:p>
            <a:pPr>
              <a:buNone/>
            </a:pPr>
            <a:r>
              <a:rPr lang="ar-SA" i="1" dirty="0" smtClean="0">
                <a:solidFill>
                  <a:schemeClr val="accent1">
                    <a:lumMod val="60000"/>
                    <a:lumOff val="40000"/>
                  </a:schemeClr>
                </a:solidFill>
              </a:rPr>
              <a:t>ذلك في لغة ال </a:t>
            </a:r>
            <a:r>
              <a:rPr lang="en-US" i="1" dirty="0" smtClean="0">
                <a:solidFill>
                  <a:schemeClr val="accent1">
                    <a:lumMod val="60000"/>
                    <a:lumOff val="40000"/>
                  </a:schemeClr>
                </a:solidFill>
              </a:rPr>
              <a:t>plsql</a:t>
            </a:r>
            <a:r>
              <a:rPr lang="ar-SA" i="1" dirty="0" smtClean="0">
                <a:solidFill>
                  <a:schemeClr val="accent1">
                    <a:lumMod val="60000"/>
                    <a:lumOff val="40000"/>
                  </a:schemeClr>
                </a:solidFill>
              </a:rPr>
              <a:t> وذلك باستخدام حلقات الدوران .</a:t>
            </a:r>
          </a:p>
          <a:p>
            <a:pPr>
              <a:buNone/>
            </a:pPr>
            <a:r>
              <a:rPr lang="ar-SA" i="1" dirty="0" smtClean="0">
                <a:solidFill>
                  <a:schemeClr val="accent1">
                    <a:lumMod val="60000"/>
                    <a:lumOff val="40000"/>
                  </a:schemeClr>
                </a:solidFill>
              </a:rPr>
              <a:t>لدينا عدة اشكال لصيغة الدوران:</a:t>
            </a:r>
          </a:p>
          <a:p>
            <a:pPr>
              <a:buNone/>
            </a:pPr>
            <a:r>
              <a:rPr lang="ar-SA" i="1" dirty="0" smtClean="0">
                <a:solidFill>
                  <a:schemeClr val="accent1">
                    <a:lumMod val="60000"/>
                    <a:lumOff val="40000"/>
                  </a:schemeClr>
                </a:solidFill>
              </a:rPr>
              <a:t>حلقة الدوران البسيطة </a:t>
            </a:r>
            <a:r>
              <a:rPr lang="gsw-FR" i="1" dirty="0" smtClean="0">
                <a:solidFill>
                  <a:schemeClr val="accent1">
                    <a:lumMod val="60000"/>
                    <a:lumOff val="40000"/>
                  </a:schemeClr>
                </a:solidFill>
              </a:rPr>
              <a:t>Basic Loop</a:t>
            </a:r>
            <a:endParaRPr lang="ar-SA" i="1" dirty="0" smtClean="0">
              <a:solidFill>
                <a:schemeClr val="accent1">
                  <a:lumMod val="60000"/>
                  <a:lumOff val="40000"/>
                </a:schemeClr>
              </a:solidFill>
            </a:endParaRPr>
          </a:p>
          <a:p>
            <a:pPr>
              <a:buNone/>
            </a:pPr>
            <a:r>
              <a:rPr lang="ar-SA" i="1" dirty="0" smtClean="0">
                <a:solidFill>
                  <a:schemeClr val="accent1">
                    <a:lumMod val="60000"/>
                    <a:lumOff val="40000"/>
                  </a:schemeClr>
                </a:solidFill>
              </a:rPr>
              <a:t>حلقة  الدوران </a:t>
            </a:r>
            <a:r>
              <a:rPr lang="en-US" i="1" dirty="0" smtClean="0">
                <a:solidFill>
                  <a:schemeClr val="accent1">
                    <a:lumMod val="60000"/>
                    <a:lumOff val="40000"/>
                  </a:schemeClr>
                </a:solidFill>
              </a:rPr>
              <a:t>for</a:t>
            </a:r>
          </a:p>
          <a:p>
            <a:pPr>
              <a:buNone/>
            </a:pPr>
            <a:r>
              <a:rPr lang="ar-SA" i="1" dirty="0" smtClean="0">
                <a:solidFill>
                  <a:schemeClr val="accent1">
                    <a:lumMod val="60000"/>
                    <a:lumOff val="40000"/>
                  </a:schemeClr>
                </a:solidFill>
              </a:rPr>
              <a:t>حلقة الدوران </a:t>
            </a:r>
            <a:r>
              <a:rPr lang="gsw-FR" i="1" dirty="0" smtClean="0">
                <a:solidFill>
                  <a:schemeClr val="accent1">
                    <a:lumMod val="60000"/>
                    <a:lumOff val="40000"/>
                  </a:schemeClr>
                </a:solidFill>
              </a:rPr>
              <a:t>WHILE</a:t>
            </a:r>
            <a:endParaRPr lang="ar-SA" i="1" dirty="0" smtClean="0">
              <a:solidFill>
                <a:schemeClr val="accent1">
                  <a:lumMod val="60000"/>
                  <a:lumOff val="40000"/>
                </a:schemeClr>
              </a:solidFill>
            </a:endParaRPr>
          </a:p>
          <a:p>
            <a:pPr>
              <a:buNone/>
            </a:pPr>
            <a:r>
              <a:rPr lang="ar-SA" i="1" dirty="0" smtClean="0">
                <a:solidFill>
                  <a:schemeClr val="accent1">
                    <a:lumMod val="60000"/>
                    <a:lumOff val="40000"/>
                  </a:schemeClr>
                </a:solidFill>
              </a:rPr>
              <a:t>حلقة الدوران البسيطة </a:t>
            </a:r>
            <a:r>
              <a:rPr lang="gsw-FR" i="1" dirty="0" smtClean="0">
                <a:solidFill>
                  <a:schemeClr val="accent1">
                    <a:lumMod val="60000"/>
                    <a:lumOff val="40000"/>
                  </a:schemeClr>
                </a:solidFill>
              </a:rPr>
              <a:t>Basic Loop</a:t>
            </a:r>
            <a:r>
              <a:rPr lang="ar-SA" i="1" dirty="0" smtClean="0">
                <a:solidFill>
                  <a:schemeClr val="accent1">
                    <a:lumMod val="60000"/>
                    <a:lumOff val="40000"/>
                  </a:schemeClr>
                </a:solidFill>
              </a:rPr>
              <a:t>:</a:t>
            </a:r>
          </a:p>
          <a:p>
            <a:pPr>
              <a:buNone/>
            </a:pPr>
            <a:r>
              <a:rPr lang="ar-SA" i="1" dirty="0" smtClean="0">
                <a:solidFill>
                  <a:schemeClr val="accent1">
                    <a:lumMod val="60000"/>
                    <a:lumOff val="40000"/>
                  </a:schemeClr>
                </a:solidFill>
              </a:rPr>
              <a:t>تتكون من جملة بداية الدوران وجملة نهاية الدوران والجمل الواقعة بينهما يتم</a:t>
            </a:r>
          </a:p>
          <a:p>
            <a:pPr>
              <a:buNone/>
            </a:pPr>
            <a:r>
              <a:rPr lang="ar-SA" i="1" dirty="0" smtClean="0">
                <a:solidFill>
                  <a:schemeClr val="accent1">
                    <a:lumMod val="60000"/>
                    <a:lumOff val="40000"/>
                  </a:schemeClr>
                </a:solidFill>
              </a:rPr>
              <a:t>تكرارها عدد لانهائي من المرات (اي ان المعالج لايستطيع الخروج من الحلقة</a:t>
            </a:r>
          </a:p>
          <a:p>
            <a:pPr>
              <a:buNone/>
            </a:pPr>
            <a:r>
              <a:rPr lang="ar-SA" i="1" dirty="0" smtClean="0">
                <a:solidFill>
                  <a:schemeClr val="accent1">
                    <a:lumMod val="60000"/>
                    <a:lumOff val="40000"/>
                  </a:schemeClr>
                </a:solidFill>
              </a:rPr>
              <a:t>وانهاء البرنامج ) ولحل هذه المشكلة يتم عمل شرط خروج يمكن ان يتواجد بعد جملة بداية الدوران </a:t>
            </a:r>
            <a:r>
              <a:rPr lang="ar-SA" i="1" dirty="0" smtClean="0">
                <a:solidFill>
                  <a:schemeClr val="accent1">
                    <a:lumMod val="60000"/>
                    <a:lumOff val="40000"/>
                  </a:schemeClr>
                </a:solidFill>
              </a:rPr>
              <a:t>مباشرةً </a:t>
            </a:r>
            <a:r>
              <a:rPr lang="ar-SA" i="1" dirty="0" smtClean="0">
                <a:solidFill>
                  <a:schemeClr val="accent1">
                    <a:lumMod val="60000"/>
                    <a:lumOff val="40000"/>
                  </a:schemeClr>
                </a:solidFill>
              </a:rPr>
              <a:t>كما يمكن ان يتواجد </a:t>
            </a:r>
            <a:r>
              <a:rPr lang="ar-SA" i="1" dirty="0" smtClean="0">
                <a:solidFill>
                  <a:schemeClr val="accent1">
                    <a:lumMod val="60000"/>
                    <a:lumOff val="40000"/>
                  </a:schemeClr>
                </a:solidFill>
              </a:rPr>
              <a:t>قبل جملة </a:t>
            </a:r>
            <a:r>
              <a:rPr lang="ar-SA" i="1" dirty="0" smtClean="0">
                <a:solidFill>
                  <a:schemeClr val="accent1">
                    <a:lumMod val="60000"/>
                    <a:lumOff val="40000"/>
                  </a:schemeClr>
                </a:solidFill>
              </a:rPr>
              <a:t>نهاية الدوران </a:t>
            </a:r>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3" y="1071547"/>
            <a:ext cx="8572560" cy="4401205"/>
          </a:xfrm>
          <a:prstGeom prst="rect">
            <a:avLst/>
          </a:prstGeom>
        </p:spPr>
        <p:style>
          <a:lnRef idx="0">
            <a:scrgbClr r="0" g="0" b="0"/>
          </a:lnRef>
          <a:fillRef idx="1001">
            <a:schemeClr val="lt1"/>
          </a:fillRef>
          <a:effectRef idx="0">
            <a:scrgbClr r="0" g="0" b="0"/>
          </a:effectRef>
          <a:fontRef idx="major"/>
        </p:style>
        <p:txBody>
          <a:bodyPr wrap="square">
            <a:spAutoFit/>
          </a:bodyPr>
          <a:lstStyle/>
          <a:p>
            <a:endParaRPr lang="ar-SA" sz="2800" dirty="0" smtClean="0">
              <a:solidFill>
                <a:schemeClr val="accent1">
                  <a:lumMod val="60000"/>
                  <a:lumOff val="40000"/>
                </a:schemeClr>
              </a:solidFill>
            </a:endParaRPr>
          </a:p>
          <a:p>
            <a:r>
              <a:rPr lang="ar-SA" sz="2800" i="1" dirty="0" smtClean="0">
                <a:solidFill>
                  <a:schemeClr val="accent1">
                    <a:lumMod val="60000"/>
                    <a:lumOff val="40000"/>
                  </a:schemeClr>
                </a:solidFill>
              </a:rPr>
              <a:t>وحدة برمجية مسماة: </a:t>
            </a:r>
            <a:r>
              <a:rPr lang="gsw-FR" sz="2800" i="1" dirty="0" smtClean="0">
                <a:solidFill>
                  <a:schemeClr val="accent1">
                    <a:lumMod val="60000"/>
                    <a:lumOff val="40000"/>
                  </a:schemeClr>
                </a:solidFill>
              </a:rPr>
              <a:t>Named Block</a:t>
            </a:r>
            <a:endParaRPr lang="ar-SA" sz="2800" i="1" dirty="0" smtClean="0">
              <a:solidFill>
                <a:schemeClr val="accent1">
                  <a:lumMod val="60000"/>
                  <a:lumOff val="40000"/>
                </a:schemeClr>
              </a:solidFill>
            </a:endParaRPr>
          </a:p>
          <a:p>
            <a:r>
              <a:rPr lang="ar-SA" sz="2800" i="1" dirty="0" smtClean="0">
                <a:solidFill>
                  <a:schemeClr val="accent1">
                    <a:lumMod val="60000"/>
                    <a:lumOff val="40000"/>
                  </a:schemeClr>
                </a:solidFill>
              </a:rPr>
              <a:t>وهي وحدة برمجية لها اسم وهذا النوع من الوحدات البرمجية يمكن</a:t>
            </a:r>
          </a:p>
          <a:p>
            <a:r>
              <a:rPr lang="ar-SA" sz="2800" i="1" dirty="0" smtClean="0">
                <a:solidFill>
                  <a:schemeClr val="accent1">
                    <a:lumMod val="60000"/>
                    <a:lumOff val="40000"/>
                  </a:schemeClr>
                </a:solidFill>
              </a:rPr>
              <a:t>تخزينه في قاعدة البيانات والرجوع إليها واستخدامها عن الحاجة كما يمكن إستخدامها </a:t>
            </a:r>
          </a:p>
          <a:p>
            <a:r>
              <a:rPr lang="ar-SA" sz="2800" i="1" dirty="0" smtClean="0">
                <a:solidFill>
                  <a:schemeClr val="accent1">
                    <a:lumMod val="60000"/>
                    <a:lumOff val="40000"/>
                  </a:schemeClr>
                </a:solidFill>
              </a:rPr>
              <a:t>بواسطة الوحدات البرمجية الاخرى المخزنة معها في قاعدة البيانات ومن أمثلة هذا النوع</a:t>
            </a:r>
          </a:p>
          <a:p>
            <a:r>
              <a:rPr lang="gsw-FR" sz="2800" i="1" dirty="0" smtClean="0">
                <a:solidFill>
                  <a:schemeClr val="accent1">
                    <a:lumMod val="60000"/>
                    <a:lumOff val="40000"/>
                  </a:schemeClr>
                </a:solidFill>
              </a:rPr>
              <a:t>Function, Procedure, Trigger, Package</a:t>
            </a:r>
            <a:endParaRPr lang="ar-SA" sz="2800" i="1" dirty="0" smtClean="0">
              <a:solidFill>
                <a:schemeClr val="accent1">
                  <a:lumMod val="60000"/>
                  <a:lumOff val="40000"/>
                </a:schemeClr>
              </a:solidFill>
            </a:endParaRPr>
          </a:p>
          <a:p>
            <a:endParaRPr lang="ar-SA" sz="2800" i="1" dirty="0" smtClean="0">
              <a:solidFill>
                <a:schemeClr val="accent1">
                  <a:lumMod val="60000"/>
                  <a:lumOff val="40000"/>
                </a:schemeClr>
              </a:solidFill>
            </a:endParaRPr>
          </a:p>
          <a:p>
            <a:r>
              <a:rPr lang="ar-SA" sz="2800" i="1" dirty="0" smtClean="0">
                <a:solidFill>
                  <a:schemeClr val="accent1">
                    <a:lumMod val="60000"/>
                    <a:lumOff val="40000"/>
                  </a:schemeClr>
                </a:solidFill>
              </a:rPr>
              <a:t>وحدة برمجية غير </a:t>
            </a:r>
            <a:r>
              <a:rPr lang="ar-SA" sz="2800" i="1" dirty="0" smtClean="0">
                <a:solidFill>
                  <a:schemeClr val="accent1">
                    <a:lumMod val="60000"/>
                    <a:lumOff val="40000"/>
                  </a:schemeClr>
                </a:solidFill>
              </a:rPr>
              <a:t>مسماة:</a:t>
            </a:r>
            <a:r>
              <a:rPr lang="gsw-FR" sz="2800" i="1" dirty="0" smtClean="0">
                <a:solidFill>
                  <a:schemeClr val="accent1">
                    <a:lumMod val="60000"/>
                    <a:lumOff val="40000"/>
                  </a:schemeClr>
                </a:solidFill>
              </a:rPr>
              <a:t>Anonymous Block</a:t>
            </a:r>
            <a:endParaRPr lang="ar-SA" sz="2800" i="1" dirty="0" smtClean="0">
              <a:solidFill>
                <a:schemeClr val="accent1">
                  <a:lumMod val="60000"/>
                  <a:lumOff val="40000"/>
                </a:schemeClr>
              </a:solidFill>
            </a:endParaRPr>
          </a:p>
          <a:p>
            <a:r>
              <a:rPr lang="ar-SA" sz="2800" i="1" dirty="0" smtClean="0">
                <a:solidFill>
                  <a:schemeClr val="accent1">
                    <a:lumMod val="60000"/>
                    <a:lumOff val="40000"/>
                  </a:schemeClr>
                </a:solidFill>
              </a:rPr>
              <a:t>هي وحدة برمجية ليس لها اسم وهذا النوع من الوحدات البرمجية لايمكن تخزينه في قاعدة البيانات</a:t>
            </a:r>
          </a:p>
        </p:txBody>
      </p:sp>
      <p:graphicFrame>
        <p:nvGraphicFramePr>
          <p:cNvPr id="11" name="Diagram 10"/>
          <p:cNvGraphicFramePr/>
          <p:nvPr/>
        </p:nvGraphicFramePr>
        <p:xfrm>
          <a:off x="2643174" y="714356"/>
          <a:ext cx="6096000" cy="785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i="1" dirty="0" smtClean="0">
                <a:solidFill>
                  <a:schemeClr val="accent1">
                    <a:lumMod val="60000"/>
                    <a:lumOff val="40000"/>
                  </a:schemeClr>
                </a:solidFill>
              </a:rPr>
              <a:t>الشكل العام لحلقة الدوران البسيطة :</a:t>
            </a:r>
            <a:endParaRPr lang="ar-SA"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lgn="l">
              <a:buNone/>
            </a:pPr>
            <a:r>
              <a:rPr lang="en-US" i="1" dirty="0" smtClean="0">
                <a:solidFill>
                  <a:schemeClr val="accent1">
                    <a:lumMod val="60000"/>
                    <a:lumOff val="40000"/>
                  </a:schemeClr>
                </a:solidFill>
              </a:rPr>
              <a:t>Begin</a:t>
            </a:r>
          </a:p>
          <a:p>
            <a:pPr algn="l">
              <a:buNone/>
            </a:pPr>
            <a:r>
              <a:rPr lang="gsw-FR" i="1" dirty="0" smtClean="0">
                <a:solidFill>
                  <a:schemeClr val="accent1">
                    <a:lumMod val="60000"/>
                    <a:lumOff val="40000"/>
                  </a:schemeClr>
                </a:solidFill>
              </a:rPr>
              <a:t>LOOP</a:t>
            </a:r>
          </a:p>
          <a:p>
            <a:pPr algn="l">
              <a:buNone/>
            </a:pPr>
            <a:r>
              <a:rPr lang="gsw-FR" i="1" dirty="0" smtClean="0">
                <a:solidFill>
                  <a:schemeClr val="accent1">
                    <a:lumMod val="60000"/>
                    <a:lumOff val="40000"/>
                  </a:schemeClr>
                </a:solidFill>
              </a:rPr>
              <a:t>statement1;</a:t>
            </a:r>
          </a:p>
          <a:p>
            <a:pPr algn="l">
              <a:buNone/>
            </a:pPr>
            <a:r>
              <a:rPr lang="ar-SA" i="1" dirty="0" smtClean="0">
                <a:solidFill>
                  <a:schemeClr val="accent1">
                    <a:lumMod val="60000"/>
                    <a:lumOff val="40000"/>
                  </a:schemeClr>
                </a:solidFill>
              </a:rPr>
              <a:t>. . .</a:t>
            </a:r>
          </a:p>
          <a:p>
            <a:pPr algn="l">
              <a:buNone/>
            </a:pPr>
            <a:r>
              <a:rPr lang="gsw-FR" i="1" dirty="0" smtClean="0">
                <a:solidFill>
                  <a:schemeClr val="accent1">
                    <a:lumMod val="60000"/>
                    <a:lumOff val="40000"/>
                  </a:schemeClr>
                </a:solidFill>
              </a:rPr>
              <a:t>EXIT [WHEN</a:t>
            </a:r>
          </a:p>
          <a:p>
            <a:pPr algn="l">
              <a:buNone/>
            </a:pPr>
            <a:r>
              <a:rPr lang="gsw-FR" i="1" dirty="0" smtClean="0">
                <a:solidFill>
                  <a:schemeClr val="accent1">
                    <a:lumMod val="60000"/>
                    <a:lumOff val="40000"/>
                  </a:schemeClr>
                </a:solidFill>
              </a:rPr>
              <a:t>condition];</a:t>
            </a:r>
          </a:p>
          <a:p>
            <a:pPr algn="l">
              <a:buNone/>
            </a:pPr>
            <a:r>
              <a:rPr lang="en-US" i="1" dirty="0" smtClean="0">
                <a:solidFill>
                  <a:schemeClr val="accent1">
                    <a:lumMod val="60000"/>
                    <a:lumOff val="40000"/>
                  </a:schemeClr>
                </a:solidFill>
              </a:rPr>
              <a:t>End loop;</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END;</a:t>
            </a:r>
            <a:endParaRPr lang="ar-SA" i="1" dirty="0">
              <a:solidFill>
                <a:schemeClr val="accent1">
                  <a:lumMod val="60000"/>
                  <a:lumOff val="40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i="1" dirty="0" smtClean="0">
                <a:solidFill>
                  <a:schemeClr val="accent1">
                    <a:lumMod val="60000"/>
                    <a:lumOff val="40000"/>
                  </a:schemeClr>
                </a:solidFill>
              </a:rPr>
              <a:t>مثال :</a:t>
            </a:r>
            <a:br>
              <a:rPr lang="ar-SA" sz="3600" i="1" dirty="0" smtClean="0">
                <a:solidFill>
                  <a:schemeClr val="accent1">
                    <a:lumMod val="60000"/>
                    <a:lumOff val="40000"/>
                  </a:schemeClr>
                </a:solidFill>
              </a:rPr>
            </a:br>
            <a:r>
              <a:rPr lang="ar-SA" sz="3600" i="1" dirty="0" smtClean="0">
                <a:solidFill>
                  <a:schemeClr val="accent1">
                    <a:lumMod val="60000"/>
                    <a:lumOff val="40000"/>
                  </a:schemeClr>
                </a:solidFill>
              </a:rPr>
              <a:t>وحدة برمجية تقوم بطباعة الارقام من </a:t>
            </a:r>
            <a:r>
              <a:rPr lang="en-US" sz="3600" i="1" dirty="0" smtClean="0">
                <a:solidFill>
                  <a:schemeClr val="accent1">
                    <a:lumMod val="60000"/>
                    <a:lumOff val="40000"/>
                  </a:schemeClr>
                </a:solidFill>
              </a:rPr>
              <a:t>1-10</a:t>
            </a:r>
            <a:endParaRPr lang="ar-SA" sz="3600" i="1" dirty="0">
              <a:solidFill>
                <a:schemeClr val="accent1">
                  <a:lumMod val="60000"/>
                  <a:lumOff val="40000"/>
                </a:schemeClr>
              </a:solidFill>
            </a:endParaRPr>
          </a:p>
        </p:txBody>
      </p:sp>
      <p:sp>
        <p:nvSpPr>
          <p:cNvPr id="3" name="Content Placeholder 2"/>
          <p:cNvSpPr>
            <a:spLocks noGrp="1"/>
          </p:cNvSpPr>
          <p:nvPr>
            <p:ph idx="1"/>
          </p:nvPr>
        </p:nvSpPr>
        <p:spPr/>
        <p:txBody>
          <a:bodyPr>
            <a:normAutofit/>
          </a:bodyPr>
          <a:lstStyle/>
          <a:p>
            <a:pPr algn="l">
              <a:buNone/>
            </a:pPr>
            <a:r>
              <a:rPr lang="gsw-FR" i="1" dirty="0" smtClean="0">
                <a:solidFill>
                  <a:schemeClr val="accent1">
                    <a:lumMod val="60000"/>
                    <a:lumOff val="40000"/>
                  </a:schemeClr>
                </a:solidFill>
              </a:rPr>
              <a:t>DECLARE</a:t>
            </a:r>
          </a:p>
          <a:p>
            <a:pPr algn="l">
              <a:buNone/>
            </a:pPr>
            <a:r>
              <a:rPr lang="gsw-FR" i="1" dirty="0" smtClean="0">
                <a:solidFill>
                  <a:schemeClr val="accent1">
                    <a:lumMod val="60000"/>
                    <a:lumOff val="40000"/>
                  </a:schemeClr>
                </a:solidFill>
              </a:rPr>
              <a:t>v_counter NUMBER :=</a:t>
            </a:r>
            <a:r>
              <a:rPr lang="en-US" i="1" dirty="0" smtClean="0">
                <a:solidFill>
                  <a:schemeClr val="accent1">
                    <a:lumMod val="60000"/>
                    <a:lumOff val="40000"/>
                  </a:schemeClr>
                </a:solidFill>
              </a:rPr>
              <a:t>1</a:t>
            </a:r>
            <a:r>
              <a:rPr lang="gsw-FR" i="1" dirty="0" smtClean="0">
                <a:solidFill>
                  <a:schemeClr val="accent1">
                    <a:lumMod val="60000"/>
                    <a:lumOff val="40000"/>
                  </a:schemeClr>
                </a:solidFill>
              </a:rPr>
              <a:t>;</a:t>
            </a:r>
          </a:p>
          <a:p>
            <a:pPr algn="l">
              <a:buNone/>
            </a:pPr>
            <a:r>
              <a:rPr lang="gsw-FR" i="1" dirty="0" smtClean="0">
                <a:solidFill>
                  <a:schemeClr val="accent1">
                    <a:lumMod val="60000"/>
                    <a:lumOff val="40000"/>
                  </a:schemeClr>
                </a:solidFill>
              </a:rPr>
              <a:t>BEGIN</a:t>
            </a:r>
          </a:p>
          <a:p>
            <a:pPr algn="l">
              <a:buNone/>
            </a:pPr>
            <a:r>
              <a:rPr lang="gsw-FR" i="1" dirty="0" smtClean="0">
                <a:solidFill>
                  <a:schemeClr val="accent1">
                    <a:lumMod val="60000"/>
                    <a:lumOff val="40000"/>
                  </a:schemeClr>
                </a:solidFill>
              </a:rPr>
              <a:t>LOOP</a:t>
            </a:r>
          </a:p>
          <a:p>
            <a:pPr algn="l">
              <a:buNone/>
            </a:pPr>
            <a:r>
              <a:rPr lang="gsw-FR" i="1" dirty="0" smtClean="0">
                <a:solidFill>
                  <a:schemeClr val="accent1">
                    <a:lumMod val="60000"/>
                    <a:lumOff val="40000"/>
                  </a:schemeClr>
                </a:solidFill>
              </a:rPr>
              <a:t>DBMS_OUTPUT.PUT_LINE('v_counter = '||v_counter);</a:t>
            </a:r>
          </a:p>
          <a:p>
            <a:pPr algn="l">
              <a:buNone/>
            </a:pPr>
            <a:r>
              <a:rPr lang="gsw-FR" i="1" dirty="0" smtClean="0">
                <a:solidFill>
                  <a:schemeClr val="accent1">
                    <a:lumMod val="60000"/>
                    <a:lumOff val="40000"/>
                  </a:schemeClr>
                </a:solidFill>
              </a:rPr>
              <a:t>EXIT WHEN v_counter &gt;10;</a:t>
            </a:r>
          </a:p>
          <a:p>
            <a:pPr algn="l">
              <a:buNone/>
            </a:pPr>
            <a:r>
              <a:rPr lang="gsw-FR" i="1" dirty="0" smtClean="0">
                <a:solidFill>
                  <a:schemeClr val="accent1">
                    <a:lumMod val="60000"/>
                    <a:lumOff val="40000"/>
                  </a:schemeClr>
                </a:solidFill>
              </a:rPr>
              <a:t>v_counter:=v_counter+1;</a:t>
            </a:r>
          </a:p>
          <a:p>
            <a:pPr algn="l">
              <a:buNone/>
            </a:pPr>
            <a:r>
              <a:rPr lang="gsw-FR" i="1" dirty="0" smtClean="0">
                <a:solidFill>
                  <a:schemeClr val="accent1">
                    <a:lumMod val="60000"/>
                    <a:lumOff val="40000"/>
                  </a:schemeClr>
                </a:solidFill>
              </a:rPr>
              <a:t>END LOOP;</a:t>
            </a:r>
          </a:p>
          <a:p>
            <a:pPr algn="l">
              <a:buNone/>
            </a:pPr>
            <a:r>
              <a:rPr lang="gsw-FR" i="1" dirty="0" smtClean="0">
                <a:solidFill>
                  <a:schemeClr val="accent1">
                    <a:lumMod val="60000"/>
                    <a:lumOff val="40000"/>
                  </a:schemeClr>
                </a:solidFill>
              </a:rPr>
              <a:t>END ;</a:t>
            </a:r>
            <a:endParaRPr lang="en-US" i="1" dirty="0" smtClean="0">
              <a:solidFill>
                <a:schemeClr val="accent1">
                  <a:lumMod val="60000"/>
                  <a:lumOff val="40000"/>
                </a:schemeClr>
              </a:solidFill>
            </a:endParaRPr>
          </a:p>
          <a:p>
            <a:pPr algn="l">
              <a:buNone/>
            </a:pP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i="1" dirty="0" smtClean="0">
                <a:solidFill>
                  <a:schemeClr val="accent1">
                    <a:lumMod val="60000"/>
                    <a:lumOff val="40000"/>
                  </a:schemeClr>
                </a:solidFill>
              </a:rPr>
              <a:t>طريقة اخرى لحل الثال السابق:</a:t>
            </a:r>
            <a:r>
              <a:rPr lang="ar-SA" sz="2000" dirty="0" smtClean="0"/>
              <a:t/>
            </a:r>
            <a:br>
              <a:rPr lang="ar-SA" sz="2000" dirty="0" smtClean="0"/>
            </a:br>
            <a:endParaRPr lang="ar-SA" sz="2000" dirty="0"/>
          </a:p>
        </p:txBody>
      </p:sp>
      <p:sp>
        <p:nvSpPr>
          <p:cNvPr id="3" name="Content Placeholder 2"/>
          <p:cNvSpPr>
            <a:spLocks noGrp="1"/>
          </p:cNvSpPr>
          <p:nvPr>
            <p:ph idx="1"/>
          </p:nvPr>
        </p:nvSpPr>
        <p:spPr/>
        <p:txBody>
          <a:bodyPr>
            <a:normAutofit fontScale="92500" lnSpcReduction="20000"/>
          </a:bodyPr>
          <a:lstStyle/>
          <a:p>
            <a:pPr algn="l">
              <a:buNone/>
            </a:pPr>
            <a:r>
              <a:rPr lang="gsw-FR" i="1" dirty="0" smtClean="0">
                <a:solidFill>
                  <a:schemeClr val="accent1">
                    <a:lumMod val="60000"/>
                    <a:lumOff val="40000"/>
                  </a:schemeClr>
                </a:solidFill>
              </a:rPr>
              <a:t>DECLARE</a:t>
            </a:r>
          </a:p>
          <a:p>
            <a:pPr algn="l">
              <a:buNone/>
            </a:pPr>
            <a:r>
              <a:rPr lang="gsw-FR" i="1" dirty="0" smtClean="0">
                <a:solidFill>
                  <a:schemeClr val="accent1">
                    <a:lumMod val="60000"/>
                    <a:lumOff val="40000"/>
                  </a:schemeClr>
                </a:solidFill>
              </a:rPr>
              <a:t>v_counter NUMBER :=</a:t>
            </a:r>
            <a:r>
              <a:rPr lang="en-US" i="1" dirty="0" smtClean="0">
                <a:solidFill>
                  <a:schemeClr val="accent1">
                    <a:lumMod val="60000"/>
                    <a:lumOff val="40000"/>
                  </a:schemeClr>
                </a:solidFill>
              </a:rPr>
              <a:t>1</a:t>
            </a:r>
            <a:r>
              <a:rPr lang="gsw-FR" i="1" dirty="0" smtClean="0">
                <a:solidFill>
                  <a:schemeClr val="accent1">
                    <a:lumMod val="60000"/>
                    <a:lumOff val="40000"/>
                  </a:schemeClr>
                </a:solidFill>
              </a:rPr>
              <a:t>;</a:t>
            </a:r>
          </a:p>
          <a:p>
            <a:pPr algn="l">
              <a:buNone/>
            </a:pPr>
            <a:r>
              <a:rPr lang="gsw-FR" i="1" dirty="0" smtClean="0">
                <a:solidFill>
                  <a:schemeClr val="accent1">
                    <a:lumMod val="60000"/>
                    <a:lumOff val="40000"/>
                  </a:schemeClr>
                </a:solidFill>
              </a:rPr>
              <a:t>BEGIN</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LOOP</a:t>
            </a:r>
          </a:p>
          <a:p>
            <a:pPr algn="l">
              <a:buNone/>
            </a:pPr>
            <a:r>
              <a:rPr lang="gsw-FR" i="1" dirty="0" smtClean="0">
                <a:solidFill>
                  <a:schemeClr val="accent1">
                    <a:lumMod val="60000"/>
                    <a:lumOff val="40000"/>
                  </a:schemeClr>
                </a:solidFill>
              </a:rPr>
              <a:t>v_counter</a:t>
            </a:r>
            <a:r>
              <a:rPr lang="en-US" i="1" dirty="0" smtClean="0">
                <a:solidFill>
                  <a:schemeClr val="accent1">
                    <a:lumMod val="60000"/>
                    <a:lumOff val="40000"/>
                  </a:schemeClr>
                </a:solidFill>
              </a:rPr>
              <a:t>&gt;10 then</a:t>
            </a:r>
            <a:r>
              <a:rPr lang="ar-SA" i="1" dirty="0" smtClean="0">
                <a:solidFill>
                  <a:schemeClr val="accent1">
                    <a:lumMod val="60000"/>
                    <a:lumOff val="40000"/>
                  </a:schemeClr>
                </a:solidFill>
              </a:rPr>
              <a:t>  </a:t>
            </a:r>
            <a:r>
              <a:rPr lang="en-US" i="1" dirty="0" smtClean="0">
                <a:solidFill>
                  <a:schemeClr val="accent1">
                    <a:lumMod val="60000"/>
                    <a:lumOff val="40000"/>
                  </a:schemeClr>
                </a:solidFill>
              </a:rPr>
              <a:t>If </a:t>
            </a:r>
            <a:endParaRPr lang="ar-SA" i="1" dirty="0" smtClean="0">
              <a:solidFill>
                <a:schemeClr val="accent1">
                  <a:lumMod val="60000"/>
                  <a:lumOff val="40000"/>
                </a:schemeClr>
              </a:solidFill>
            </a:endParaRPr>
          </a:p>
          <a:p>
            <a:pPr algn="l">
              <a:buNone/>
            </a:pPr>
            <a:r>
              <a:rPr lang="en-US" i="1" dirty="0" smtClean="0">
                <a:solidFill>
                  <a:schemeClr val="accent1">
                    <a:lumMod val="60000"/>
                    <a:lumOff val="40000"/>
                  </a:schemeClr>
                </a:solidFill>
              </a:rPr>
              <a:t>Exit;</a:t>
            </a:r>
          </a:p>
          <a:p>
            <a:pPr algn="l">
              <a:buNone/>
            </a:pPr>
            <a:r>
              <a:rPr lang="en-US" i="1" dirty="0" smtClean="0">
                <a:solidFill>
                  <a:schemeClr val="accent1">
                    <a:lumMod val="60000"/>
                    <a:lumOff val="40000"/>
                  </a:schemeClr>
                </a:solidFill>
              </a:rPr>
              <a:t>End if;</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DBMS_OUTPUT.PUT_LINE('v_counter = '||v_counter);</a:t>
            </a:r>
          </a:p>
          <a:p>
            <a:pPr algn="l">
              <a:buNone/>
            </a:pPr>
            <a:r>
              <a:rPr lang="gsw-FR" i="1" dirty="0" smtClean="0">
                <a:solidFill>
                  <a:schemeClr val="accent1">
                    <a:lumMod val="60000"/>
                    <a:lumOff val="40000"/>
                  </a:schemeClr>
                </a:solidFill>
              </a:rPr>
              <a:t>v_counter:=v_counter+1;</a:t>
            </a:r>
          </a:p>
          <a:p>
            <a:pPr algn="l">
              <a:buNone/>
            </a:pPr>
            <a:r>
              <a:rPr lang="gsw-FR" i="1" dirty="0" smtClean="0">
                <a:solidFill>
                  <a:schemeClr val="accent1">
                    <a:lumMod val="60000"/>
                    <a:lumOff val="40000"/>
                  </a:schemeClr>
                </a:solidFill>
              </a:rPr>
              <a:t>END LOOP;</a:t>
            </a:r>
          </a:p>
          <a:p>
            <a:pPr algn="l">
              <a:buNone/>
            </a:pPr>
            <a:r>
              <a:rPr lang="gsw-FR" i="1" dirty="0" smtClean="0">
                <a:solidFill>
                  <a:schemeClr val="accent1">
                    <a:lumMod val="60000"/>
                    <a:lumOff val="40000"/>
                  </a:schemeClr>
                </a:solidFill>
              </a:rPr>
              <a:t>END ;</a:t>
            </a:r>
            <a:endParaRPr lang="ar-SA" i="1" dirty="0">
              <a:solidFill>
                <a:schemeClr val="accent1">
                  <a:lumMod val="60000"/>
                  <a:lumOff val="4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حلقة الدوران </a:t>
            </a:r>
            <a:r>
              <a:rPr lang="en-US" sz="2400" i="1" dirty="0" smtClean="0">
                <a:solidFill>
                  <a:schemeClr val="accent1">
                    <a:lumMod val="60000"/>
                    <a:lumOff val="40000"/>
                  </a:schemeClr>
                </a:solidFill>
              </a:rPr>
              <a:t>for </a:t>
            </a:r>
            <a:r>
              <a:rPr lang="ar-SA" sz="2400" i="1" dirty="0" smtClean="0">
                <a:solidFill>
                  <a:schemeClr val="accent1">
                    <a:lumMod val="60000"/>
                    <a:lumOff val="40000"/>
                  </a:schemeClr>
                </a:solidFill>
              </a:rPr>
              <a:t>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تستخدم حلقة الدوران </a:t>
            </a:r>
            <a:r>
              <a:rPr lang="en-US" sz="2400" i="1" dirty="0" smtClean="0">
                <a:solidFill>
                  <a:schemeClr val="accent1">
                    <a:lumMod val="60000"/>
                    <a:lumOff val="40000"/>
                  </a:schemeClr>
                </a:solidFill>
              </a:rPr>
              <a:t>For</a:t>
            </a:r>
            <a:r>
              <a:rPr lang="ar-SA" sz="2400" i="1" dirty="0" smtClean="0">
                <a:solidFill>
                  <a:schemeClr val="accent1">
                    <a:lumMod val="60000"/>
                    <a:lumOff val="40000"/>
                  </a:schemeClr>
                </a:solidFill>
              </a:rPr>
              <a:t> في الحالات التي يكون فيها عدد المرات  التكرار المطلوب تنفيذها معروف قبل بدأ التنفيذ.</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lgn="l">
              <a:buNone/>
            </a:pPr>
            <a:r>
              <a:rPr lang="gsw-FR" i="1" dirty="0" smtClean="0">
                <a:solidFill>
                  <a:schemeClr val="accent1">
                    <a:lumMod val="60000"/>
                    <a:lumOff val="40000"/>
                  </a:schemeClr>
                </a:solidFill>
              </a:rPr>
              <a:t>Begin</a:t>
            </a:r>
          </a:p>
          <a:p>
            <a:pPr algn="l">
              <a:buNone/>
            </a:pPr>
            <a:r>
              <a:rPr lang="gsw-FR" i="1" dirty="0" smtClean="0">
                <a:solidFill>
                  <a:schemeClr val="accent1">
                    <a:lumMod val="60000"/>
                    <a:lumOff val="40000"/>
                  </a:schemeClr>
                </a:solidFill>
              </a:rPr>
              <a:t>For counter </a:t>
            </a:r>
            <a:r>
              <a:rPr lang="en-US" i="1" dirty="0" smtClean="0">
                <a:solidFill>
                  <a:schemeClr val="accent1">
                    <a:lumMod val="60000"/>
                    <a:lumOff val="40000"/>
                  </a:schemeClr>
                </a:solidFill>
              </a:rPr>
              <a:t> </a:t>
            </a:r>
            <a:r>
              <a:rPr lang="gsw-FR" i="1" dirty="0" smtClean="0">
                <a:solidFill>
                  <a:schemeClr val="accent1">
                    <a:lumMod val="60000"/>
                    <a:lumOff val="40000"/>
                  </a:schemeClr>
                </a:solidFill>
              </a:rPr>
              <a:t>in [REVERSE]</a:t>
            </a:r>
          </a:p>
          <a:p>
            <a:pPr algn="l">
              <a:buNone/>
            </a:pPr>
            <a:r>
              <a:rPr lang="gsw-FR" i="1" dirty="0" smtClean="0">
                <a:solidFill>
                  <a:schemeClr val="accent1">
                    <a:lumMod val="60000"/>
                    <a:lumOff val="40000"/>
                  </a:schemeClr>
                </a:solidFill>
              </a:rPr>
              <a:t>Lower_bound .. upper_pound</a:t>
            </a:r>
            <a:endParaRPr lang="ar-SA" i="1" dirty="0" smtClean="0">
              <a:solidFill>
                <a:schemeClr val="accent1">
                  <a:lumMod val="60000"/>
                  <a:lumOff val="40000"/>
                </a:schemeClr>
              </a:solidFill>
            </a:endParaRPr>
          </a:p>
          <a:p>
            <a:pPr algn="l">
              <a:buNone/>
            </a:pPr>
            <a:r>
              <a:rPr lang="ar-SA" i="1" dirty="0" smtClean="0">
                <a:solidFill>
                  <a:schemeClr val="accent1">
                    <a:lumMod val="60000"/>
                    <a:lumOff val="40000"/>
                  </a:schemeClr>
                </a:solidFill>
              </a:rPr>
              <a:t> </a:t>
            </a:r>
            <a:r>
              <a:rPr lang="gsw-FR" i="1" dirty="0" smtClean="0">
                <a:solidFill>
                  <a:schemeClr val="accent1">
                    <a:lumMod val="60000"/>
                    <a:lumOff val="40000"/>
                  </a:schemeClr>
                </a:solidFill>
              </a:rPr>
              <a:t>LOOP</a:t>
            </a:r>
          </a:p>
          <a:p>
            <a:pPr algn="l">
              <a:buNone/>
            </a:pPr>
            <a:r>
              <a:rPr lang="gsw-FR" i="1" dirty="0" smtClean="0">
                <a:solidFill>
                  <a:schemeClr val="accent1">
                    <a:lumMod val="60000"/>
                    <a:lumOff val="40000"/>
                  </a:schemeClr>
                </a:solidFill>
              </a:rPr>
              <a:t>statement1;</a:t>
            </a:r>
          </a:p>
          <a:p>
            <a:pPr algn="l">
              <a:buNone/>
            </a:pPr>
            <a:r>
              <a:rPr lang="gsw-FR" i="1" dirty="0" smtClean="0">
                <a:solidFill>
                  <a:schemeClr val="accent1">
                    <a:lumMod val="60000"/>
                    <a:lumOff val="40000"/>
                  </a:schemeClr>
                </a:solidFill>
              </a:rPr>
              <a:t>statement2;</a:t>
            </a:r>
          </a:p>
          <a:p>
            <a:pPr algn="l">
              <a:buNone/>
            </a:pPr>
            <a:r>
              <a:rPr lang="ar-SA" i="1" dirty="0" smtClean="0">
                <a:solidFill>
                  <a:schemeClr val="accent1">
                    <a:lumMod val="60000"/>
                    <a:lumOff val="40000"/>
                  </a:schemeClr>
                </a:solidFill>
              </a:rPr>
              <a:t>. . .</a:t>
            </a:r>
          </a:p>
          <a:p>
            <a:pPr algn="l">
              <a:buNone/>
            </a:pPr>
            <a:r>
              <a:rPr lang="en-US" i="1" dirty="0" smtClean="0">
                <a:solidFill>
                  <a:schemeClr val="accent1">
                    <a:lumMod val="60000"/>
                    <a:lumOff val="40000"/>
                  </a:schemeClr>
                </a:solidFill>
              </a:rPr>
              <a:t>End Loop;</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END;</a:t>
            </a:r>
            <a:endParaRPr lang="ar-SA" i="1" dirty="0">
              <a:solidFill>
                <a:schemeClr val="accent1">
                  <a:lumMod val="60000"/>
                  <a:lumOff val="40000"/>
                </a:schemeClr>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gsw-FR" sz="2400" i="1" dirty="0" smtClean="0">
                <a:solidFill>
                  <a:schemeClr val="accent1">
                    <a:lumMod val="60000"/>
                    <a:lumOff val="40000"/>
                  </a:schemeClr>
                </a:solidFill>
              </a:rPr>
              <a:t>Counter</a:t>
            </a:r>
            <a:r>
              <a:rPr lang="ar-SA" sz="2400" i="1" dirty="0" smtClean="0">
                <a:solidFill>
                  <a:schemeClr val="accent1">
                    <a:lumMod val="60000"/>
                    <a:lumOff val="40000"/>
                  </a:schemeClr>
                </a:solidFill>
              </a:rPr>
              <a:t> عبارة عن متغير يعرف </a:t>
            </a:r>
            <a:r>
              <a:rPr lang="ar-SA" sz="2400" i="1" dirty="0" smtClean="0">
                <a:solidFill>
                  <a:schemeClr val="accent1">
                    <a:lumMod val="60000"/>
                    <a:lumOff val="40000"/>
                  </a:schemeClr>
                </a:solidFill>
              </a:rPr>
              <a:t>ضمنياً </a:t>
            </a:r>
            <a:r>
              <a:rPr lang="ar-SA" sz="2400" i="1" dirty="0" smtClean="0">
                <a:solidFill>
                  <a:schemeClr val="accent1">
                    <a:lumMod val="60000"/>
                    <a:lumOff val="40000"/>
                  </a:schemeClr>
                </a:solidFill>
              </a:rPr>
              <a:t>اي لايتم تعريفه في جزء التعريف لديه قيمة إبتدائية </a:t>
            </a:r>
            <a:r>
              <a:rPr lang="gsw-FR" sz="2400" i="1" dirty="0" smtClean="0">
                <a:solidFill>
                  <a:schemeClr val="accent1">
                    <a:lumMod val="60000"/>
                    <a:lumOff val="40000"/>
                  </a:schemeClr>
                </a:solidFill>
              </a:rPr>
              <a:t>Lower_bound</a:t>
            </a:r>
            <a:r>
              <a:rPr lang="ar-SA" sz="2400" i="1" dirty="0" smtClean="0">
                <a:solidFill>
                  <a:schemeClr val="accent1">
                    <a:lumMod val="60000"/>
                    <a:lumOff val="40000"/>
                  </a:schemeClr>
                </a:solidFill>
              </a:rPr>
              <a:t> وتذداد قيمته بعد كل دوران الى ان تصل قيمته الحد الاعلي </a:t>
            </a:r>
            <a:r>
              <a:rPr lang="gsw-FR" sz="2400" i="1" dirty="0" smtClean="0">
                <a:solidFill>
                  <a:schemeClr val="accent1">
                    <a:lumMod val="60000"/>
                    <a:lumOff val="40000"/>
                  </a:schemeClr>
                </a:solidFill>
              </a:rPr>
              <a:t>upper_pound</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buNone/>
            </a:pPr>
            <a:r>
              <a:rPr lang="gsw-FR" i="1" dirty="0" smtClean="0">
                <a:solidFill>
                  <a:schemeClr val="accent1">
                    <a:lumMod val="60000"/>
                    <a:lumOff val="40000"/>
                  </a:schemeClr>
                </a:solidFill>
              </a:rPr>
              <a:t>Lower_bound</a:t>
            </a:r>
            <a:r>
              <a:rPr lang="ar-SA" i="1" dirty="0" smtClean="0">
                <a:solidFill>
                  <a:schemeClr val="accent1">
                    <a:lumMod val="60000"/>
                    <a:lumOff val="40000"/>
                  </a:schemeClr>
                </a:solidFill>
              </a:rPr>
              <a:t> : الحد الادني لقيمة بداية الدوران ويجب ان يكون عدد صحيح</a:t>
            </a:r>
          </a:p>
          <a:p>
            <a:pPr>
              <a:buNone/>
            </a:pPr>
            <a:r>
              <a:rPr lang="gsw-FR" sz="2800" i="1" dirty="0" smtClean="0">
                <a:solidFill>
                  <a:schemeClr val="accent1">
                    <a:lumMod val="60000"/>
                    <a:lumOff val="40000"/>
                  </a:schemeClr>
                </a:solidFill>
              </a:rPr>
              <a:t>upper_pound</a:t>
            </a:r>
            <a:r>
              <a:rPr lang="ar-SA" sz="2800" i="1" dirty="0" smtClean="0">
                <a:solidFill>
                  <a:schemeClr val="accent1">
                    <a:lumMod val="60000"/>
                    <a:lumOff val="40000"/>
                  </a:schemeClr>
                </a:solidFill>
              </a:rPr>
              <a:t> : الحد الاعلى </a:t>
            </a:r>
            <a:r>
              <a:rPr lang="ar-SA" i="1" dirty="0" smtClean="0">
                <a:solidFill>
                  <a:schemeClr val="accent1">
                    <a:lumMod val="60000"/>
                    <a:lumOff val="40000"/>
                  </a:schemeClr>
                </a:solidFill>
              </a:rPr>
              <a:t>لقيمة نهاية الدوران ويجب ان يكون عدد</a:t>
            </a:r>
          </a:p>
          <a:p>
            <a:pPr>
              <a:buNone/>
            </a:pPr>
            <a:r>
              <a:rPr lang="ar-SA" i="1" dirty="0" smtClean="0">
                <a:solidFill>
                  <a:schemeClr val="accent1">
                    <a:lumMod val="60000"/>
                    <a:lumOff val="40000"/>
                  </a:schemeClr>
                </a:solidFill>
              </a:rPr>
              <a:t> صحيح</a:t>
            </a:r>
          </a:p>
          <a:p>
            <a:pPr>
              <a:buNone/>
            </a:pPr>
            <a:r>
              <a:rPr lang="gsw-FR" i="1" dirty="0" smtClean="0">
                <a:solidFill>
                  <a:schemeClr val="accent1">
                    <a:lumMod val="60000"/>
                    <a:lumOff val="40000"/>
                  </a:schemeClr>
                </a:solidFill>
              </a:rPr>
              <a:t>REVERSE</a:t>
            </a:r>
            <a:r>
              <a:rPr lang="ar-SA" i="1" dirty="0" smtClean="0">
                <a:solidFill>
                  <a:schemeClr val="accent1">
                    <a:lumMod val="60000"/>
                    <a:lumOff val="40000"/>
                  </a:schemeClr>
                </a:solidFill>
              </a:rPr>
              <a:t> : تستخدم هذه الدالة اذا اردنا ان يبدأ الدوران بطريقة عكسية  اي تستخدم لانقاص قيمة المتغير</a:t>
            </a:r>
          </a:p>
          <a:p>
            <a:pPr>
              <a:buNone/>
            </a:pPr>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i="1" dirty="0" smtClean="0">
                <a:solidFill>
                  <a:schemeClr val="accent1">
                    <a:lumMod val="60000"/>
                    <a:lumOff val="40000"/>
                  </a:schemeClr>
                </a:solidFill>
              </a:rPr>
              <a:t>مثال :</a:t>
            </a:r>
            <a:br>
              <a:rPr lang="ar-SA" sz="3200" i="1" dirty="0" smtClean="0">
                <a:solidFill>
                  <a:schemeClr val="accent1">
                    <a:lumMod val="60000"/>
                    <a:lumOff val="40000"/>
                  </a:schemeClr>
                </a:solidFill>
              </a:rPr>
            </a:br>
            <a:r>
              <a:rPr lang="ar-SA" sz="3200" i="1" dirty="0" smtClean="0">
                <a:solidFill>
                  <a:schemeClr val="accent1">
                    <a:lumMod val="60000"/>
                    <a:lumOff val="40000"/>
                  </a:schemeClr>
                </a:solidFill>
              </a:rPr>
              <a:t>وحدة برمجية تقوم بطباعة الارقام من </a:t>
            </a:r>
            <a:r>
              <a:rPr lang="en-US" sz="3200" i="1" dirty="0" smtClean="0">
                <a:solidFill>
                  <a:schemeClr val="accent1">
                    <a:lumMod val="60000"/>
                    <a:lumOff val="40000"/>
                  </a:schemeClr>
                </a:solidFill>
              </a:rPr>
              <a:t>1-10</a:t>
            </a:r>
            <a:endParaRPr lang="ar-SA" sz="32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lgn="l">
              <a:buNone/>
            </a:pPr>
            <a:r>
              <a:rPr lang="gsw-FR" i="1" dirty="0" smtClean="0">
                <a:solidFill>
                  <a:schemeClr val="accent1">
                    <a:lumMod val="60000"/>
                    <a:lumOff val="40000"/>
                  </a:schemeClr>
                </a:solidFill>
              </a:rPr>
              <a:t>BEGIN</a:t>
            </a:r>
          </a:p>
          <a:p>
            <a:pPr algn="l">
              <a:buNone/>
            </a:pPr>
            <a:r>
              <a:rPr lang="gsw-FR" i="1" dirty="0" smtClean="0">
                <a:solidFill>
                  <a:schemeClr val="accent1">
                    <a:lumMod val="60000"/>
                    <a:lumOff val="40000"/>
                  </a:schemeClr>
                </a:solidFill>
              </a:rPr>
              <a:t>FOR i IN 1..</a:t>
            </a:r>
            <a:r>
              <a:rPr lang="en-US" i="1" dirty="0" smtClean="0">
                <a:solidFill>
                  <a:schemeClr val="accent1">
                    <a:lumMod val="60000"/>
                    <a:lumOff val="40000"/>
                  </a:schemeClr>
                </a:solidFill>
              </a:rPr>
              <a:t>10</a:t>
            </a:r>
            <a:r>
              <a:rPr lang="gsw-FR" i="1" dirty="0" smtClean="0">
                <a:solidFill>
                  <a:schemeClr val="accent1">
                    <a:lumMod val="60000"/>
                    <a:lumOff val="40000"/>
                  </a:schemeClr>
                </a:solidFill>
              </a:rPr>
              <a:t> LOOP</a:t>
            </a:r>
          </a:p>
          <a:p>
            <a:pPr algn="l">
              <a:buNone/>
            </a:pPr>
            <a:r>
              <a:rPr lang="gsw-FR" i="1" dirty="0" smtClean="0">
                <a:solidFill>
                  <a:schemeClr val="accent1">
                    <a:lumMod val="60000"/>
                    <a:lumOff val="40000"/>
                  </a:schemeClr>
                </a:solidFill>
              </a:rPr>
              <a:t>DBMS_OUTPUT.PUT_LINE('i= '||i);</a:t>
            </a:r>
          </a:p>
          <a:p>
            <a:pPr algn="l">
              <a:buNone/>
            </a:pPr>
            <a:r>
              <a:rPr lang="gsw-FR" i="1" dirty="0" smtClean="0">
                <a:solidFill>
                  <a:schemeClr val="accent1">
                    <a:lumMod val="60000"/>
                    <a:lumOff val="40000"/>
                  </a:schemeClr>
                </a:solidFill>
              </a:rPr>
              <a:t>END</a:t>
            </a:r>
            <a:r>
              <a:rPr lang="en-US" i="1" dirty="0" smtClean="0">
                <a:solidFill>
                  <a:schemeClr val="accent1">
                    <a:lumMod val="60000"/>
                    <a:lumOff val="40000"/>
                  </a:schemeClr>
                </a:solidFill>
              </a:rPr>
              <a:t> Loop</a:t>
            </a:r>
            <a:r>
              <a:rPr lang="gsw-FR" i="1" dirty="0" smtClean="0">
                <a:solidFill>
                  <a:schemeClr val="accent1">
                    <a:lumMod val="60000"/>
                    <a:lumOff val="40000"/>
                  </a:schemeClr>
                </a:solidFill>
              </a:rPr>
              <a:t>;</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END ;</a:t>
            </a:r>
          </a:p>
          <a:p>
            <a:pPr algn="l">
              <a:buNone/>
            </a:pPr>
            <a:r>
              <a:rPr lang="ar-SA" i="1" dirty="0" smtClean="0">
                <a:solidFill>
                  <a:schemeClr val="accent1">
                    <a:lumMod val="60000"/>
                    <a:lumOff val="40000"/>
                  </a:schemeClr>
                </a:solidFill>
              </a:rPr>
              <a:t>هنا سيتم طباعة الاعداد من 1-10 حيث يبدأ بالعدد 1 وينتهي بالعدد 10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dirty="0" smtClean="0">
                <a:solidFill>
                  <a:schemeClr val="accent1">
                    <a:lumMod val="60000"/>
                    <a:lumOff val="40000"/>
                  </a:schemeClr>
                </a:solidFill>
              </a:rPr>
              <a:t>حل المثال السابق بطريقة اخري  اذا اردنا ان يبدأ العد بطريقة عكسية .</a:t>
            </a:r>
            <a:endParaRPr lang="ar-SA" sz="3600" dirty="0">
              <a:solidFill>
                <a:schemeClr val="accent1">
                  <a:lumMod val="60000"/>
                  <a:lumOff val="40000"/>
                </a:schemeClr>
              </a:solidFill>
            </a:endParaRPr>
          </a:p>
        </p:txBody>
      </p:sp>
      <p:sp>
        <p:nvSpPr>
          <p:cNvPr id="3" name="Content Placeholder 2"/>
          <p:cNvSpPr>
            <a:spLocks noGrp="1"/>
          </p:cNvSpPr>
          <p:nvPr>
            <p:ph idx="1"/>
          </p:nvPr>
        </p:nvSpPr>
        <p:spPr/>
        <p:txBody>
          <a:bodyPr/>
          <a:lstStyle/>
          <a:p>
            <a:pPr algn="l">
              <a:buNone/>
            </a:pPr>
            <a:r>
              <a:rPr lang="gsw-FR" i="1" dirty="0" smtClean="0">
                <a:solidFill>
                  <a:schemeClr val="accent1">
                    <a:lumMod val="60000"/>
                    <a:lumOff val="40000"/>
                  </a:schemeClr>
                </a:solidFill>
              </a:rPr>
              <a:t>BEGIN</a:t>
            </a:r>
          </a:p>
          <a:p>
            <a:pPr algn="l">
              <a:buNone/>
            </a:pPr>
            <a:r>
              <a:rPr lang="gsw-FR" i="1" dirty="0" smtClean="0">
                <a:solidFill>
                  <a:schemeClr val="accent1">
                    <a:lumMod val="60000"/>
                    <a:lumOff val="40000"/>
                  </a:schemeClr>
                </a:solidFill>
              </a:rPr>
              <a:t>FOR i IN [REVERSE]</a:t>
            </a:r>
            <a:r>
              <a:rPr lang="en-US" i="1" dirty="0" smtClean="0">
                <a:solidFill>
                  <a:schemeClr val="accent1">
                    <a:lumMod val="60000"/>
                    <a:lumOff val="40000"/>
                  </a:schemeClr>
                </a:solidFill>
              </a:rPr>
              <a:t> </a:t>
            </a:r>
            <a:r>
              <a:rPr lang="gsw-FR" i="1" dirty="0" smtClean="0">
                <a:solidFill>
                  <a:schemeClr val="accent1">
                    <a:lumMod val="60000"/>
                    <a:lumOff val="40000"/>
                  </a:schemeClr>
                </a:solidFill>
              </a:rPr>
              <a:t> 1..</a:t>
            </a:r>
            <a:r>
              <a:rPr lang="en-US" i="1" dirty="0" smtClean="0">
                <a:solidFill>
                  <a:schemeClr val="accent1">
                    <a:lumMod val="60000"/>
                    <a:lumOff val="40000"/>
                  </a:schemeClr>
                </a:solidFill>
              </a:rPr>
              <a:t>10</a:t>
            </a:r>
            <a:r>
              <a:rPr lang="gsw-FR" i="1" dirty="0" smtClean="0">
                <a:solidFill>
                  <a:schemeClr val="accent1">
                    <a:lumMod val="60000"/>
                    <a:lumOff val="40000"/>
                  </a:schemeClr>
                </a:solidFill>
              </a:rPr>
              <a:t> LOOP</a:t>
            </a:r>
          </a:p>
          <a:p>
            <a:pPr algn="l">
              <a:buNone/>
            </a:pPr>
            <a:r>
              <a:rPr lang="gsw-FR" i="1" dirty="0" smtClean="0">
                <a:solidFill>
                  <a:schemeClr val="accent1">
                    <a:lumMod val="60000"/>
                    <a:lumOff val="40000"/>
                  </a:schemeClr>
                </a:solidFill>
              </a:rPr>
              <a:t>DBMS_OUTPUT.PUT_LINE('i= '||i);</a:t>
            </a:r>
          </a:p>
          <a:p>
            <a:pPr algn="l">
              <a:buNone/>
            </a:pPr>
            <a:r>
              <a:rPr lang="gsw-FR" i="1" dirty="0" smtClean="0">
                <a:solidFill>
                  <a:schemeClr val="accent1">
                    <a:lumMod val="60000"/>
                    <a:lumOff val="40000"/>
                  </a:schemeClr>
                </a:solidFill>
              </a:rPr>
              <a:t>END</a:t>
            </a:r>
            <a:r>
              <a:rPr lang="en-US" i="1" dirty="0" smtClean="0">
                <a:solidFill>
                  <a:schemeClr val="accent1">
                    <a:lumMod val="60000"/>
                    <a:lumOff val="40000"/>
                  </a:schemeClr>
                </a:solidFill>
              </a:rPr>
              <a:t> Loop</a:t>
            </a:r>
            <a:r>
              <a:rPr lang="gsw-FR" i="1" dirty="0" smtClean="0">
                <a:solidFill>
                  <a:schemeClr val="accent1">
                    <a:lumMod val="60000"/>
                    <a:lumOff val="40000"/>
                  </a:schemeClr>
                </a:solidFill>
              </a:rPr>
              <a:t>;</a:t>
            </a:r>
            <a:endParaRPr lang="ar-SA" i="1" dirty="0" smtClean="0">
              <a:solidFill>
                <a:schemeClr val="accent1">
                  <a:lumMod val="60000"/>
                  <a:lumOff val="40000"/>
                </a:schemeClr>
              </a:solidFill>
            </a:endParaRPr>
          </a:p>
          <a:p>
            <a:pPr algn="l">
              <a:buNone/>
            </a:pPr>
            <a:r>
              <a:rPr lang="gsw-FR" i="1" dirty="0" smtClean="0">
                <a:solidFill>
                  <a:schemeClr val="accent1">
                    <a:lumMod val="60000"/>
                    <a:lumOff val="40000"/>
                  </a:schemeClr>
                </a:solidFill>
              </a:rPr>
              <a:t>END ;</a:t>
            </a:r>
            <a:endParaRPr lang="ar-SA" i="1" dirty="0" smtClean="0">
              <a:solidFill>
                <a:schemeClr val="accent1">
                  <a:lumMod val="60000"/>
                  <a:lumOff val="40000"/>
                </a:schemeClr>
              </a:solidFill>
            </a:endParaRPr>
          </a:p>
          <a:p>
            <a:pPr>
              <a:buNone/>
            </a:pPr>
            <a:r>
              <a:rPr lang="ar-SA" i="1" dirty="0" smtClean="0">
                <a:solidFill>
                  <a:schemeClr val="accent1">
                    <a:lumMod val="60000"/>
                    <a:lumOff val="40000"/>
                  </a:schemeClr>
                </a:solidFill>
              </a:rPr>
              <a:t>هنا سيتم طباعة الاعداد من 1-10 حيث يبدأ بالعدد10 وينتهي بالعدد 1</a:t>
            </a:r>
            <a:endParaRPr lang="ar-SA" i="1" dirty="0">
              <a:solidFill>
                <a:schemeClr val="accent1">
                  <a:lumMod val="60000"/>
                  <a:lumOff val="40000"/>
                </a:scheme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حلقة الدوران </a:t>
            </a:r>
            <a:r>
              <a:rPr lang="gsw-FR" sz="2400" i="1" dirty="0" smtClean="0">
                <a:solidFill>
                  <a:schemeClr val="accent1">
                    <a:lumMod val="60000"/>
                    <a:lumOff val="40000"/>
                  </a:schemeClr>
                </a:solidFill>
              </a:rPr>
              <a:t>WHILE</a:t>
            </a:r>
            <a:r>
              <a:rPr lang="ar-SA" sz="2400" i="1" dirty="0" smtClean="0">
                <a:solidFill>
                  <a:schemeClr val="accent1">
                    <a:lumMod val="60000"/>
                    <a:lumOff val="40000"/>
                  </a:schemeClr>
                </a:solidFill>
              </a:rPr>
              <a:t>:</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 تستخدم حلقة الدوران </a:t>
            </a:r>
            <a:r>
              <a:rPr lang="gsw-FR" sz="2400" i="1" dirty="0" smtClean="0">
                <a:solidFill>
                  <a:schemeClr val="accent1">
                    <a:lumMod val="60000"/>
                    <a:lumOff val="40000"/>
                  </a:schemeClr>
                </a:solidFill>
              </a:rPr>
              <a:t>WHILE</a:t>
            </a:r>
            <a:r>
              <a:rPr lang="ar-SA" sz="2400" i="1" dirty="0" smtClean="0">
                <a:solidFill>
                  <a:schemeClr val="accent1">
                    <a:lumMod val="60000"/>
                    <a:lumOff val="40000"/>
                  </a:schemeClr>
                </a:solidFill>
              </a:rPr>
              <a:t> في الحالات التي يكون فيها عدد مرات  التكرار المطلوب تنفيذها  غير معروف وتستمر عملية الدوران </a:t>
            </a:r>
            <a:r>
              <a:rPr lang="ar-SA" sz="2400" i="1" dirty="0" smtClean="0">
                <a:solidFill>
                  <a:schemeClr val="accent1">
                    <a:lumMod val="60000"/>
                    <a:lumOff val="40000"/>
                  </a:schemeClr>
                </a:solidFill>
              </a:rPr>
              <a:t>مادام </a:t>
            </a:r>
            <a:r>
              <a:rPr lang="ar-SA" sz="2400" i="1" dirty="0" smtClean="0">
                <a:solidFill>
                  <a:schemeClr val="accent1">
                    <a:lumMod val="60000"/>
                    <a:lumOff val="40000"/>
                  </a:schemeClr>
                </a:solidFill>
              </a:rPr>
              <a:t>الشرط متحقق ودائماً الشرط يكون في بداية الحلقة .</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rmAutofit/>
          </a:bodyPr>
          <a:lstStyle/>
          <a:p>
            <a:pPr algn="l">
              <a:buNone/>
            </a:pPr>
            <a:r>
              <a:rPr lang="en-US" sz="3200" i="1" dirty="0" smtClean="0">
                <a:solidFill>
                  <a:schemeClr val="accent1">
                    <a:lumMod val="60000"/>
                    <a:lumOff val="40000"/>
                  </a:schemeClr>
                </a:solidFill>
              </a:rPr>
              <a:t>Begin</a:t>
            </a:r>
            <a:endParaRPr lang="ar-SA" sz="3200" i="1" dirty="0" smtClean="0">
              <a:solidFill>
                <a:schemeClr val="accent1">
                  <a:lumMod val="60000"/>
                  <a:lumOff val="40000"/>
                </a:schemeClr>
              </a:solidFill>
            </a:endParaRPr>
          </a:p>
          <a:p>
            <a:pPr algn="l">
              <a:buNone/>
            </a:pPr>
            <a:r>
              <a:rPr lang="gsw-FR" sz="3200" i="1" dirty="0" smtClean="0">
                <a:solidFill>
                  <a:schemeClr val="accent1">
                    <a:lumMod val="60000"/>
                    <a:lumOff val="40000"/>
                  </a:schemeClr>
                </a:solidFill>
              </a:rPr>
              <a:t>WHILE (condition)</a:t>
            </a:r>
          </a:p>
          <a:p>
            <a:pPr algn="l">
              <a:buNone/>
            </a:pPr>
            <a:r>
              <a:rPr lang="gsw-FR" sz="3200" i="1" dirty="0" smtClean="0">
                <a:solidFill>
                  <a:schemeClr val="accent1">
                    <a:lumMod val="60000"/>
                    <a:lumOff val="40000"/>
                  </a:schemeClr>
                </a:solidFill>
              </a:rPr>
              <a:t>statement1;</a:t>
            </a:r>
          </a:p>
          <a:p>
            <a:pPr algn="l">
              <a:buNone/>
            </a:pPr>
            <a:r>
              <a:rPr lang="ar-SA" sz="3200" i="1" dirty="0" smtClean="0">
                <a:solidFill>
                  <a:schemeClr val="accent1">
                    <a:lumMod val="60000"/>
                    <a:lumOff val="40000"/>
                  </a:schemeClr>
                </a:solidFill>
              </a:rPr>
              <a:t>. . .</a:t>
            </a:r>
          </a:p>
          <a:p>
            <a:pPr algn="l">
              <a:buNone/>
            </a:pPr>
            <a:r>
              <a:rPr lang="en-US" sz="3200" i="1" dirty="0" smtClean="0">
                <a:solidFill>
                  <a:schemeClr val="accent1">
                    <a:lumMod val="60000"/>
                    <a:lumOff val="40000"/>
                  </a:schemeClr>
                </a:solidFill>
              </a:rPr>
              <a:t>End Loop;</a:t>
            </a:r>
            <a:endParaRPr lang="ar-SA" sz="3200" i="1" dirty="0" smtClean="0">
              <a:solidFill>
                <a:schemeClr val="accent1">
                  <a:lumMod val="60000"/>
                  <a:lumOff val="40000"/>
                </a:schemeClr>
              </a:solidFill>
            </a:endParaRPr>
          </a:p>
          <a:p>
            <a:pPr algn="l">
              <a:buNone/>
            </a:pPr>
            <a:r>
              <a:rPr lang="gsw-FR" sz="3200" i="1" dirty="0" smtClean="0">
                <a:solidFill>
                  <a:schemeClr val="accent1">
                    <a:lumMod val="60000"/>
                    <a:lumOff val="40000"/>
                  </a:schemeClr>
                </a:solidFill>
              </a:rPr>
              <a:t>END ;</a:t>
            </a:r>
            <a:endParaRPr lang="ar-SA" sz="3200" i="1" dirty="0">
              <a:solidFill>
                <a:schemeClr val="accent1">
                  <a:lumMod val="60000"/>
                  <a:lumOff val="40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429684" cy="1143000"/>
          </a:xfrm>
        </p:spPr>
        <p:txBody>
          <a:bodyPr>
            <a:noAutofit/>
          </a:bodyPr>
          <a:lstStyle/>
          <a:p>
            <a:pPr algn="r"/>
            <a:r>
              <a:rPr lang="ar-SA" sz="2800" i="1" dirty="0" smtClean="0">
                <a:solidFill>
                  <a:schemeClr val="accent1">
                    <a:lumMod val="60000"/>
                    <a:lumOff val="40000"/>
                  </a:schemeClr>
                </a:solidFill>
              </a:rPr>
              <a:t/>
            </a:r>
            <a:br>
              <a:rPr lang="ar-SA" sz="2800" i="1" dirty="0" smtClean="0">
                <a:solidFill>
                  <a:schemeClr val="accent1">
                    <a:lumMod val="60000"/>
                    <a:lumOff val="40000"/>
                  </a:schemeClr>
                </a:solidFill>
              </a:rPr>
            </a:br>
            <a:r>
              <a:rPr lang="ar-SA" sz="2800" i="1" dirty="0" smtClean="0">
                <a:solidFill>
                  <a:schemeClr val="accent1">
                    <a:lumMod val="60000"/>
                    <a:lumOff val="40000"/>
                  </a:schemeClr>
                </a:solidFill>
              </a:rPr>
              <a:t/>
            </a:r>
            <a:br>
              <a:rPr lang="ar-SA" sz="2800" i="1" dirty="0" smtClean="0">
                <a:solidFill>
                  <a:schemeClr val="accent1">
                    <a:lumMod val="60000"/>
                    <a:lumOff val="40000"/>
                  </a:schemeClr>
                </a:solidFill>
              </a:rPr>
            </a:br>
            <a:r>
              <a:rPr lang="ar-SA" sz="2800" i="1" dirty="0" smtClean="0">
                <a:solidFill>
                  <a:schemeClr val="accent1">
                    <a:lumMod val="60000"/>
                    <a:lumOff val="40000"/>
                  </a:schemeClr>
                </a:solidFill>
              </a:rPr>
              <a:t/>
            </a:r>
            <a:br>
              <a:rPr lang="ar-SA" sz="2800" i="1" dirty="0" smtClean="0">
                <a:solidFill>
                  <a:schemeClr val="accent1">
                    <a:lumMod val="60000"/>
                    <a:lumOff val="40000"/>
                  </a:schemeClr>
                </a:solidFill>
              </a:rPr>
            </a:br>
            <a:r>
              <a:rPr lang="ar-SA" sz="2800" i="1" dirty="0" smtClean="0">
                <a:solidFill>
                  <a:schemeClr val="accent1">
                    <a:lumMod val="60000"/>
                    <a:lumOff val="40000"/>
                  </a:schemeClr>
                </a:solidFill>
              </a:rPr>
              <a:t>مثال :</a:t>
            </a:r>
            <a:br>
              <a:rPr lang="ar-SA" sz="2800" i="1" dirty="0" smtClean="0">
                <a:solidFill>
                  <a:schemeClr val="accent1">
                    <a:lumMod val="60000"/>
                    <a:lumOff val="40000"/>
                  </a:schemeClr>
                </a:solidFill>
              </a:rPr>
            </a:br>
            <a:r>
              <a:rPr lang="ar-SA" sz="2800" i="1" dirty="0" smtClean="0">
                <a:solidFill>
                  <a:schemeClr val="accent1">
                    <a:lumMod val="60000"/>
                    <a:lumOff val="40000"/>
                  </a:schemeClr>
                </a:solidFill>
              </a:rPr>
              <a:t>وحدة برمجية تقوم بطباعة الارقام من </a:t>
            </a:r>
            <a:r>
              <a:rPr lang="en-US" sz="2800" i="1" dirty="0" smtClean="0">
                <a:solidFill>
                  <a:schemeClr val="accent1">
                    <a:lumMod val="60000"/>
                    <a:lumOff val="40000"/>
                  </a:schemeClr>
                </a:solidFill>
              </a:rPr>
              <a:t>1-10</a:t>
            </a:r>
            <a:endParaRPr lang="ar-SA" sz="28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lgn="l">
              <a:buNone/>
            </a:pPr>
            <a:r>
              <a:rPr lang="gsw-FR" i="1" dirty="0" smtClean="0">
                <a:solidFill>
                  <a:schemeClr val="accent1">
                    <a:lumMod val="60000"/>
                    <a:lumOff val="40000"/>
                  </a:schemeClr>
                </a:solidFill>
              </a:rPr>
              <a:t>DECLARE</a:t>
            </a:r>
          </a:p>
          <a:p>
            <a:pPr algn="l">
              <a:buNone/>
            </a:pPr>
            <a:r>
              <a:rPr lang="gsw-FR" i="1" dirty="0" smtClean="0">
                <a:solidFill>
                  <a:schemeClr val="accent1">
                    <a:lumMod val="60000"/>
                    <a:lumOff val="40000"/>
                  </a:schemeClr>
                </a:solidFill>
              </a:rPr>
              <a:t>v_counter NUMBER :=</a:t>
            </a:r>
            <a:r>
              <a:rPr lang="en-US" i="1" dirty="0" smtClean="0">
                <a:solidFill>
                  <a:schemeClr val="accent1">
                    <a:lumMod val="60000"/>
                    <a:lumOff val="40000"/>
                  </a:schemeClr>
                </a:solidFill>
              </a:rPr>
              <a:t>1</a:t>
            </a:r>
            <a:r>
              <a:rPr lang="gsw-FR" i="1" dirty="0" smtClean="0">
                <a:solidFill>
                  <a:schemeClr val="accent1">
                    <a:lumMod val="60000"/>
                    <a:lumOff val="40000"/>
                  </a:schemeClr>
                </a:solidFill>
              </a:rPr>
              <a:t>;</a:t>
            </a:r>
          </a:p>
          <a:p>
            <a:pPr algn="l">
              <a:buNone/>
            </a:pPr>
            <a:r>
              <a:rPr lang="gsw-FR" i="1" dirty="0" smtClean="0">
                <a:solidFill>
                  <a:schemeClr val="accent1">
                    <a:lumMod val="60000"/>
                    <a:lumOff val="40000"/>
                  </a:schemeClr>
                </a:solidFill>
              </a:rPr>
              <a:t>BEGIN</a:t>
            </a:r>
          </a:p>
          <a:p>
            <a:pPr algn="l">
              <a:buNone/>
            </a:pPr>
            <a:r>
              <a:rPr lang="gsw-FR" i="1" dirty="0" smtClean="0">
                <a:solidFill>
                  <a:schemeClr val="accent1">
                    <a:lumMod val="60000"/>
                    <a:lumOff val="40000"/>
                  </a:schemeClr>
                </a:solidFill>
              </a:rPr>
              <a:t>WHILE (v_counter &lt;= 10) LOOP</a:t>
            </a:r>
          </a:p>
          <a:p>
            <a:pPr algn="l">
              <a:buNone/>
            </a:pPr>
            <a:r>
              <a:rPr lang="gsw-FR" i="1" dirty="0" smtClean="0">
                <a:solidFill>
                  <a:schemeClr val="accent1">
                    <a:lumMod val="60000"/>
                    <a:lumOff val="40000"/>
                  </a:schemeClr>
                </a:solidFill>
              </a:rPr>
              <a:t>DBMS_OUTPUT.PUT_LINE('v_counter = '||v_counter);</a:t>
            </a:r>
          </a:p>
          <a:p>
            <a:pPr algn="l">
              <a:buNone/>
            </a:pPr>
            <a:r>
              <a:rPr lang="gsw-FR" i="1" dirty="0" smtClean="0">
                <a:solidFill>
                  <a:schemeClr val="accent1">
                    <a:lumMod val="60000"/>
                    <a:lumOff val="40000"/>
                  </a:schemeClr>
                </a:solidFill>
              </a:rPr>
              <a:t>v_counter:=v_counter+1;</a:t>
            </a:r>
          </a:p>
          <a:p>
            <a:pPr algn="l">
              <a:buNone/>
            </a:pPr>
            <a:r>
              <a:rPr lang="gsw-FR" i="1" dirty="0" smtClean="0">
                <a:solidFill>
                  <a:schemeClr val="accent1">
                    <a:lumMod val="60000"/>
                    <a:lumOff val="40000"/>
                  </a:schemeClr>
                </a:solidFill>
              </a:rPr>
              <a:t>END LOOP;</a:t>
            </a:r>
          </a:p>
          <a:p>
            <a:pPr algn="l">
              <a:buNone/>
            </a:pPr>
            <a:r>
              <a:rPr lang="gsw-FR" i="1" dirty="0" smtClean="0">
                <a:solidFill>
                  <a:schemeClr val="accent1">
                    <a:lumMod val="60000"/>
                    <a:lumOff val="40000"/>
                  </a:schemeClr>
                </a:solidFill>
              </a:rPr>
              <a:t>END ;</a:t>
            </a:r>
            <a:endParaRPr lang="ar-SA" i="1" dirty="0">
              <a:solidFill>
                <a:schemeClr val="accent1">
                  <a:lumMod val="60000"/>
                  <a:lumOff val="40000"/>
                </a:schemeClr>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SA" i="1" dirty="0" smtClean="0">
                <a:solidFill>
                  <a:schemeClr val="accent1">
                    <a:lumMod val="60000"/>
                    <a:lumOff val="40000"/>
                  </a:schemeClr>
                </a:solidFill>
              </a:rPr>
              <a:t>كما ذكرنا </a:t>
            </a:r>
            <a:r>
              <a:rPr lang="ar-SA" i="1" dirty="0" smtClean="0">
                <a:solidFill>
                  <a:schemeClr val="accent1">
                    <a:lumMod val="60000"/>
                    <a:lumOff val="40000"/>
                  </a:schemeClr>
                </a:solidFill>
              </a:rPr>
              <a:t>سابقاً </a:t>
            </a:r>
            <a:r>
              <a:rPr lang="ar-SA" i="1" dirty="0" smtClean="0">
                <a:solidFill>
                  <a:schemeClr val="accent1">
                    <a:lumMod val="60000"/>
                    <a:lumOff val="40000"/>
                  </a:schemeClr>
                </a:solidFill>
              </a:rPr>
              <a:t>ان السجل يمكن ان يحتوي على عدة حقول هذه الحقول قد تكون مختلفة الانواع اي ان احد الحقول قد يكون من النوع الحرفي بينما بقية الحقول من النوع الرقمي .</a:t>
            </a:r>
          </a:p>
          <a:p>
            <a:pPr>
              <a:buNone/>
            </a:pPr>
            <a:r>
              <a:rPr lang="ar-SA" i="1" dirty="0" smtClean="0">
                <a:solidFill>
                  <a:schemeClr val="accent1">
                    <a:lumMod val="60000"/>
                    <a:lumOff val="40000"/>
                  </a:schemeClr>
                </a:solidFill>
              </a:rPr>
              <a:t>لدينا طريقتين لانشاء السجل :</a:t>
            </a:r>
          </a:p>
          <a:p>
            <a:pPr>
              <a:buNone/>
            </a:pPr>
            <a:r>
              <a:rPr lang="ar-SA" i="1" dirty="0" smtClean="0">
                <a:solidFill>
                  <a:schemeClr val="accent1">
                    <a:lumMod val="60000"/>
                    <a:lumOff val="40000"/>
                  </a:schemeClr>
                </a:solidFill>
              </a:rPr>
              <a:t>الطريقة الاولى :</a:t>
            </a:r>
          </a:p>
          <a:p>
            <a:pPr algn="l">
              <a:buNone/>
            </a:pPr>
            <a:r>
              <a:rPr lang="en-US" i="1" dirty="0" smtClean="0">
                <a:solidFill>
                  <a:schemeClr val="accent1">
                    <a:lumMod val="60000"/>
                    <a:lumOff val="40000"/>
                  </a:schemeClr>
                </a:solidFill>
              </a:rPr>
              <a:t>,</a:t>
            </a:r>
            <a:r>
              <a:rPr lang="ar-SA" i="1" dirty="0" smtClean="0">
                <a:solidFill>
                  <a:schemeClr val="accent1">
                    <a:lumMod val="60000"/>
                    <a:lumOff val="40000"/>
                  </a:schemeClr>
                </a:solidFill>
              </a:rPr>
              <a:t>  </a:t>
            </a:r>
            <a:r>
              <a:rPr lang="en-US" i="1" dirty="0" smtClean="0">
                <a:solidFill>
                  <a:schemeClr val="accent1">
                    <a:lumMod val="60000"/>
                    <a:lumOff val="40000"/>
                  </a:schemeClr>
                </a:solidFill>
              </a:rPr>
              <a:t>Type Type _Name Is Record (Field_Name1  Data_Type</a:t>
            </a:r>
            <a:endParaRPr lang="ar-SA" i="1" dirty="0" smtClean="0">
              <a:solidFill>
                <a:schemeClr val="accent1">
                  <a:lumMod val="60000"/>
                  <a:lumOff val="40000"/>
                </a:schemeClr>
              </a:solidFill>
            </a:endParaRPr>
          </a:p>
          <a:p>
            <a:pPr algn="l">
              <a:buNone/>
            </a:pPr>
            <a:r>
              <a:rPr lang="en-US" i="1" dirty="0" smtClean="0">
                <a:solidFill>
                  <a:schemeClr val="accent1">
                    <a:lumMod val="60000"/>
                    <a:lumOff val="40000"/>
                  </a:schemeClr>
                </a:solidFill>
              </a:rPr>
              <a:t>;</a:t>
            </a:r>
            <a:r>
              <a:rPr lang="ar-SA" i="1" dirty="0" smtClean="0">
                <a:solidFill>
                  <a:schemeClr val="accent1">
                    <a:lumMod val="60000"/>
                    <a:lumOff val="40000"/>
                  </a:schemeClr>
                </a:solidFill>
              </a:rPr>
              <a:t>(</a:t>
            </a:r>
            <a:r>
              <a:rPr lang="en-US" i="1" dirty="0" smtClean="0">
                <a:solidFill>
                  <a:schemeClr val="accent1">
                    <a:lumMod val="60000"/>
                    <a:lumOff val="40000"/>
                  </a:schemeClr>
                </a:solidFill>
              </a:rPr>
              <a:t>F ield_Name2  Data _Type ,…</a:t>
            </a:r>
            <a:endParaRPr lang="ar-SA" i="1" dirty="0" smtClean="0">
              <a:solidFill>
                <a:schemeClr val="accent1">
                  <a:lumMod val="60000"/>
                  <a:lumOff val="40000"/>
                </a:schemeClr>
              </a:solidFill>
            </a:endParaRPr>
          </a:p>
          <a:p>
            <a:pPr algn="l">
              <a:buNone/>
            </a:pPr>
            <a:r>
              <a:rPr lang="en-US" i="1" dirty="0" smtClean="0">
                <a:solidFill>
                  <a:schemeClr val="accent1">
                    <a:lumMod val="60000"/>
                    <a:lumOff val="40000"/>
                  </a:schemeClr>
                </a:solidFill>
              </a:rPr>
              <a:t>Identifier Type _Name ;</a:t>
            </a:r>
            <a:r>
              <a:rPr lang="en-US" dirty="0" smtClean="0"/>
              <a:t> </a:t>
            </a:r>
            <a:endParaRPr lang="ar-SA" dirty="0"/>
          </a:p>
        </p:txBody>
      </p:sp>
      <p:graphicFrame>
        <p:nvGraphicFramePr>
          <p:cNvPr id="5" name="Diagram 4"/>
          <p:cNvGraphicFramePr/>
          <p:nvPr/>
        </p:nvGraphicFramePr>
        <p:xfrm>
          <a:off x="1428728" y="714356"/>
          <a:ext cx="7143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2" y="1000111"/>
            <a:ext cx="8643999" cy="5262979"/>
          </a:xfrm>
          <a:prstGeom prst="rect">
            <a:avLst/>
          </a:prstGeom>
        </p:spPr>
        <p:txBody>
          <a:bodyPr wrap="square">
            <a:spAutoFit/>
          </a:bodyPr>
          <a:lstStyle/>
          <a:p>
            <a:endParaRPr lang="ar-SA" sz="2400" dirty="0" smtClean="0">
              <a:solidFill>
                <a:schemeClr val="accent1">
                  <a:lumMod val="60000"/>
                  <a:lumOff val="40000"/>
                </a:schemeClr>
              </a:solidFill>
            </a:endParaRPr>
          </a:p>
          <a:p>
            <a:r>
              <a:rPr lang="ar-SA" sz="2400" i="1" dirty="0" smtClean="0">
                <a:solidFill>
                  <a:schemeClr val="accent1">
                    <a:lumMod val="60000"/>
                    <a:lumOff val="40000"/>
                  </a:schemeClr>
                </a:solidFill>
              </a:rPr>
              <a:t>1- جزء الاعلان </a:t>
            </a:r>
            <a:r>
              <a:rPr lang="ar-SA" sz="2400" i="1" dirty="0" smtClean="0">
                <a:solidFill>
                  <a:schemeClr val="accent1">
                    <a:lumMod val="60000"/>
                    <a:lumOff val="40000"/>
                  </a:schemeClr>
                </a:solidFill>
              </a:rPr>
              <a:t>:</a:t>
            </a:r>
            <a:r>
              <a:rPr lang="gsw-FR" sz="2400" i="1" dirty="0" smtClean="0">
                <a:solidFill>
                  <a:schemeClr val="accent1">
                    <a:lumMod val="60000"/>
                    <a:lumOff val="40000"/>
                  </a:schemeClr>
                </a:solidFill>
              </a:rPr>
              <a:t>Declarative</a:t>
            </a:r>
            <a:endParaRPr lang="ar-SA" sz="2400" i="1" dirty="0" smtClean="0">
              <a:solidFill>
                <a:schemeClr val="accent1">
                  <a:lumMod val="60000"/>
                  <a:lumOff val="40000"/>
                </a:schemeClr>
              </a:solidFill>
            </a:endParaRPr>
          </a:p>
          <a:p>
            <a:r>
              <a:rPr lang="ar-SA" sz="2400" i="1" dirty="0" smtClean="0">
                <a:solidFill>
                  <a:schemeClr val="accent1">
                    <a:lumMod val="60000"/>
                    <a:lumOff val="40000"/>
                  </a:schemeClr>
                </a:solidFill>
              </a:rPr>
              <a:t>هذا الجزء يتم فيه تعريف المتغيرات التي سيتم إستخدامها في الوحدة البرمجية وايضا يتم فيه تعريف المؤشر و الإستثناءات وهذا الجزء اختياري اي يمكن كتابة وتنفيذ وحدة لاتحتوي على متغيرات</a:t>
            </a:r>
          </a:p>
          <a:p>
            <a:endParaRPr lang="ar-SA" sz="2400" i="1" dirty="0" smtClean="0">
              <a:solidFill>
                <a:schemeClr val="accent1">
                  <a:lumMod val="60000"/>
                  <a:lumOff val="40000"/>
                </a:schemeClr>
              </a:solidFill>
            </a:endParaRPr>
          </a:p>
          <a:p>
            <a:r>
              <a:rPr lang="ar-SA" sz="2400" i="1" dirty="0" smtClean="0">
                <a:solidFill>
                  <a:schemeClr val="accent1">
                    <a:lumMod val="60000"/>
                    <a:lumOff val="40000"/>
                  </a:schemeClr>
                </a:solidFill>
              </a:rPr>
              <a:t>2- جزء التنفيذ </a:t>
            </a:r>
            <a:r>
              <a:rPr lang="ar-SA" sz="2400" i="1" dirty="0" smtClean="0">
                <a:solidFill>
                  <a:schemeClr val="accent1">
                    <a:lumMod val="60000"/>
                    <a:lumOff val="40000"/>
                  </a:schemeClr>
                </a:solidFill>
              </a:rPr>
              <a:t>:</a:t>
            </a:r>
            <a:r>
              <a:rPr lang="gsw-FR" sz="2400" i="1" dirty="0" smtClean="0">
                <a:solidFill>
                  <a:schemeClr val="accent1">
                    <a:lumMod val="60000"/>
                    <a:lumOff val="40000"/>
                  </a:schemeClr>
                </a:solidFill>
              </a:rPr>
              <a:t>Executable</a:t>
            </a:r>
            <a:endParaRPr lang="ar-SA" sz="2400" i="1" dirty="0" smtClean="0">
              <a:solidFill>
                <a:schemeClr val="accent1">
                  <a:lumMod val="60000"/>
                  <a:lumOff val="40000"/>
                </a:schemeClr>
              </a:solidFill>
            </a:endParaRPr>
          </a:p>
          <a:p>
            <a:r>
              <a:rPr lang="ar-SA" sz="2400" i="1" dirty="0" smtClean="0">
                <a:solidFill>
                  <a:schemeClr val="accent1">
                    <a:lumMod val="60000"/>
                    <a:lumOff val="40000"/>
                  </a:schemeClr>
                </a:solidFill>
              </a:rPr>
              <a:t>هذا الجزء يحتوي على جمل ال</a:t>
            </a:r>
            <a:r>
              <a:rPr lang="en-US" sz="2400" i="1" dirty="0" smtClean="0">
                <a:solidFill>
                  <a:schemeClr val="accent1">
                    <a:lumMod val="60000"/>
                    <a:lumOff val="40000"/>
                  </a:schemeClr>
                </a:solidFill>
              </a:rPr>
              <a:t>sql </a:t>
            </a:r>
            <a:r>
              <a:rPr lang="ar-SA" sz="2400" i="1" dirty="0" smtClean="0">
                <a:solidFill>
                  <a:schemeClr val="accent1">
                    <a:lumMod val="60000"/>
                    <a:lumOff val="40000"/>
                  </a:schemeClr>
                </a:solidFill>
              </a:rPr>
              <a:t>التي تتعامل مع البيانات الموجودة في قاعدة البيانات</a:t>
            </a:r>
          </a:p>
          <a:p>
            <a:r>
              <a:rPr lang="ar-SA" sz="2400" i="1" dirty="0" smtClean="0">
                <a:solidFill>
                  <a:schemeClr val="accent1">
                    <a:lumMod val="60000"/>
                    <a:lumOff val="40000"/>
                  </a:schemeClr>
                </a:solidFill>
              </a:rPr>
              <a:t>وايضا تحتوي على جمل ال</a:t>
            </a:r>
            <a:r>
              <a:rPr lang="en-US" sz="2400" i="1" dirty="0" smtClean="0">
                <a:solidFill>
                  <a:schemeClr val="accent1">
                    <a:lumMod val="60000"/>
                    <a:lumOff val="40000"/>
                  </a:schemeClr>
                </a:solidFill>
              </a:rPr>
              <a:t>plsql  </a:t>
            </a:r>
            <a:r>
              <a:rPr lang="ar-SA" sz="2400" i="1" dirty="0" smtClean="0">
                <a:solidFill>
                  <a:schemeClr val="accent1">
                    <a:lumMod val="60000"/>
                    <a:lumOff val="40000"/>
                  </a:schemeClr>
                </a:solidFill>
              </a:rPr>
              <a:t> التي تتعامل مع البيانات الموجودة في الوحدة البرمجية وهذا الجزء اجباري لانه يحتوي على الجمل الواجب تنفيذها</a:t>
            </a:r>
          </a:p>
          <a:p>
            <a:endParaRPr lang="ar-SA" sz="2400" i="1" dirty="0" smtClean="0">
              <a:solidFill>
                <a:schemeClr val="accent1">
                  <a:lumMod val="60000"/>
                  <a:lumOff val="40000"/>
                </a:schemeClr>
              </a:solidFill>
            </a:endParaRPr>
          </a:p>
          <a:p>
            <a:r>
              <a:rPr lang="ar-SA" sz="2400" i="1" dirty="0" smtClean="0">
                <a:solidFill>
                  <a:schemeClr val="accent1">
                    <a:lumMod val="60000"/>
                    <a:lumOff val="40000"/>
                  </a:schemeClr>
                </a:solidFill>
              </a:rPr>
              <a:t>3-جزء </a:t>
            </a:r>
            <a:r>
              <a:rPr lang="ar-SA" sz="2400" i="1" dirty="0" smtClean="0">
                <a:solidFill>
                  <a:schemeClr val="accent1">
                    <a:lumMod val="60000"/>
                    <a:lumOff val="40000"/>
                  </a:schemeClr>
                </a:solidFill>
              </a:rPr>
              <a:t>الاستثناءات:</a:t>
            </a:r>
            <a:r>
              <a:rPr lang="gsw-FR" sz="2400" i="1" dirty="0" smtClean="0">
                <a:solidFill>
                  <a:schemeClr val="accent1">
                    <a:lumMod val="60000"/>
                    <a:lumOff val="40000"/>
                  </a:schemeClr>
                </a:solidFill>
              </a:rPr>
              <a:t>Exception</a:t>
            </a:r>
            <a:endParaRPr lang="ar-SA" sz="2400" i="1" dirty="0" smtClean="0">
              <a:solidFill>
                <a:schemeClr val="accent1">
                  <a:lumMod val="60000"/>
                  <a:lumOff val="40000"/>
                </a:schemeClr>
              </a:solidFill>
            </a:endParaRPr>
          </a:p>
          <a:p>
            <a:r>
              <a:rPr lang="ar-SA" sz="2400" i="1" dirty="0" smtClean="0">
                <a:solidFill>
                  <a:schemeClr val="accent1">
                    <a:lumMod val="60000"/>
                    <a:lumOff val="40000"/>
                  </a:schemeClr>
                </a:solidFill>
              </a:rPr>
              <a:t>هذا الجزء تتم فيه معالجة الأخطاء المحتمل حدوثها في جزء التنفيذ وذلك عن طريق بيان الإجراء الواجب عمله عند حدوث الخطأ</a:t>
            </a:r>
          </a:p>
        </p:txBody>
      </p:sp>
      <p:graphicFrame>
        <p:nvGraphicFramePr>
          <p:cNvPr id="4" name="Diagram 3"/>
          <p:cNvGraphicFramePr/>
          <p:nvPr/>
        </p:nvGraphicFramePr>
        <p:xfrm>
          <a:off x="2500298" y="357166"/>
          <a:ext cx="6096000" cy="5246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الطريقة الثانية :</a:t>
            </a:r>
            <a:br>
              <a:rPr lang="ar-SA" sz="2400" i="1" dirty="0" smtClean="0">
                <a:solidFill>
                  <a:schemeClr val="accent1">
                    <a:lumMod val="60000"/>
                    <a:lumOff val="40000"/>
                  </a:schemeClr>
                </a:solidFill>
              </a:rPr>
            </a:br>
            <a:r>
              <a:rPr lang="en-US" sz="2400" i="1" dirty="0" smtClean="0">
                <a:solidFill>
                  <a:schemeClr val="accent1">
                    <a:lumMod val="60000"/>
                    <a:lumOff val="40000"/>
                  </a:schemeClr>
                </a:solidFill>
              </a:rPr>
              <a:t>Record_Name  Table_Name%RowTYpe</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47500" lnSpcReduction="20000"/>
          </a:bodyPr>
          <a:lstStyle/>
          <a:p>
            <a:pPr>
              <a:buNone/>
            </a:pPr>
            <a:r>
              <a:rPr lang="ar-SA" sz="3300" i="1" dirty="0" smtClean="0">
                <a:solidFill>
                  <a:schemeClr val="accent1">
                    <a:lumMod val="60000"/>
                    <a:lumOff val="40000"/>
                  </a:schemeClr>
                </a:solidFill>
              </a:rPr>
              <a:t>في الطريقة الاولى الاسترجاع يكون لبعض الاعمده أو كلها أما في الطريقة الثانية يتم استرجاع كل الاعمده الموجوده في الجدول </a:t>
            </a:r>
          </a:p>
          <a:p>
            <a:pPr>
              <a:buNone/>
            </a:pPr>
            <a:r>
              <a:rPr lang="ar-SA" sz="3300" i="1" dirty="0" smtClean="0">
                <a:solidFill>
                  <a:schemeClr val="accent1">
                    <a:lumMod val="60000"/>
                    <a:lumOff val="40000"/>
                  </a:schemeClr>
                </a:solidFill>
              </a:rPr>
              <a:t>مثال:</a:t>
            </a:r>
          </a:p>
          <a:p>
            <a:pPr>
              <a:buNone/>
            </a:pPr>
            <a:r>
              <a:rPr lang="ar-SA" sz="3300" i="1" dirty="0" smtClean="0">
                <a:solidFill>
                  <a:schemeClr val="accent1">
                    <a:lumMod val="60000"/>
                    <a:lumOff val="40000"/>
                  </a:schemeClr>
                </a:solidFill>
              </a:rPr>
              <a:t>انشاء سجل يتم فيه إسترجاع كل الاعمده الموجوده في جدول الاقسام</a:t>
            </a:r>
          </a:p>
          <a:p>
            <a:pPr algn="l">
              <a:buNone/>
            </a:pPr>
            <a:r>
              <a:rPr lang="gsw-FR" sz="3300" i="1" dirty="0" smtClean="0">
                <a:solidFill>
                  <a:schemeClr val="accent1">
                    <a:lumMod val="60000"/>
                    <a:lumOff val="40000"/>
                  </a:schemeClr>
                </a:solidFill>
              </a:rPr>
              <a:t>declare</a:t>
            </a:r>
          </a:p>
          <a:p>
            <a:pPr algn="l">
              <a:buNone/>
            </a:pPr>
            <a:r>
              <a:rPr lang="gsw-FR" sz="3300" i="1" dirty="0" smtClean="0">
                <a:solidFill>
                  <a:schemeClr val="accent1">
                    <a:lumMod val="60000"/>
                    <a:lumOff val="40000"/>
                  </a:schemeClr>
                </a:solidFill>
              </a:rPr>
              <a:t>v_recdepartments % rowtype;</a:t>
            </a:r>
          </a:p>
          <a:p>
            <a:pPr algn="l">
              <a:buNone/>
            </a:pPr>
            <a:r>
              <a:rPr lang="gsw-FR" sz="3300" i="1" dirty="0" smtClean="0">
                <a:solidFill>
                  <a:schemeClr val="accent1">
                    <a:lumMod val="60000"/>
                    <a:lumOff val="40000"/>
                  </a:schemeClr>
                </a:solidFill>
              </a:rPr>
              <a:t>begin</a:t>
            </a:r>
          </a:p>
          <a:p>
            <a:pPr algn="l">
              <a:buNone/>
            </a:pPr>
            <a:r>
              <a:rPr lang="gsw-FR" sz="3300" i="1" dirty="0" smtClean="0">
                <a:solidFill>
                  <a:schemeClr val="accent1">
                    <a:lumMod val="60000"/>
                    <a:lumOff val="40000"/>
                  </a:schemeClr>
                </a:solidFill>
              </a:rPr>
              <a:t>select *</a:t>
            </a:r>
          </a:p>
          <a:p>
            <a:pPr algn="l">
              <a:buNone/>
            </a:pPr>
            <a:r>
              <a:rPr lang="ar-SA" sz="3300" i="1" dirty="0" smtClean="0">
                <a:solidFill>
                  <a:schemeClr val="accent1">
                    <a:lumMod val="60000"/>
                    <a:lumOff val="40000"/>
                  </a:schemeClr>
                </a:solidFill>
              </a:rPr>
              <a:t> </a:t>
            </a:r>
            <a:r>
              <a:rPr lang="gsw-FR" sz="3300" i="1" dirty="0" smtClean="0">
                <a:solidFill>
                  <a:schemeClr val="accent1">
                    <a:lumMod val="60000"/>
                    <a:lumOff val="40000"/>
                  </a:schemeClr>
                </a:solidFill>
              </a:rPr>
              <a:t>into v_rec</a:t>
            </a:r>
          </a:p>
          <a:p>
            <a:pPr algn="l">
              <a:buNone/>
            </a:pPr>
            <a:r>
              <a:rPr lang="gsw-FR" sz="3300" i="1" dirty="0" smtClean="0">
                <a:solidFill>
                  <a:schemeClr val="accent1">
                    <a:lumMod val="60000"/>
                    <a:lumOff val="40000"/>
                  </a:schemeClr>
                </a:solidFill>
              </a:rPr>
              <a:t>from departmen</a:t>
            </a:r>
          </a:p>
          <a:p>
            <a:pPr algn="l">
              <a:buNone/>
            </a:pPr>
            <a:r>
              <a:rPr lang="gsw-FR" sz="3300" i="1" dirty="0" smtClean="0">
                <a:solidFill>
                  <a:schemeClr val="accent1">
                    <a:lumMod val="60000"/>
                    <a:lumOff val="40000"/>
                  </a:schemeClr>
                </a:solidFill>
              </a:rPr>
              <a:t>where department_id=10;</a:t>
            </a:r>
          </a:p>
          <a:p>
            <a:pPr algn="l">
              <a:buNone/>
            </a:pPr>
            <a:r>
              <a:rPr lang="gsw-FR" sz="3300" i="1" dirty="0" smtClean="0">
                <a:solidFill>
                  <a:schemeClr val="accent1">
                    <a:lumMod val="60000"/>
                    <a:lumOff val="40000"/>
                  </a:schemeClr>
                </a:solidFill>
              </a:rPr>
              <a:t>dbms_output.put_line('The recorsis : ');</a:t>
            </a:r>
          </a:p>
          <a:p>
            <a:pPr algn="l">
              <a:buNone/>
            </a:pPr>
            <a:r>
              <a:rPr lang="gsw-FR" sz="3300" i="1" dirty="0" smtClean="0">
                <a:solidFill>
                  <a:schemeClr val="accent1">
                    <a:lumMod val="60000"/>
                    <a:lumOff val="40000"/>
                  </a:schemeClr>
                </a:solidFill>
              </a:rPr>
              <a:t>dbms_output.put_line('ID : '|| v_rec.department_id);</a:t>
            </a:r>
          </a:p>
          <a:p>
            <a:pPr algn="l">
              <a:buNone/>
            </a:pPr>
            <a:r>
              <a:rPr lang="gsw-FR" sz="3300" i="1" dirty="0" smtClean="0">
                <a:solidFill>
                  <a:schemeClr val="accent1">
                    <a:lumMod val="60000"/>
                    <a:lumOff val="40000"/>
                  </a:schemeClr>
                </a:solidFill>
              </a:rPr>
              <a:t>dbms_output.put_line('Name : '|| v_rec.department_name);</a:t>
            </a:r>
          </a:p>
          <a:p>
            <a:pPr algn="l">
              <a:buNone/>
            </a:pPr>
            <a:r>
              <a:rPr lang="gsw-FR" sz="3300" i="1" dirty="0" smtClean="0">
                <a:solidFill>
                  <a:schemeClr val="accent1">
                    <a:lumMod val="60000"/>
                    <a:lumOff val="40000"/>
                  </a:schemeClr>
                </a:solidFill>
              </a:rPr>
              <a:t>dbms_output.put_line('Manager: '||v_rec.manager_id);</a:t>
            </a:r>
          </a:p>
          <a:p>
            <a:pPr algn="l">
              <a:buNone/>
            </a:pPr>
            <a:r>
              <a:rPr lang="gsw-FR" sz="3300" i="1" dirty="0" smtClean="0">
                <a:solidFill>
                  <a:schemeClr val="accent1">
                    <a:lumMod val="60000"/>
                    <a:lumOff val="40000"/>
                  </a:schemeClr>
                </a:solidFill>
              </a:rPr>
              <a:t>dbms_output.put_line('Location : '|| v_rec.location_id);</a:t>
            </a:r>
          </a:p>
          <a:p>
            <a:pPr algn="l">
              <a:buNone/>
            </a:pPr>
            <a:r>
              <a:rPr lang="gsw-FR" i="1" dirty="0" smtClean="0">
                <a:solidFill>
                  <a:schemeClr val="accent1">
                    <a:lumMod val="60000"/>
                    <a:lumOff val="40000"/>
                  </a:schemeClr>
                </a:solidFill>
              </a:rPr>
              <a:t>end ;</a:t>
            </a:r>
            <a:endParaRPr lang="ar-SA" i="1" dirty="0">
              <a:solidFill>
                <a:schemeClr val="accent1">
                  <a:lumMod val="60000"/>
                  <a:lumOff val="40000"/>
                </a:schemeClr>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ar-SA" i="1" dirty="0" smtClean="0">
                <a:solidFill>
                  <a:schemeClr val="accent1">
                    <a:lumMod val="60000"/>
                    <a:lumOff val="40000"/>
                  </a:schemeClr>
                </a:solidFill>
              </a:rPr>
              <a:t>هنالك نوعين من المؤشرات :</a:t>
            </a:r>
          </a:p>
          <a:p>
            <a:pPr>
              <a:buNone/>
            </a:pPr>
            <a:r>
              <a:rPr lang="ar-SA" i="1" dirty="0" smtClean="0">
                <a:solidFill>
                  <a:schemeClr val="accent1">
                    <a:lumMod val="60000"/>
                    <a:lumOff val="40000"/>
                  </a:schemeClr>
                </a:solidFill>
              </a:rPr>
              <a:t>1- صريحة</a:t>
            </a:r>
          </a:p>
          <a:p>
            <a:pPr>
              <a:buNone/>
            </a:pPr>
            <a:r>
              <a:rPr lang="ar-SA" i="1" dirty="0" smtClean="0">
                <a:solidFill>
                  <a:schemeClr val="accent1">
                    <a:lumMod val="60000"/>
                    <a:lumOff val="40000"/>
                  </a:schemeClr>
                </a:solidFill>
              </a:rPr>
              <a:t>2- ضمنية</a:t>
            </a:r>
          </a:p>
          <a:p>
            <a:pPr>
              <a:buNone/>
            </a:pPr>
            <a:r>
              <a:rPr lang="ar-SA" i="1" dirty="0" smtClean="0">
                <a:solidFill>
                  <a:schemeClr val="accent1">
                    <a:lumMod val="60000"/>
                    <a:lumOff val="40000"/>
                  </a:schemeClr>
                </a:solidFill>
              </a:rPr>
              <a:t>المؤشرات الصريحة:</a:t>
            </a:r>
          </a:p>
          <a:p>
            <a:pPr>
              <a:buNone/>
            </a:pPr>
            <a:r>
              <a:rPr lang="ar-SA" i="1" dirty="0" smtClean="0">
                <a:solidFill>
                  <a:schemeClr val="accent1">
                    <a:lumMod val="60000"/>
                    <a:lumOff val="40000"/>
                  </a:schemeClr>
                </a:solidFill>
              </a:rPr>
              <a:t>يتم تعريف هذا النوع من المؤشرات في جزء التعريف </a:t>
            </a:r>
            <a:r>
              <a:rPr lang="en-US" i="1" dirty="0" smtClean="0">
                <a:solidFill>
                  <a:schemeClr val="accent1">
                    <a:lumMod val="60000"/>
                    <a:lumOff val="40000"/>
                  </a:schemeClr>
                </a:solidFill>
              </a:rPr>
              <a:t>declare</a:t>
            </a:r>
            <a:r>
              <a:rPr lang="ar-SA" i="1" dirty="0" smtClean="0">
                <a:solidFill>
                  <a:schemeClr val="accent1">
                    <a:lumMod val="60000"/>
                    <a:lumOff val="40000"/>
                  </a:schemeClr>
                </a:solidFill>
              </a:rPr>
              <a:t> كالاتي :</a:t>
            </a:r>
          </a:p>
          <a:p>
            <a:pPr algn="l">
              <a:buNone/>
            </a:pPr>
            <a:r>
              <a:rPr lang="en-US" i="1" dirty="0" smtClean="0">
                <a:solidFill>
                  <a:schemeClr val="accent1">
                    <a:lumMod val="60000"/>
                    <a:lumOff val="40000"/>
                  </a:schemeClr>
                </a:solidFill>
              </a:rPr>
              <a:t>Declare</a:t>
            </a:r>
          </a:p>
          <a:p>
            <a:pPr algn="l">
              <a:buNone/>
            </a:pPr>
            <a:r>
              <a:rPr lang="en-US" i="1" dirty="0" smtClean="0">
                <a:solidFill>
                  <a:schemeClr val="accent1">
                    <a:lumMod val="60000"/>
                    <a:lumOff val="40000"/>
                  </a:schemeClr>
                </a:solidFill>
              </a:rPr>
              <a:t>Cursor  cursor_name is select statement;</a:t>
            </a:r>
          </a:p>
          <a:p>
            <a:pPr algn="l">
              <a:buNone/>
            </a:pPr>
            <a:r>
              <a:rPr lang="en-US" i="1" dirty="0" smtClean="0">
                <a:solidFill>
                  <a:schemeClr val="accent1">
                    <a:lumMod val="60000"/>
                    <a:lumOff val="40000"/>
                  </a:schemeClr>
                </a:solidFill>
              </a:rPr>
              <a:t> </a:t>
            </a:r>
            <a:endParaRPr lang="ar-SA" i="1" dirty="0" smtClean="0">
              <a:solidFill>
                <a:schemeClr val="accent1">
                  <a:lumMod val="60000"/>
                  <a:lumOff val="40000"/>
                </a:schemeClr>
              </a:solidFill>
            </a:endParaRPr>
          </a:p>
          <a:p>
            <a:pPr>
              <a:buNone/>
            </a:pPr>
            <a:r>
              <a:rPr lang="ar-SA" i="1" dirty="0" smtClean="0">
                <a:solidFill>
                  <a:schemeClr val="accent1">
                    <a:lumMod val="60000"/>
                    <a:lumOff val="40000"/>
                  </a:schemeClr>
                </a:solidFill>
              </a:rPr>
              <a:t>يتم بعد ذلك فتح المؤشر بعد عبارة </a:t>
            </a:r>
            <a:r>
              <a:rPr lang="en-US" i="1" dirty="0" smtClean="0">
                <a:solidFill>
                  <a:schemeClr val="accent1">
                    <a:lumMod val="60000"/>
                    <a:lumOff val="40000"/>
                  </a:schemeClr>
                </a:solidFill>
              </a:rPr>
              <a:t>begin</a:t>
            </a:r>
            <a:r>
              <a:rPr lang="ar-SA" i="1" dirty="0" smtClean="0">
                <a:solidFill>
                  <a:schemeClr val="accent1">
                    <a:lumMod val="60000"/>
                    <a:lumOff val="40000"/>
                  </a:schemeClr>
                </a:solidFill>
              </a:rPr>
              <a:t> ولكي يتم فتح المؤشر يتم استخدام الامر </a:t>
            </a:r>
            <a:r>
              <a:rPr lang="en-US" i="1" dirty="0" smtClean="0">
                <a:solidFill>
                  <a:schemeClr val="accent1">
                    <a:lumMod val="60000"/>
                    <a:lumOff val="40000"/>
                  </a:schemeClr>
                </a:solidFill>
              </a:rPr>
              <a:t>open</a:t>
            </a:r>
            <a:r>
              <a:rPr lang="ar-SA" i="1" dirty="0" smtClean="0">
                <a:solidFill>
                  <a:schemeClr val="accent1">
                    <a:lumMod val="60000"/>
                    <a:lumOff val="40000"/>
                  </a:schemeClr>
                </a:solidFill>
              </a:rPr>
              <a:t> كالاتي:</a:t>
            </a:r>
          </a:p>
          <a:p>
            <a:pPr>
              <a:buNone/>
            </a:pPr>
            <a:endParaRPr lang="ar-SA" b="1" dirty="0" smtClean="0"/>
          </a:p>
          <a:p>
            <a:pPr>
              <a:buNone/>
            </a:pPr>
            <a:endParaRPr lang="ar-SA" b="1" dirty="0" smtClean="0"/>
          </a:p>
          <a:p>
            <a:pPr>
              <a:buNone/>
            </a:pPr>
            <a:endParaRPr lang="ar-SA" b="1" dirty="0" smtClean="0"/>
          </a:p>
        </p:txBody>
      </p:sp>
      <p:graphicFrame>
        <p:nvGraphicFramePr>
          <p:cNvPr id="4" name="Diagram 3"/>
          <p:cNvGraphicFramePr/>
          <p:nvPr/>
        </p:nvGraphicFramePr>
        <p:xfrm>
          <a:off x="1643042" y="28572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solidFill>
                  <a:schemeClr val="accent1">
                    <a:lumMod val="60000"/>
                    <a:lumOff val="40000"/>
                  </a:schemeClr>
                </a:solidFill>
              </a:rPr>
              <a:t>Open cursor_name;</a:t>
            </a:r>
            <a:endParaRPr lang="ar-SA" sz="3600" i="1" dirty="0">
              <a:solidFill>
                <a:schemeClr val="accent1">
                  <a:lumMod val="60000"/>
                  <a:lumOff val="40000"/>
                </a:schemeClr>
              </a:solidFill>
            </a:endParaRPr>
          </a:p>
        </p:txBody>
      </p:sp>
      <p:sp>
        <p:nvSpPr>
          <p:cNvPr id="3" name="Content Placeholder 2"/>
          <p:cNvSpPr>
            <a:spLocks noGrp="1"/>
          </p:cNvSpPr>
          <p:nvPr>
            <p:ph idx="1"/>
          </p:nvPr>
        </p:nvSpPr>
        <p:spPr/>
        <p:txBody>
          <a:bodyPr>
            <a:normAutofit/>
          </a:bodyPr>
          <a:lstStyle/>
          <a:p>
            <a:pPr>
              <a:buNone/>
            </a:pPr>
            <a:r>
              <a:rPr lang="ar-SA" i="1" dirty="0" smtClean="0">
                <a:solidFill>
                  <a:schemeClr val="accent1">
                    <a:lumMod val="60000"/>
                    <a:lumOff val="40000"/>
                  </a:schemeClr>
                </a:solidFill>
              </a:rPr>
              <a:t>في كل مره يتم فيها فتح المؤشر يجب ان يتم استرجاع سجل(صف) واحد فقط</a:t>
            </a:r>
          </a:p>
          <a:p>
            <a:pPr>
              <a:buNone/>
            </a:pPr>
            <a:r>
              <a:rPr lang="ar-SA" i="1" dirty="0" smtClean="0">
                <a:solidFill>
                  <a:schemeClr val="accent1">
                    <a:lumMod val="60000"/>
                    <a:lumOff val="40000"/>
                  </a:schemeClr>
                </a:solidFill>
              </a:rPr>
              <a:t>بعد ان تم فتح المؤشر يتم إسترجاع البيانات من المؤشر باستخدام الامر </a:t>
            </a:r>
            <a:r>
              <a:rPr lang="en-US" i="1" dirty="0" smtClean="0">
                <a:solidFill>
                  <a:schemeClr val="accent1">
                    <a:lumMod val="60000"/>
                    <a:lumOff val="40000"/>
                  </a:schemeClr>
                </a:solidFill>
              </a:rPr>
              <a:t>fetch</a:t>
            </a:r>
            <a:r>
              <a:rPr lang="ar-SA" i="1" dirty="0" smtClean="0">
                <a:solidFill>
                  <a:schemeClr val="accent1">
                    <a:lumMod val="60000"/>
                    <a:lumOff val="40000"/>
                  </a:schemeClr>
                </a:solidFill>
              </a:rPr>
              <a:t> كالاتي :</a:t>
            </a:r>
            <a:endParaRPr lang="en-US" i="1" dirty="0" smtClean="0">
              <a:solidFill>
                <a:schemeClr val="accent1">
                  <a:lumMod val="60000"/>
                  <a:lumOff val="40000"/>
                </a:schemeClr>
              </a:solidFill>
            </a:endParaRPr>
          </a:p>
          <a:p>
            <a:pPr algn="l">
              <a:buNone/>
            </a:pPr>
            <a:r>
              <a:rPr lang="en-US" i="1" dirty="0" smtClean="0">
                <a:solidFill>
                  <a:schemeClr val="accent1">
                    <a:lumMod val="60000"/>
                    <a:lumOff val="40000"/>
                  </a:schemeClr>
                </a:solidFill>
              </a:rPr>
              <a:t>Fetch cursor_name into varible1,varible2,….;</a:t>
            </a:r>
          </a:p>
          <a:p>
            <a:pPr>
              <a:buNone/>
            </a:pPr>
            <a:r>
              <a:rPr lang="ar-SA" i="1" dirty="0" smtClean="0">
                <a:solidFill>
                  <a:schemeClr val="accent1">
                    <a:lumMod val="60000"/>
                    <a:lumOff val="40000"/>
                  </a:schemeClr>
                </a:solidFill>
              </a:rPr>
              <a:t>يجب ان يساوي عدد المتغيرات عدد الحقول الموجوده في استعلام المؤشر</a:t>
            </a:r>
          </a:p>
          <a:p>
            <a:pPr>
              <a:buNone/>
            </a:pPr>
            <a:r>
              <a:rPr lang="ar-SA" i="1" dirty="0" smtClean="0">
                <a:solidFill>
                  <a:schemeClr val="accent1">
                    <a:lumMod val="60000"/>
                    <a:lumOff val="40000"/>
                  </a:schemeClr>
                </a:solidFill>
              </a:rPr>
              <a:t>بعد الانتهاء من إجراء العمليات على المؤشر يتم اغلاقه بإستخدام الامر</a:t>
            </a:r>
            <a:r>
              <a:rPr lang="en-US" i="1" dirty="0" smtClean="0">
                <a:solidFill>
                  <a:schemeClr val="accent1">
                    <a:lumMod val="60000"/>
                    <a:lumOff val="40000"/>
                  </a:schemeClr>
                </a:solidFill>
              </a:rPr>
              <a:t>close</a:t>
            </a:r>
          </a:p>
          <a:p>
            <a:pPr>
              <a:buNone/>
            </a:pPr>
            <a:r>
              <a:rPr lang="ar-SA" i="1" dirty="0" smtClean="0">
                <a:solidFill>
                  <a:schemeClr val="accent1">
                    <a:lumMod val="60000"/>
                    <a:lumOff val="40000"/>
                  </a:schemeClr>
                </a:solidFill>
              </a:rPr>
              <a:t>كالاتي:</a:t>
            </a:r>
          </a:p>
          <a:p>
            <a:pPr algn="ctr">
              <a:buNone/>
            </a:pPr>
            <a:r>
              <a:rPr lang="en-US" i="1" dirty="0" smtClean="0">
                <a:solidFill>
                  <a:schemeClr val="accent1">
                    <a:lumMod val="60000"/>
                    <a:lumOff val="40000"/>
                  </a:schemeClr>
                </a:solidFill>
              </a:rPr>
              <a:t>Close cursor_name</a:t>
            </a:r>
            <a:r>
              <a:rPr lang="en-US" dirty="0" smtClean="0">
                <a:solidFill>
                  <a:schemeClr val="accent1">
                    <a:lumMod val="60000"/>
                    <a:lumOff val="40000"/>
                  </a:schemeClr>
                </a:solidFill>
              </a:rPr>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2700" i="1" dirty="0" smtClean="0">
                <a:solidFill>
                  <a:schemeClr val="accent1">
                    <a:lumMod val="60000"/>
                    <a:lumOff val="40000"/>
                  </a:schemeClr>
                </a:solidFill>
              </a:rPr>
              <a:t>مثال :</a:t>
            </a:r>
            <a:br>
              <a:rPr lang="ar-SA" sz="2700" i="1" dirty="0" smtClean="0">
                <a:solidFill>
                  <a:schemeClr val="accent1">
                    <a:lumMod val="60000"/>
                    <a:lumOff val="40000"/>
                  </a:schemeClr>
                </a:solidFill>
              </a:rPr>
            </a:br>
            <a:r>
              <a:rPr lang="ar-SA" sz="2700" i="1" dirty="0" smtClean="0">
                <a:solidFill>
                  <a:schemeClr val="accent1">
                    <a:lumMod val="60000"/>
                    <a:lumOff val="40000"/>
                  </a:schemeClr>
                </a:solidFill>
              </a:rPr>
              <a:t>قم بإنشاء </a:t>
            </a:r>
            <a:r>
              <a:rPr lang="en-US" sz="2700" i="1" dirty="0" smtClean="0">
                <a:solidFill>
                  <a:schemeClr val="accent1">
                    <a:lumMod val="60000"/>
                    <a:lumOff val="40000"/>
                  </a:schemeClr>
                </a:solidFill>
              </a:rPr>
              <a:t>cursor</a:t>
            </a:r>
            <a:r>
              <a:rPr lang="ar-SA" sz="2700" i="1" dirty="0" smtClean="0">
                <a:solidFill>
                  <a:schemeClr val="accent1">
                    <a:lumMod val="60000"/>
                    <a:lumOff val="40000"/>
                  </a:schemeClr>
                </a:solidFill>
              </a:rPr>
              <a:t>يقوم بإسترجاع وطباعة اسم الطالب اذا كان رقم الطالب يساوي </a:t>
            </a:r>
            <a:r>
              <a:rPr lang="en-US" sz="2700" i="1" dirty="0" smtClean="0">
                <a:solidFill>
                  <a:schemeClr val="accent1">
                    <a:lumMod val="60000"/>
                    <a:lumOff val="40000"/>
                  </a:schemeClr>
                </a:solidFill>
              </a:rPr>
              <a:t>1</a:t>
            </a:r>
            <a:r>
              <a:rPr lang="ar-SA" sz="1800" dirty="0" smtClean="0"/>
              <a:t/>
            </a:r>
            <a:br>
              <a:rPr lang="ar-SA" sz="1800" dirty="0" smtClean="0"/>
            </a:br>
            <a:r>
              <a:rPr lang="ar-SA" sz="1800" dirty="0" smtClean="0"/>
              <a:t/>
            </a:r>
            <a:br>
              <a:rPr lang="ar-SA" sz="1800" dirty="0" smtClean="0"/>
            </a:br>
            <a:r>
              <a:rPr lang="ar-SA" sz="1800" dirty="0" smtClean="0"/>
              <a:t>                                                                          				</a:t>
            </a:r>
            <a:r>
              <a:rPr lang="en-US" sz="1800" i="1" dirty="0" smtClean="0">
                <a:solidFill>
                  <a:schemeClr val="accent1">
                    <a:lumMod val="60000"/>
                    <a:lumOff val="40000"/>
                  </a:schemeClr>
                </a:solidFill>
              </a:rPr>
              <a:t>set server out put on</a:t>
            </a:r>
            <a:endParaRPr lang="ar-SA" sz="1800" i="1" dirty="0">
              <a:solidFill>
                <a:schemeClr val="accent1">
                  <a:lumMod val="60000"/>
                  <a:lumOff val="40000"/>
                </a:schemeClr>
              </a:solidFill>
            </a:endParaRPr>
          </a:p>
        </p:txBody>
      </p:sp>
      <p:sp>
        <p:nvSpPr>
          <p:cNvPr id="3" name="Content Placeholder 2"/>
          <p:cNvSpPr>
            <a:spLocks noGrp="1"/>
          </p:cNvSpPr>
          <p:nvPr>
            <p:ph idx="1"/>
          </p:nvPr>
        </p:nvSpPr>
        <p:spPr/>
        <p:txBody>
          <a:bodyPr>
            <a:normAutofit lnSpcReduction="10000"/>
          </a:bodyPr>
          <a:lstStyle/>
          <a:p>
            <a:pPr algn="l">
              <a:buNone/>
            </a:pPr>
            <a:r>
              <a:rPr lang="en-US" i="1" dirty="0" smtClean="0">
                <a:solidFill>
                  <a:schemeClr val="accent1">
                    <a:lumMod val="60000"/>
                    <a:lumOff val="40000"/>
                  </a:schemeClr>
                </a:solidFill>
              </a:rPr>
              <a:t>Declare </a:t>
            </a:r>
          </a:p>
          <a:p>
            <a:pPr algn="l">
              <a:buNone/>
            </a:pPr>
            <a:r>
              <a:rPr lang="en-US" i="1" dirty="0" smtClean="0">
                <a:solidFill>
                  <a:schemeClr val="accent1">
                    <a:lumMod val="60000"/>
                    <a:lumOff val="40000"/>
                  </a:schemeClr>
                </a:solidFill>
              </a:rPr>
              <a:t>Student_name char (20);</a:t>
            </a:r>
          </a:p>
          <a:p>
            <a:pPr algn="l">
              <a:buNone/>
            </a:pPr>
            <a:r>
              <a:rPr lang="en-US" i="1" dirty="0" smtClean="0">
                <a:solidFill>
                  <a:schemeClr val="accent1">
                    <a:lumMod val="60000"/>
                    <a:lumOff val="40000"/>
                  </a:schemeClr>
                </a:solidFill>
              </a:rPr>
              <a:t>Cursor  student_cursor  is select name from student</a:t>
            </a:r>
          </a:p>
          <a:p>
            <a:pPr algn="l">
              <a:buNone/>
            </a:pPr>
            <a:r>
              <a:rPr lang="en-US" i="1" dirty="0" smtClean="0">
                <a:solidFill>
                  <a:schemeClr val="accent1">
                    <a:lumMod val="60000"/>
                    <a:lumOff val="40000"/>
                  </a:schemeClr>
                </a:solidFill>
              </a:rPr>
              <a:t>Where no=1;</a:t>
            </a:r>
          </a:p>
          <a:p>
            <a:pPr algn="l">
              <a:buNone/>
            </a:pPr>
            <a:r>
              <a:rPr lang="en-US" i="1" dirty="0" smtClean="0">
                <a:solidFill>
                  <a:schemeClr val="accent1">
                    <a:lumMod val="60000"/>
                    <a:lumOff val="40000"/>
                  </a:schemeClr>
                </a:solidFill>
              </a:rPr>
              <a:t>Begin </a:t>
            </a:r>
          </a:p>
          <a:p>
            <a:pPr algn="l">
              <a:buNone/>
            </a:pPr>
            <a:r>
              <a:rPr lang="en-US" i="1" dirty="0" smtClean="0">
                <a:solidFill>
                  <a:schemeClr val="accent1">
                    <a:lumMod val="60000"/>
                    <a:lumOff val="40000"/>
                  </a:schemeClr>
                </a:solidFill>
              </a:rPr>
              <a:t>Open student_cursor;</a:t>
            </a:r>
          </a:p>
          <a:p>
            <a:pPr algn="l">
              <a:buNone/>
            </a:pPr>
            <a:r>
              <a:rPr lang="en-US" i="1" dirty="0" smtClean="0">
                <a:solidFill>
                  <a:schemeClr val="accent1">
                    <a:lumMod val="60000"/>
                    <a:lumOff val="40000"/>
                  </a:schemeClr>
                </a:solidFill>
              </a:rPr>
              <a:t>Fetch student_cursor into student_name;</a:t>
            </a:r>
          </a:p>
          <a:p>
            <a:pPr algn="l">
              <a:buNone/>
            </a:pPr>
            <a:r>
              <a:rPr lang="en-US" i="1" dirty="0" smtClean="0">
                <a:solidFill>
                  <a:schemeClr val="accent1">
                    <a:lumMod val="60000"/>
                    <a:lumOff val="40000"/>
                  </a:schemeClr>
                </a:solidFill>
              </a:rPr>
              <a:t>Dbms _output.putline(student_name);</a:t>
            </a:r>
          </a:p>
          <a:p>
            <a:pPr algn="l">
              <a:buNone/>
            </a:pPr>
            <a:r>
              <a:rPr lang="en-US" i="1" dirty="0" smtClean="0">
                <a:solidFill>
                  <a:schemeClr val="accent1">
                    <a:lumMod val="60000"/>
                    <a:lumOff val="40000"/>
                  </a:schemeClr>
                </a:solidFill>
              </a:rPr>
              <a:t>Close student_cursor;</a:t>
            </a:r>
          </a:p>
          <a:p>
            <a:pPr algn="l">
              <a:buNone/>
            </a:pPr>
            <a:r>
              <a:rPr lang="en-US" i="1" dirty="0" smtClean="0">
                <a:solidFill>
                  <a:schemeClr val="accent1">
                    <a:lumMod val="60000"/>
                    <a:lumOff val="40000"/>
                  </a:schemeClr>
                </a:solidFill>
              </a:rPr>
              <a:t>End;</a:t>
            </a:r>
            <a:endParaRPr lang="ar-SA" i="1" dirty="0">
              <a:solidFill>
                <a:schemeClr val="accent1">
                  <a:lumMod val="60000"/>
                  <a:lumOff val="40000"/>
                </a:schemeClr>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i="1" dirty="0" smtClean="0">
                <a:solidFill>
                  <a:schemeClr val="accent1">
                    <a:lumMod val="60000"/>
                    <a:lumOff val="40000"/>
                  </a:schemeClr>
                </a:solidFill>
              </a:rPr>
              <a:t>خصائص المؤشرات :</a:t>
            </a:r>
            <a:r>
              <a:rPr lang="ar-SA" sz="2000" b="1" dirty="0" smtClean="0"/>
              <a:t/>
            </a:r>
            <a:br>
              <a:rPr lang="ar-SA" sz="2000" b="1" dirty="0" smtClean="0"/>
            </a:br>
            <a:endParaRPr lang="ar-SA" sz="2000" dirty="0"/>
          </a:p>
        </p:txBody>
      </p:sp>
      <p:sp>
        <p:nvSpPr>
          <p:cNvPr id="3" name="Content Placeholder 2"/>
          <p:cNvSpPr>
            <a:spLocks noGrp="1"/>
          </p:cNvSpPr>
          <p:nvPr>
            <p:ph idx="1"/>
          </p:nvPr>
        </p:nvSpPr>
        <p:spPr/>
        <p:txBody>
          <a:bodyPr/>
          <a:lstStyle/>
          <a:p>
            <a:pPr>
              <a:buNone/>
            </a:pPr>
            <a:r>
              <a:rPr lang="gsw-FR" i="1" dirty="0" smtClean="0">
                <a:solidFill>
                  <a:schemeClr val="accent1">
                    <a:lumMod val="60000"/>
                    <a:lumOff val="40000"/>
                  </a:schemeClr>
                </a:solidFill>
              </a:rPr>
              <a:t>SQL%ROWCOUNT</a:t>
            </a:r>
            <a:r>
              <a:rPr lang="ar-SA" i="1" dirty="0" smtClean="0">
                <a:solidFill>
                  <a:schemeClr val="accent1">
                    <a:lumMod val="60000"/>
                    <a:lumOff val="40000"/>
                  </a:schemeClr>
                </a:solidFill>
              </a:rPr>
              <a:t>:</a:t>
            </a:r>
          </a:p>
          <a:p>
            <a:pPr>
              <a:buNone/>
            </a:pPr>
            <a:r>
              <a:rPr lang="ar-SA" i="1" dirty="0" smtClean="0">
                <a:solidFill>
                  <a:schemeClr val="accent1">
                    <a:lumMod val="60000"/>
                    <a:lumOff val="40000"/>
                  </a:schemeClr>
                </a:solidFill>
              </a:rPr>
              <a:t>تعيد عدد الصفوف التي تأثرت بآخر جملة</a:t>
            </a:r>
            <a:r>
              <a:rPr lang="en-US" i="1" dirty="0" smtClean="0">
                <a:solidFill>
                  <a:schemeClr val="accent1">
                    <a:lumMod val="60000"/>
                    <a:lumOff val="40000"/>
                  </a:schemeClr>
                </a:solidFill>
              </a:rPr>
              <a:t> sql </a:t>
            </a:r>
            <a:endParaRPr lang="ar-SA" i="1" dirty="0" smtClean="0">
              <a:solidFill>
                <a:schemeClr val="accent1">
                  <a:lumMod val="60000"/>
                  <a:lumOff val="40000"/>
                </a:schemeClr>
              </a:solidFill>
            </a:endParaRPr>
          </a:p>
          <a:p>
            <a:pPr>
              <a:buNone/>
            </a:pPr>
            <a:r>
              <a:rPr lang="gsw-FR" i="1" dirty="0" smtClean="0">
                <a:solidFill>
                  <a:schemeClr val="accent1">
                    <a:lumMod val="60000"/>
                    <a:lumOff val="40000"/>
                  </a:schemeClr>
                </a:solidFill>
              </a:rPr>
              <a:t>SQL%FOUND</a:t>
            </a:r>
            <a:r>
              <a:rPr lang="ar-SA" i="1" dirty="0" smtClean="0">
                <a:solidFill>
                  <a:schemeClr val="accent1">
                    <a:lumMod val="60000"/>
                    <a:lumOff val="40000"/>
                  </a:schemeClr>
                </a:solidFill>
              </a:rPr>
              <a:t> :</a:t>
            </a:r>
          </a:p>
          <a:p>
            <a:pPr>
              <a:buNone/>
            </a:pPr>
            <a:r>
              <a:rPr lang="ar-SA" i="1" dirty="0" smtClean="0">
                <a:solidFill>
                  <a:schemeClr val="accent1">
                    <a:lumMod val="60000"/>
                    <a:lumOff val="40000"/>
                  </a:schemeClr>
                </a:solidFill>
              </a:rPr>
              <a:t>تعيد </a:t>
            </a:r>
            <a:r>
              <a:rPr lang="en-US" i="1" dirty="0" smtClean="0">
                <a:solidFill>
                  <a:schemeClr val="accent1">
                    <a:lumMod val="60000"/>
                    <a:lumOff val="40000"/>
                  </a:schemeClr>
                </a:solidFill>
              </a:rPr>
              <a:t>true </a:t>
            </a:r>
            <a:r>
              <a:rPr lang="ar-SA" i="1" dirty="0" smtClean="0">
                <a:solidFill>
                  <a:schemeClr val="accent1">
                    <a:lumMod val="60000"/>
                    <a:lumOff val="40000"/>
                  </a:schemeClr>
                </a:solidFill>
              </a:rPr>
              <a:t>إذا تأثر صف او اكثر بآخر جملة</a:t>
            </a:r>
            <a:r>
              <a:rPr lang="en-US" i="1" dirty="0" smtClean="0">
                <a:solidFill>
                  <a:schemeClr val="accent1">
                    <a:lumMod val="60000"/>
                    <a:lumOff val="40000"/>
                  </a:schemeClr>
                </a:solidFill>
              </a:rPr>
              <a:t> sql </a:t>
            </a:r>
            <a:endParaRPr lang="ar-SA" i="1" dirty="0" smtClean="0">
              <a:solidFill>
                <a:schemeClr val="accent1">
                  <a:lumMod val="60000"/>
                  <a:lumOff val="40000"/>
                </a:schemeClr>
              </a:solidFill>
            </a:endParaRPr>
          </a:p>
          <a:p>
            <a:pPr>
              <a:buNone/>
            </a:pPr>
            <a:r>
              <a:rPr lang="gsw-FR" i="1" dirty="0" smtClean="0">
                <a:solidFill>
                  <a:schemeClr val="accent1">
                    <a:lumMod val="60000"/>
                    <a:lumOff val="40000"/>
                  </a:schemeClr>
                </a:solidFill>
              </a:rPr>
              <a:t>SQL%NOTFOUND</a:t>
            </a:r>
            <a:r>
              <a:rPr lang="ar-SA" i="1" dirty="0" smtClean="0">
                <a:solidFill>
                  <a:schemeClr val="accent1">
                    <a:lumMod val="60000"/>
                    <a:lumOff val="40000"/>
                  </a:schemeClr>
                </a:solidFill>
              </a:rPr>
              <a:t> :</a:t>
            </a:r>
          </a:p>
          <a:p>
            <a:pPr>
              <a:buNone/>
            </a:pPr>
            <a:r>
              <a:rPr lang="ar-SA" i="1" dirty="0" smtClean="0">
                <a:solidFill>
                  <a:schemeClr val="accent1">
                    <a:lumMod val="60000"/>
                    <a:lumOff val="40000"/>
                  </a:schemeClr>
                </a:solidFill>
              </a:rPr>
              <a:t>تعيد </a:t>
            </a:r>
            <a:r>
              <a:rPr lang="en-US" i="1" dirty="0" smtClean="0">
                <a:solidFill>
                  <a:schemeClr val="accent1">
                    <a:lumMod val="60000"/>
                    <a:lumOff val="40000"/>
                  </a:schemeClr>
                </a:solidFill>
              </a:rPr>
              <a:t>true </a:t>
            </a:r>
            <a:r>
              <a:rPr lang="ar-SA" i="1" dirty="0" smtClean="0">
                <a:solidFill>
                  <a:schemeClr val="accent1">
                    <a:lumMod val="60000"/>
                    <a:lumOff val="40000"/>
                  </a:schemeClr>
                </a:solidFill>
              </a:rPr>
              <a:t>إذا لم تؤثر آخر جملة </a:t>
            </a:r>
            <a:r>
              <a:rPr lang="en-US" i="1" dirty="0" smtClean="0">
                <a:solidFill>
                  <a:schemeClr val="accent1">
                    <a:lumMod val="60000"/>
                    <a:lumOff val="40000"/>
                  </a:schemeClr>
                </a:solidFill>
              </a:rPr>
              <a:t>sql </a:t>
            </a:r>
            <a:r>
              <a:rPr lang="ar-SA" i="1" dirty="0" smtClean="0">
                <a:solidFill>
                  <a:schemeClr val="accent1">
                    <a:lumMod val="60000"/>
                    <a:lumOff val="40000"/>
                  </a:schemeClr>
                </a:solidFill>
              </a:rPr>
              <a:t> باي صف </a:t>
            </a:r>
          </a:p>
          <a:p>
            <a:pPr>
              <a:buNone/>
            </a:pPr>
            <a:r>
              <a:rPr lang="gsw-FR" i="1" dirty="0" smtClean="0">
                <a:solidFill>
                  <a:schemeClr val="accent1">
                    <a:lumMod val="60000"/>
                    <a:lumOff val="40000"/>
                  </a:schemeClr>
                </a:solidFill>
              </a:rPr>
              <a:t>SQL%ISOPEN</a:t>
            </a:r>
            <a:r>
              <a:rPr lang="ar-SA" i="1" dirty="0" smtClean="0">
                <a:solidFill>
                  <a:schemeClr val="accent1">
                    <a:lumMod val="60000"/>
                    <a:lumOff val="40000"/>
                  </a:schemeClr>
                </a:solidFill>
              </a:rPr>
              <a:t> :</a:t>
            </a:r>
          </a:p>
          <a:p>
            <a:pPr>
              <a:buNone/>
            </a:pPr>
            <a:r>
              <a:rPr lang="ar-SA" i="1" dirty="0" smtClean="0">
                <a:solidFill>
                  <a:schemeClr val="accent1">
                    <a:lumMod val="60000"/>
                    <a:lumOff val="40000"/>
                  </a:schemeClr>
                </a:solidFill>
              </a:rPr>
              <a:t>تعيد </a:t>
            </a:r>
            <a:r>
              <a:rPr lang="en-US" i="1" dirty="0" smtClean="0">
                <a:solidFill>
                  <a:schemeClr val="accent1">
                    <a:lumMod val="60000"/>
                    <a:lumOff val="40000"/>
                  </a:schemeClr>
                </a:solidFill>
              </a:rPr>
              <a:t>true </a:t>
            </a:r>
            <a:r>
              <a:rPr lang="ar-SA" i="1" dirty="0" smtClean="0">
                <a:solidFill>
                  <a:schemeClr val="accent1">
                    <a:lumMod val="60000"/>
                    <a:lumOff val="40000"/>
                  </a:schemeClr>
                </a:solidFill>
              </a:rPr>
              <a:t> إذا كان المؤشر مفتوح </a:t>
            </a:r>
            <a:endParaRPr lang="gsw-FR" i="1" dirty="0" smtClean="0">
              <a:solidFill>
                <a:schemeClr val="accent1">
                  <a:lumMod val="60000"/>
                  <a:lumOff val="40000"/>
                </a:schemeClr>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chemeClr val="accent1">
                    <a:lumMod val="60000"/>
                    <a:lumOff val="40000"/>
                  </a:schemeClr>
                </a:solidFill>
              </a:rPr>
              <a:t>مثال :</a:t>
            </a:r>
            <a:endParaRPr lang="ar-SA"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55000" lnSpcReduction="20000"/>
          </a:bodyPr>
          <a:lstStyle/>
          <a:p>
            <a:pPr>
              <a:buNone/>
            </a:pPr>
            <a:r>
              <a:rPr lang="ar-SA" sz="2900" i="1" dirty="0" smtClean="0">
                <a:solidFill>
                  <a:schemeClr val="accent1">
                    <a:lumMod val="60000"/>
                    <a:lumOff val="40000"/>
                  </a:schemeClr>
                </a:solidFill>
              </a:rPr>
              <a:t>قم بإنشاء </a:t>
            </a:r>
            <a:r>
              <a:rPr lang="en-US" sz="2900" i="1" dirty="0" smtClean="0">
                <a:solidFill>
                  <a:schemeClr val="accent1">
                    <a:lumMod val="60000"/>
                    <a:lumOff val="40000"/>
                  </a:schemeClr>
                </a:solidFill>
              </a:rPr>
              <a:t>cursor</a:t>
            </a:r>
            <a:r>
              <a:rPr lang="ar-SA" sz="2900" i="1" dirty="0" smtClean="0">
                <a:solidFill>
                  <a:schemeClr val="accent1">
                    <a:lumMod val="60000"/>
                    <a:lumOff val="40000"/>
                  </a:schemeClr>
                </a:solidFill>
              </a:rPr>
              <a:t>يقوم بإسترجاع وطباعة اسم ورقم ومرتب الموظف اذا كان رقم القسم يساوي </a:t>
            </a:r>
            <a:r>
              <a:rPr lang="en-US" sz="2900" i="1" dirty="0" smtClean="0">
                <a:solidFill>
                  <a:schemeClr val="accent1">
                    <a:lumMod val="60000"/>
                    <a:lumOff val="40000"/>
                  </a:schemeClr>
                </a:solidFill>
              </a:rPr>
              <a:t>10</a:t>
            </a:r>
            <a:endParaRPr lang="ar-SA" sz="2900" i="1" dirty="0" smtClean="0">
              <a:solidFill>
                <a:schemeClr val="accent1">
                  <a:lumMod val="60000"/>
                  <a:lumOff val="40000"/>
                </a:schemeClr>
              </a:solidFill>
            </a:endParaRPr>
          </a:p>
          <a:p>
            <a:pPr algn="l">
              <a:buNone/>
            </a:pPr>
            <a:r>
              <a:rPr lang="gsw-FR" sz="2900" i="1" dirty="0" smtClean="0">
                <a:solidFill>
                  <a:schemeClr val="accent1">
                    <a:lumMod val="60000"/>
                    <a:lumOff val="40000"/>
                  </a:schemeClr>
                </a:solidFill>
              </a:rPr>
              <a:t>declare</a:t>
            </a:r>
          </a:p>
          <a:p>
            <a:pPr algn="l">
              <a:buNone/>
            </a:pPr>
            <a:r>
              <a:rPr lang="ar-SA" sz="2900" i="1" dirty="0" smtClean="0">
                <a:solidFill>
                  <a:schemeClr val="accent1">
                    <a:lumMod val="60000"/>
                    <a:lumOff val="40000"/>
                  </a:schemeClr>
                </a:solidFill>
              </a:rPr>
              <a:t> </a:t>
            </a:r>
            <a:r>
              <a:rPr lang="gsw-FR" sz="2900" i="1" dirty="0" smtClean="0">
                <a:solidFill>
                  <a:schemeClr val="accent1">
                    <a:lumMod val="60000"/>
                    <a:lumOff val="40000"/>
                  </a:schemeClr>
                </a:solidFill>
              </a:rPr>
              <a:t>v_id </a:t>
            </a:r>
            <a:r>
              <a:rPr lang="en-US" sz="2900" i="1" dirty="0" smtClean="0">
                <a:solidFill>
                  <a:schemeClr val="accent1">
                    <a:lumMod val="60000"/>
                    <a:lumOff val="40000"/>
                  </a:schemeClr>
                </a:solidFill>
              </a:rPr>
              <a:t> </a:t>
            </a:r>
            <a:r>
              <a:rPr lang="gsw-FR" sz="2900" i="1" dirty="0" smtClean="0">
                <a:solidFill>
                  <a:schemeClr val="accent1">
                    <a:lumMod val="60000"/>
                    <a:lumOff val="40000"/>
                  </a:schemeClr>
                </a:solidFill>
              </a:rPr>
              <a:t>employees.employee_id%type</a:t>
            </a:r>
            <a:r>
              <a:rPr lang="en-US" sz="2900" i="1" dirty="0" smtClean="0">
                <a:solidFill>
                  <a:schemeClr val="accent1">
                    <a:lumMod val="60000"/>
                    <a:lumOff val="40000"/>
                  </a:schemeClr>
                </a:solidFill>
              </a:rPr>
              <a:t>;</a:t>
            </a:r>
            <a:endParaRPr lang="gsw-FR" sz="2900" i="1" dirty="0" smtClean="0">
              <a:solidFill>
                <a:schemeClr val="accent1">
                  <a:lumMod val="60000"/>
                  <a:lumOff val="40000"/>
                </a:schemeClr>
              </a:solidFill>
            </a:endParaRPr>
          </a:p>
          <a:p>
            <a:pPr algn="l">
              <a:buNone/>
            </a:pPr>
            <a:r>
              <a:rPr lang="gsw-FR" sz="2900" i="1" dirty="0" smtClean="0">
                <a:solidFill>
                  <a:schemeClr val="accent1">
                    <a:lumMod val="60000"/>
                    <a:lumOff val="40000"/>
                  </a:schemeClr>
                </a:solidFill>
              </a:rPr>
              <a:t>v_fname  employees.first_name%type;</a:t>
            </a:r>
          </a:p>
          <a:p>
            <a:pPr algn="l">
              <a:buNone/>
            </a:pPr>
            <a:r>
              <a:rPr lang="gsw-FR" sz="2900" i="1" dirty="0" smtClean="0">
                <a:solidFill>
                  <a:schemeClr val="accent1">
                    <a:lumMod val="60000"/>
                    <a:lumOff val="40000"/>
                  </a:schemeClr>
                </a:solidFill>
              </a:rPr>
              <a:t>v_sal</a:t>
            </a:r>
            <a:r>
              <a:rPr lang="en-US" sz="2900" i="1" dirty="0" smtClean="0">
                <a:solidFill>
                  <a:schemeClr val="accent1">
                    <a:lumMod val="60000"/>
                    <a:lumOff val="40000"/>
                  </a:schemeClr>
                </a:solidFill>
              </a:rPr>
              <a:t> </a:t>
            </a:r>
            <a:r>
              <a:rPr lang="gsw-FR" sz="2900" i="1" dirty="0" smtClean="0">
                <a:solidFill>
                  <a:schemeClr val="accent1">
                    <a:lumMod val="60000"/>
                    <a:lumOff val="40000"/>
                  </a:schemeClr>
                </a:solidFill>
              </a:rPr>
              <a:t>employees.salary%type;</a:t>
            </a:r>
          </a:p>
          <a:p>
            <a:pPr algn="l">
              <a:buNone/>
            </a:pPr>
            <a:r>
              <a:rPr lang="gsw-FR" sz="2900" i="1" dirty="0" smtClean="0">
                <a:solidFill>
                  <a:schemeClr val="accent1">
                    <a:lumMod val="60000"/>
                    <a:lumOff val="40000"/>
                  </a:schemeClr>
                </a:solidFill>
              </a:rPr>
              <a:t>Cursor</a:t>
            </a:r>
            <a:r>
              <a:rPr lang="en-US" sz="2900" i="1" dirty="0" smtClean="0">
                <a:solidFill>
                  <a:schemeClr val="accent1">
                    <a:lumMod val="60000"/>
                    <a:lumOff val="40000"/>
                  </a:schemeClr>
                </a:solidFill>
              </a:rPr>
              <a:t>  </a:t>
            </a:r>
            <a:r>
              <a:rPr lang="gsw-FR" sz="2900" i="1" dirty="0" smtClean="0">
                <a:solidFill>
                  <a:schemeClr val="accent1">
                    <a:lumMod val="60000"/>
                    <a:lumOff val="40000"/>
                  </a:schemeClr>
                </a:solidFill>
              </a:rPr>
              <a:t>c</a:t>
            </a:r>
            <a:r>
              <a:rPr lang="en-US" sz="2900" i="1" dirty="0" smtClean="0">
                <a:solidFill>
                  <a:schemeClr val="accent1">
                    <a:lumMod val="60000"/>
                    <a:lumOff val="40000"/>
                  </a:schemeClr>
                </a:solidFill>
              </a:rPr>
              <a:t> </a:t>
            </a:r>
            <a:r>
              <a:rPr lang="gsw-FR" sz="2900" i="1" dirty="0" smtClean="0">
                <a:solidFill>
                  <a:schemeClr val="accent1">
                    <a:lumMod val="60000"/>
                    <a:lumOff val="40000"/>
                  </a:schemeClr>
                </a:solidFill>
              </a:rPr>
              <a:t> is select employee_id,first_name,salary</a:t>
            </a:r>
          </a:p>
          <a:p>
            <a:pPr algn="l">
              <a:buNone/>
            </a:pPr>
            <a:r>
              <a:rPr lang="gsw-FR" sz="2900" i="1" dirty="0" smtClean="0">
                <a:solidFill>
                  <a:schemeClr val="accent1">
                    <a:lumMod val="60000"/>
                    <a:lumOff val="40000"/>
                  </a:schemeClr>
                </a:solidFill>
              </a:rPr>
              <a:t>From</a:t>
            </a:r>
            <a:r>
              <a:rPr lang="en-US" sz="2900" i="1" dirty="0" smtClean="0">
                <a:solidFill>
                  <a:schemeClr val="accent1">
                    <a:lumMod val="60000"/>
                    <a:lumOff val="40000"/>
                  </a:schemeClr>
                </a:solidFill>
              </a:rPr>
              <a:t>  </a:t>
            </a:r>
            <a:r>
              <a:rPr lang="gsw-FR" sz="2900" i="1" dirty="0" smtClean="0">
                <a:solidFill>
                  <a:schemeClr val="accent1">
                    <a:lumMod val="60000"/>
                    <a:lumOff val="40000"/>
                  </a:schemeClr>
                </a:solidFill>
              </a:rPr>
              <a:t>employees  where  department_id=</a:t>
            </a:r>
            <a:r>
              <a:rPr lang="en-US" sz="2900" i="1" dirty="0" smtClean="0">
                <a:solidFill>
                  <a:schemeClr val="accent1">
                    <a:lumMod val="60000"/>
                    <a:lumOff val="40000"/>
                  </a:schemeClr>
                </a:solidFill>
              </a:rPr>
              <a:t>1</a:t>
            </a:r>
            <a:r>
              <a:rPr lang="gsw-FR" sz="2900" i="1" dirty="0" smtClean="0">
                <a:solidFill>
                  <a:schemeClr val="accent1">
                    <a:lumMod val="60000"/>
                    <a:lumOff val="40000"/>
                  </a:schemeClr>
                </a:solidFill>
              </a:rPr>
              <a:t>0;</a:t>
            </a:r>
          </a:p>
          <a:p>
            <a:pPr algn="l">
              <a:buNone/>
            </a:pPr>
            <a:r>
              <a:rPr lang="gsw-FR" sz="2900" i="1" dirty="0" smtClean="0">
                <a:solidFill>
                  <a:schemeClr val="accent1">
                    <a:lumMod val="60000"/>
                    <a:lumOff val="40000"/>
                  </a:schemeClr>
                </a:solidFill>
              </a:rPr>
              <a:t>begin</a:t>
            </a:r>
          </a:p>
          <a:p>
            <a:pPr algn="l">
              <a:buNone/>
            </a:pPr>
            <a:r>
              <a:rPr lang="gsw-FR" sz="2900" i="1" dirty="0" smtClean="0">
                <a:solidFill>
                  <a:schemeClr val="accent1">
                    <a:lumMod val="60000"/>
                    <a:lumOff val="40000"/>
                  </a:schemeClr>
                </a:solidFill>
              </a:rPr>
              <a:t>open c;</a:t>
            </a:r>
          </a:p>
          <a:p>
            <a:pPr algn="l">
              <a:buNone/>
            </a:pPr>
            <a:r>
              <a:rPr lang="gsw-FR" sz="2900" i="1" dirty="0" smtClean="0">
                <a:solidFill>
                  <a:schemeClr val="accent1">
                    <a:lumMod val="60000"/>
                    <a:lumOff val="40000"/>
                  </a:schemeClr>
                </a:solidFill>
              </a:rPr>
              <a:t>loop</a:t>
            </a:r>
          </a:p>
          <a:p>
            <a:pPr algn="l">
              <a:buNone/>
            </a:pPr>
            <a:r>
              <a:rPr lang="gsw-FR" sz="2900" i="1" dirty="0" smtClean="0">
                <a:solidFill>
                  <a:schemeClr val="accent1">
                    <a:lumMod val="60000"/>
                    <a:lumOff val="40000"/>
                  </a:schemeClr>
                </a:solidFill>
              </a:rPr>
              <a:t>fetch c into v_id,v_fname, v_sal;</a:t>
            </a:r>
          </a:p>
          <a:p>
            <a:pPr algn="l">
              <a:buNone/>
            </a:pPr>
            <a:r>
              <a:rPr lang="gsw-FR" sz="2900" i="1" dirty="0" smtClean="0">
                <a:solidFill>
                  <a:schemeClr val="accent1">
                    <a:lumMod val="60000"/>
                    <a:lumOff val="40000"/>
                  </a:schemeClr>
                </a:solidFill>
              </a:rPr>
              <a:t>exit when c % notfound;</a:t>
            </a:r>
          </a:p>
          <a:p>
            <a:pPr algn="l">
              <a:buNone/>
            </a:pPr>
            <a:r>
              <a:rPr lang="gsw-FR" sz="2900" i="1" dirty="0" smtClean="0">
                <a:solidFill>
                  <a:schemeClr val="accent1">
                    <a:lumMod val="60000"/>
                    <a:lumOff val="40000"/>
                  </a:schemeClr>
                </a:solidFill>
              </a:rPr>
              <a:t>dbms_output.put_line(v_id||' '||v_fname||' '||v_sal);</a:t>
            </a:r>
          </a:p>
          <a:p>
            <a:pPr algn="l">
              <a:buNone/>
            </a:pPr>
            <a:r>
              <a:rPr lang="gsw-FR" sz="2900" i="1" dirty="0" smtClean="0">
                <a:solidFill>
                  <a:schemeClr val="accent1">
                    <a:lumMod val="60000"/>
                    <a:lumOff val="40000"/>
                  </a:schemeClr>
                </a:solidFill>
              </a:rPr>
              <a:t>end loop;</a:t>
            </a:r>
          </a:p>
          <a:p>
            <a:pPr algn="l">
              <a:buNone/>
            </a:pPr>
            <a:r>
              <a:rPr lang="gsw-FR" sz="2900" i="1" dirty="0" smtClean="0">
                <a:solidFill>
                  <a:schemeClr val="accent1">
                    <a:lumMod val="60000"/>
                    <a:lumOff val="40000"/>
                  </a:schemeClr>
                </a:solidFill>
              </a:rPr>
              <a:t>close c;</a:t>
            </a:r>
          </a:p>
          <a:p>
            <a:pPr lvl="8" algn="l">
              <a:buNone/>
            </a:pPr>
            <a:r>
              <a:rPr lang="gsw-FR" sz="2900" i="1" dirty="0" smtClean="0">
                <a:solidFill>
                  <a:schemeClr val="accent1">
                    <a:lumMod val="60000"/>
                    <a:lumOff val="40000"/>
                  </a:schemeClr>
                </a:solidFill>
              </a:rPr>
              <a:t>end ;</a:t>
            </a:r>
            <a:endParaRPr lang="ar-SA" sz="2900" i="1" dirty="0">
              <a:solidFill>
                <a:schemeClr val="accent1">
                  <a:lumMod val="60000"/>
                  <a:lumOff val="40000"/>
                </a:schemeClr>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42984"/>
            <a:ext cx="8229600" cy="1143000"/>
          </a:xfrm>
        </p:spPr>
        <p:txBody>
          <a:bodyPr>
            <a:normAutofit/>
          </a:bodyPr>
          <a:lstStyle/>
          <a:p>
            <a:pPr algn="r"/>
            <a:r>
              <a:rPr lang="ar-SA" sz="2000" i="1" dirty="0" smtClean="0">
                <a:solidFill>
                  <a:schemeClr val="accent1">
                    <a:lumMod val="60000"/>
                    <a:lumOff val="40000"/>
                  </a:schemeClr>
                </a:solidFill>
              </a:rPr>
              <a:t>يمكن استخدام المؤشرات مع السجلات فبدلا من إرجاع قيمة المؤشر في المتغيرات يتم ارجاعها في سجل</a:t>
            </a:r>
            <a:br>
              <a:rPr lang="ar-SA" sz="2000" i="1" dirty="0" smtClean="0">
                <a:solidFill>
                  <a:schemeClr val="accent1">
                    <a:lumMod val="60000"/>
                    <a:lumOff val="40000"/>
                  </a:schemeClr>
                </a:solidFill>
              </a:rPr>
            </a:br>
            <a:r>
              <a:rPr lang="ar-SA" sz="2000" i="1" dirty="0" smtClean="0">
                <a:solidFill>
                  <a:schemeClr val="accent1">
                    <a:lumMod val="60000"/>
                    <a:lumOff val="40000"/>
                  </a:schemeClr>
                </a:solidFill>
              </a:rPr>
              <a:t>مثال:</a:t>
            </a:r>
            <a:r>
              <a:rPr lang="ar-SA" sz="2400" dirty="0" smtClean="0"/>
              <a:t/>
            </a:r>
            <a:br>
              <a:rPr lang="ar-SA" sz="2400" dirty="0" smtClean="0"/>
            </a:br>
            <a:endParaRPr lang="ar-SA" sz="2400" dirty="0"/>
          </a:p>
        </p:txBody>
      </p:sp>
      <p:sp>
        <p:nvSpPr>
          <p:cNvPr id="3" name="Content Placeholder 2"/>
          <p:cNvSpPr>
            <a:spLocks noGrp="1"/>
          </p:cNvSpPr>
          <p:nvPr>
            <p:ph idx="1"/>
          </p:nvPr>
        </p:nvSpPr>
        <p:spPr/>
        <p:txBody>
          <a:bodyPr>
            <a:normAutofit fontScale="77500" lnSpcReduction="20000"/>
          </a:bodyPr>
          <a:lstStyle/>
          <a:p>
            <a:pPr>
              <a:buNone/>
            </a:pPr>
            <a:r>
              <a:rPr lang="ar-SA" sz="2400" i="1" dirty="0" smtClean="0">
                <a:solidFill>
                  <a:schemeClr val="accent1">
                    <a:lumMod val="60000"/>
                    <a:lumOff val="40000"/>
                  </a:schemeClr>
                </a:solidFill>
              </a:rPr>
              <a:t>قم بإنشاء </a:t>
            </a:r>
            <a:r>
              <a:rPr lang="en-US" sz="2400" i="1" dirty="0" smtClean="0">
                <a:solidFill>
                  <a:schemeClr val="accent1">
                    <a:lumMod val="60000"/>
                    <a:lumOff val="40000"/>
                  </a:schemeClr>
                </a:solidFill>
              </a:rPr>
              <a:t>cursor</a:t>
            </a:r>
            <a:r>
              <a:rPr lang="ar-SA" sz="2400" i="1" dirty="0" smtClean="0">
                <a:solidFill>
                  <a:schemeClr val="accent1">
                    <a:lumMod val="60000"/>
                    <a:lumOff val="40000"/>
                  </a:schemeClr>
                </a:solidFill>
              </a:rPr>
              <a:t>يقوم بإسترجاع وطباعة اسم ورقم ومرتب الموظف اذا كان رقم القسم يساوي </a:t>
            </a:r>
            <a:r>
              <a:rPr lang="en-US" sz="2400" i="1" dirty="0" smtClean="0">
                <a:solidFill>
                  <a:schemeClr val="accent1">
                    <a:lumMod val="60000"/>
                    <a:lumOff val="40000"/>
                  </a:schemeClr>
                </a:solidFill>
              </a:rPr>
              <a:t>10</a:t>
            </a:r>
            <a:r>
              <a:rPr lang="ar-SA" sz="2400" i="1" dirty="0" smtClean="0">
                <a:solidFill>
                  <a:schemeClr val="accent1">
                    <a:lumMod val="60000"/>
                    <a:lumOff val="40000"/>
                  </a:schemeClr>
                </a:solidFill>
              </a:rPr>
              <a:t> </a:t>
            </a:r>
          </a:p>
          <a:p>
            <a:pPr algn="l">
              <a:buNone/>
            </a:pPr>
            <a:r>
              <a:rPr lang="gsw-FR" sz="2400" i="1" dirty="0" smtClean="0">
                <a:solidFill>
                  <a:schemeClr val="accent1">
                    <a:lumMod val="60000"/>
                    <a:lumOff val="40000"/>
                  </a:schemeClr>
                </a:solidFill>
              </a:rPr>
              <a:t>declare</a:t>
            </a:r>
          </a:p>
          <a:p>
            <a:pPr algn="l">
              <a:buNone/>
            </a:pPr>
            <a:r>
              <a:rPr lang="gsw-FR" sz="2400" i="1" dirty="0" smtClean="0">
                <a:solidFill>
                  <a:schemeClr val="accent1">
                    <a:lumMod val="60000"/>
                    <a:lumOff val="40000"/>
                  </a:schemeClr>
                </a:solidFill>
              </a:rPr>
              <a:t>Cursor</a:t>
            </a:r>
            <a:r>
              <a:rPr lang="en-US" sz="2400" i="1" dirty="0" smtClean="0">
                <a:solidFill>
                  <a:schemeClr val="accent1">
                    <a:lumMod val="60000"/>
                    <a:lumOff val="40000"/>
                  </a:schemeClr>
                </a:solidFill>
              </a:rPr>
              <a:t>  </a:t>
            </a:r>
            <a:r>
              <a:rPr lang="gsw-FR" sz="2400" i="1" dirty="0" smtClean="0">
                <a:solidFill>
                  <a:schemeClr val="accent1">
                    <a:lumMod val="60000"/>
                    <a:lumOff val="40000"/>
                  </a:schemeClr>
                </a:solidFill>
              </a:rPr>
              <a:t>c is  select  employee_id,first_name,salary</a:t>
            </a:r>
          </a:p>
          <a:p>
            <a:pPr algn="l">
              <a:buNone/>
            </a:pPr>
            <a:r>
              <a:rPr lang="gsw-FR" sz="2400" i="1" dirty="0" smtClean="0">
                <a:solidFill>
                  <a:schemeClr val="accent1">
                    <a:lumMod val="60000"/>
                    <a:lumOff val="40000"/>
                  </a:schemeClr>
                </a:solidFill>
              </a:rPr>
              <a:t>From employees where  department_id=50;</a:t>
            </a:r>
          </a:p>
          <a:p>
            <a:pPr algn="l">
              <a:buNone/>
            </a:pPr>
            <a:r>
              <a:rPr lang="gsw-FR" sz="2400" i="1" dirty="0" smtClean="0">
                <a:solidFill>
                  <a:schemeClr val="accent1">
                    <a:lumMod val="60000"/>
                    <a:lumOff val="40000"/>
                  </a:schemeClr>
                </a:solidFill>
              </a:rPr>
              <a:t>v_rec  c %rowtype;</a:t>
            </a:r>
          </a:p>
          <a:p>
            <a:pPr algn="l">
              <a:buNone/>
            </a:pPr>
            <a:r>
              <a:rPr lang="gsw-FR" sz="2400" i="1" dirty="0" smtClean="0">
                <a:solidFill>
                  <a:schemeClr val="accent1">
                    <a:lumMod val="60000"/>
                    <a:lumOff val="40000"/>
                  </a:schemeClr>
                </a:solidFill>
              </a:rPr>
              <a:t>begin</a:t>
            </a:r>
          </a:p>
          <a:p>
            <a:pPr algn="l">
              <a:buNone/>
            </a:pPr>
            <a:r>
              <a:rPr lang="gsw-FR" sz="2400" i="1" dirty="0" smtClean="0">
                <a:solidFill>
                  <a:schemeClr val="accent1">
                    <a:lumMod val="60000"/>
                    <a:lumOff val="40000"/>
                  </a:schemeClr>
                </a:solidFill>
              </a:rPr>
              <a:t>open c;</a:t>
            </a:r>
          </a:p>
          <a:p>
            <a:pPr algn="l">
              <a:buNone/>
            </a:pPr>
            <a:r>
              <a:rPr lang="gsw-FR" sz="2400" i="1" dirty="0" smtClean="0">
                <a:solidFill>
                  <a:schemeClr val="accent1">
                    <a:lumMod val="60000"/>
                    <a:lumOff val="40000"/>
                  </a:schemeClr>
                </a:solidFill>
              </a:rPr>
              <a:t>fetch c into v_rec;</a:t>
            </a:r>
          </a:p>
          <a:p>
            <a:pPr algn="l">
              <a:buNone/>
            </a:pPr>
            <a:r>
              <a:rPr lang="gsw-FR" sz="2400" i="1" dirty="0" smtClean="0">
                <a:solidFill>
                  <a:schemeClr val="accent1">
                    <a:lumMod val="60000"/>
                    <a:lumOff val="40000"/>
                  </a:schemeClr>
                </a:solidFill>
              </a:rPr>
              <a:t>while c %found loop</a:t>
            </a:r>
          </a:p>
          <a:p>
            <a:pPr algn="l">
              <a:buNone/>
            </a:pPr>
            <a:r>
              <a:rPr lang="gsw-FR" sz="2400" i="1" dirty="0" smtClean="0">
                <a:solidFill>
                  <a:schemeClr val="accent1">
                    <a:lumMod val="60000"/>
                    <a:lumOff val="40000"/>
                  </a:schemeClr>
                </a:solidFill>
              </a:rPr>
              <a:t>dbms_output.put_line(v_rec.employee_id||' '||v_rec.first_name||' '||v_rec.salary</a:t>
            </a:r>
            <a:r>
              <a:rPr lang="en-US" sz="2400" i="1" dirty="0" smtClean="0">
                <a:solidFill>
                  <a:schemeClr val="accent1">
                    <a:lumMod val="60000"/>
                    <a:lumOff val="40000"/>
                  </a:schemeClr>
                </a:solidFill>
              </a:rPr>
              <a:t>);</a:t>
            </a:r>
            <a:endParaRPr lang="gsw-FR" sz="2400" i="1" dirty="0" smtClean="0">
              <a:solidFill>
                <a:schemeClr val="accent1">
                  <a:lumMod val="60000"/>
                  <a:lumOff val="40000"/>
                </a:schemeClr>
              </a:solidFill>
            </a:endParaRPr>
          </a:p>
          <a:p>
            <a:pPr algn="l">
              <a:buNone/>
            </a:pPr>
            <a:r>
              <a:rPr lang="gsw-FR" sz="2400" i="1" dirty="0" smtClean="0">
                <a:solidFill>
                  <a:schemeClr val="accent1">
                    <a:lumMod val="60000"/>
                    <a:lumOff val="40000"/>
                  </a:schemeClr>
                </a:solidFill>
              </a:rPr>
              <a:t>Fetch c into  v_rec;</a:t>
            </a:r>
          </a:p>
          <a:p>
            <a:pPr algn="l">
              <a:buNone/>
            </a:pPr>
            <a:r>
              <a:rPr lang="gsw-FR" sz="2400" i="1" dirty="0" smtClean="0">
                <a:solidFill>
                  <a:schemeClr val="accent1">
                    <a:lumMod val="60000"/>
                    <a:lumOff val="40000"/>
                  </a:schemeClr>
                </a:solidFill>
              </a:rPr>
              <a:t>end loop;</a:t>
            </a:r>
          </a:p>
          <a:p>
            <a:pPr algn="l">
              <a:buNone/>
            </a:pPr>
            <a:r>
              <a:rPr lang="gsw-FR" sz="2400" i="1" dirty="0" smtClean="0">
                <a:solidFill>
                  <a:schemeClr val="accent1">
                    <a:lumMod val="60000"/>
                    <a:lumOff val="40000"/>
                  </a:schemeClr>
                </a:solidFill>
              </a:rPr>
              <a:t>close c;</a:t>
            </a:r>
          </a:p>
          <a:p>
            <a:pPr algn="l">
              <a:buNone/>
            </a:pPr>
            <a:r>
              <a:rPr lang="gsw-FR" sz="2400" i="1" dirty="0" smtClean="0">
                <a:solidFill>
                  <a:schemeClr val="accent1">
                    <a:lumMod val="60000"/>
                    <a:lumOff val="40000"/>
                  </a:schemeClr>
                </a:solidFill>
              </a:rPr>
              <a:t>end ;</a:t>
            </a:r>
            <a:endParaRPr lang="ar-SA" sz="2400" i="1" dirty="0" smtClean="0">
              <a:solidFill>
                <a:schemeClr val="accent1">
                  <a:lumMod val="60000"/>
                  <a:lumOff val="40000"/>
                </a:schemeClr>
              </a:solidFill>
            </a:endParaRPr>
          </a:p>
          <a:p>
            <a:pPr>
              <a:buNone/>
            </a:pPr>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lstStyle/>
          <a:p>
            <a:pPr algn="r"/>
            <a:r>
              <a:rPr lang="ar-SA" sz="3200" i="1" dirty="0" smtClean="0">
                <a:solidFill>
                  <a:schemeClr val="accent1">
                    <a:lumMod val="60000"/>
                    <a:lumOff val="40000"/>
                  </a:schemeClr>
                </a:solidFill>
              </a:rPr>
              <a:t>يمكن حل المثال السابق بإستخدام حلقة </a:t>
            </a:r>
            <a:r>
              <a:rPr lang="en-US" sz="3200" i="1" dirty="0" smtClean="0">
                <a:solidFill>
                  <a:schemeClr val="accent1">
                    <a:lumMod val="60000"/>
                    <a:lumOff val="40000"/>
                  </a:schemeClr>
                </a:solidFill>
              </a:rPr>
              <a:t>for</a:t>
            </a:r>
            <a:endParaRPr lang="ar-SA" sz="3200" i="1" dirty="0">
              <a:solidFill>
                <a:schemeClr val="accent1">
                  <a:lumMod val="60000"/>
                  <a:lumOff val="40000"/>
                </a:schemeClr>
              </a:solidFill>
            </a:endParaRPr>
          </a:p>
        </p:txBody>
      </p:sp>
      <p:sp>
        <p:nvSpPr>
          <p:cNvPr id="3" name="Content Placeholder 2"/>
          <p:cNvSpPr>
            <a:spLocks noGrp="1"/>
          </p:cNvSpPr>
          <p:nvPr>
            <p:ph idx="1"/>
          </p:nvPr>
        </p:nvSpPr>
        <p:spPr/>
        <p:txBody>
          <a:bodyPr>
            <a:normAutofit/>
          </a:bodyPr>
          <a:lstStyle/>
          <a:p>
            <a:pPr algn="l">
              <a:buNone/>
            </a:pPr>
            <a:r>
              <a:rPr lang="gsw-FR" i="1" dirty="0" smtClean="0">
                <a:solidFill>
                  <a:schemeClr val="accent1">
                    <a:lumMod val="60000"/>
                    <a:lumOff val="40000"/>
                  </a:schemeClr>
                </a:solidFill>
              </a:rPr>
              <a:t>declare</a:t>
            </a:r>
          </a:p>
          <a:p>
            <a:pPr algn="l">
              <a:buNone/>
            </a:pPr>
            <a:r>
              <a:rPr lang="en-US" i="1" dirty="0" smtClean="0">
                <a:solidFill>
                  <a:schemeClr val="accent1">
                    <a:lumMod val="60000"/>
                    <a:lumOff val="40000"/>
                  </a:schemeClr>
                </a:solidFill>
              </a:rPr>
              <a:t>Cursor  c is select employee_id , first_name ,salary</a:t>
            </a:r>
          </a:p>
          <a:p>
            <a:pPr algn="l">
              <a:buNone/>
            </a:pPr>
            <a:r>
              <a:rPr lang="gsw-FR" i="1" dirty="0" smtClean="0">
                <a:solidFill>
                  <a:schemeClr val="accent1">
                    <a:lumMod val="60000"/>
                    <a:lumOff val="40000"/>
                  </a:schemeClr>
                </a:solidFill>
              </a:rPr>
              <a:t>from employees where department_id=50;</a:t>
            </a:r>
          </a:p>
          <a:p>
            <a:pPr algn="l">
              <a:buNone/>
            </a:pPr>
            <a:r>
              <a:rPr lang="gsw-FR" i="1" dirty="0" smtClean="0">
                <a:solidFill>
                  <a:schemeClr val="accent1">
                    <a:lumMod val="60000"/>
                    <a:lumOff val="40000"/>
                  </a:schemeClr>
                </a:solidFill>
              </a:rPr>
              <a:t>begin</a:t>
            </a:r>
          </a:p>
          <a:p>
            <a:pPr algn="l">
              <a:buNone/>
            </a:pPr>
            <a:r>
              <a:rPr lang="gsw-FR" i="1" dirty="0" smtClean="0">
                <a:solidFill>
                  <a:schemeClr val="accent1">
                    <a:lumMod val="60000"/>
                    <a:lumOff val="40000"/>
                  </a:schemeClr>
                </a:solidFill>
              </a:rPr>
              <a:t>For  v_recin  in c loop</a:t>
            </a:r>
          </a:p>
          <a:p>
            <a:pPr algn="l">
              <a:buNone/>
            </a:pPr>
            <a:r>
              <a:rPr lang="gsw-FR" i="1" dirty="0" smtClean="0">
                <a:solidFill>
                  <a:schemeClr val="accent1">
                    <a:lumMod val="60000"/>
                    <a:lumOff val="40000"/>
                  </a:schemeClr>
                </a:solidFill>
              </a:rPr>
              <a:t>dbms_output.put_line(v_rec.employee_id||' '||v_rec.first_name||' '||v_rec.salary);</a:t>
            </a:r>
          </a:p>
          <a:p>
            <a:pPr algn="l">
              <a:buNone/>
            </a:pPr>
            <a:r>
              <a:rPr lang="gsw-FR" i="1" dirty="0" smtClean="0">
                <a:solidFill>
                  <a:schemeClr val="accent1">
                    <a:lumMod val="60000"/>
                    <a:lumOff val="40000"/>
                  </a:schemeClr>
                </a:solidFill>
              </a:rPr>
              <a:t>end loop;</a:t>
            </a:r>
          </a:p>
          <a:p>
            <a:pPr algn="l">
              <a:buNone/>
            </a:pPr>
            <a:r>
              <a:rPr lang="gsw-FR" i="1" dirty="0" smtClean="0">
                <a:solidFill>
                  <a:schemeClr val="accent1">
                    <a:lumMod val="60000"/>
                    <a:lumOff val="40000"/>
                  </a:schemeClr>
                </a:solidFill>
              </a:rPr>
              <a:t>end;</a:t>
            </a:r>
            <a:endParaRPr lang="ar-SA" i="1" dirty="0">
              <a:solidFill>
                <a:schemeClr val="accent1">
                  <a:lumMod val="60000"/>
                  <a:lumOff val="40000"/>
                </a:schemeClr>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14422"/>
            <a:ext cx="8229600" cy="1143000"/>
          </a:xfrm>
        </p:spPr>
        <p:txBody>
          <a:bodyPr>
            <a:normAutofit fontScale="90000"/>
          </a:bodyPr>
          <a:lstStyle/>
          <a:p>
            <a:pPr algn="r"/>
            <a:r>
              <a:rPr lang="ar-SA" sz="2800" i="1" dirty="0" smtClean="0">
                <a:solidFill>
                  <a:schemeClr val="accent1">
                    <a:lumMod val="60000"/>
                    <a:lumOff val="40000"/>
                  </a:schemeClr>
                </a:solidFill>
              </a:rPr>
              <a:t>عند استخدام حلقة </a:t>
            </a:r>
            <a:r>
              <a:rPr lang="en-US" sz="2800" i="1" dirty="0" smtClean="0">
                <a:solidFill>
                  <a:schemeClr val="accent1">
                    <a:lumMod val="60000"/>
                    <a:lumOff val="40000"/>
                  </a:schemeClr>
                </a:solidFill>
              </a:rPr>
              <a:t>for </a:t>
            </a:r>
            <a:r>
              <a:rPr lang="ar-SA" sz="2800" i="1" dirty="0" smtClean="0">
                <a:solidFill>
                  <a:schemeClr val="accent1">
                    <a:lumMod val="60000"/>
                    <a:lumOff val="40000"/>
                  </a:schemeClr>
                </a:solidFill>
              </a:rPr>
              <a:t> مع المؤشرات لا نحتاج الى :</a:t>
            </a:r>
            <a:br>
              <a:rPr lang="ar-SA" sz="2800" i="1" dirty="0" smtClean="0">
                <a:solidFill>
                  <a:schemeClr val="accent1">
                    <a:lumMod val="60000"/>
                    <a:lumOff val="40000"/>
                  </a:schemeClr>
                </a:solidFill>
              </a:rPr>
            </a:br>
            <a:r>
              <a:rPr lang="en-US" sz="2800" i="1" dirty="0" smtClean="0">
                <a:solidFill>
                  <a:schemeClr val="accent1">
                    <a:lumMod val="60000"/>
                    <a:lumOff val="40000"/>
                  </a:schemeClr>
                </a:solidFill>
              </a:rPr>
              <a:t>fetch ,open, close</a:t>
            </a:r>
            <a:r>
              <a:rPr lang="en-US" sz="1200" dirty="0" smtClean="0"/>
              <a:t/>
            </a:r>
            <a:br>
              <a:rPr lang="en-US" sz="1200" dirty="0" smtClean="0"/>
            </a:br>
            <a:r>
              <a:rPr lang="ar-SA" sz="1200" dirty="0" smtClean="0"/>
              <a:t/>
            </a:r>
            <a:br>
              <a:rPr lang="ar-SA" sz="1200" dirty="0" smtClean="0"/>
            </a:br>
            <a:endParaRPr lang="ar-SA" sz="1200" dirty="0"/>
          </a:p>
        </p:txBody>
      </p:sp>
      <p:sp>
        <p:nvSpPr>
          <p:cNvPr id="3" name="Content Placeholder 2"/>
          <p:cNvSpPr>
            <a:spLocks noGrp="1"/>
          </p:cNvSpPr>
          <p:nvPr>
            <p:ph idx="1"/>
          </p:nvPr>
        </p:nvSpPr>
        <p:spPr/>
        <p:txBody>
          <a:bodyPr>
            <a:normAutofit/>
          </a:bodyPr>
          <a:lstStyle/>
          <a:p>
            <a:pPr>
              <a:buNone/>
            </a:pPr>
            <a:endParaRPr lang="ar-SA" sz="2800" dirty="0" smtClean="0"/>
          </a:p>
          <a:p>
            <a:pPr>
              <a:buNone/>
            </a:pPr>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301038" cy="1143000"/>
          </a:xfrm>
        </p:spPr>
        <p:txBody>
          <a:bodyPr>
            <a:normAutofit/>
          </a:bodyPr>
          <a:lstStyle/>
          <a:p>
            <a:pPr algn="r"/>
            <a:r>
              <a:rPr lang="ar-SA" sz="2400" i="1" dirty="0" smtClean="0">
                <a:solidFill>
                  <a:schemeClr val="accent1">
                    <a:lumMod val="60000"/>
                    <a:lumOff val="40000"/>
                  </a:schemeClr>
                </a:solidFill>
              </a:rPr>
              <a:t>مثال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قم بإنشاء </a:t>
            </a:r>
            <a:r>
              <a:rPr lang="en-US" sz="2400" i="1" dirty="0" smtClean="0">
                <a:solidFill>
                  <a:schemeClr val="accent1">
                    <a:lumMod val="60000"/>
                    <a:lumOff val="40000"/>
                  </a:schemeClr>
                </a:solidFill>
              </a:rPr>
              <a:t>cursor</a:t>
            </a:r>
            <a:r>
              <a:rPr lang="ar-SA" sz="2400" i="1" dirty="0" smtClean="0">
                <a:solidFill>
                  <a:schemeClr val="accent1">
                    <a:lumMod val="60000"/>
                    <a:lumOff val="40000"/>
                  </a:schemeClr>
                </a:solidFill>
              </a:rPr>
              <a:t>يقوم بتعديل وطباعة المرتب بإضافة </a:t>
            </a:r>
            <a:r>
              <a:rPr lang="en-US" sz="2400" i="1" dirty="0" smtClean="0">
                <a:solidFill>
                  <a:schemeClr val="accent1">
                    <a:lumMod val="60000"/>
                    <a:lumOff val="40000"/>
                  </a:schemeClr>
                </a:solidFill>
              </a:rPr>
              <a:t>  200</a:t>
            </a:r>
            <a:r>
              <a:rPr lang="ar-SA" sz="2400" i="1" dirty="0" smtClean="0">
                <a:solidFill>
                  <a:schemeClr val="accent1">
                    <a:lumMod val="60000"/>
                    <a:lumOff val="40000"/>
                  </a:schemeClr>
                </a:solidFill>
              </a:rPr>
              <a:t>للمرتب اذا كان المرتب اكبر من</a:t>
            </a:r>
            <a:r>
              <a:rPr lang="en-US" sz="2400" i="1" dirty="0" smtClean="0">
                <a:solidFill>
                  <a:schemeClr val="accent1">
                    <a:lumMod val="60000"/>
                    <a:lumOff val="40000"/>
                  </a:schemeClr>
                </a:solidFill>
              </a:rPr>
              <a:t> 3000</a:t>
            </a:r>
            <a:r>
              <a:rPr lang="ar-SA" sz="2400" i="1" dirty="0" smtClean="0">
                <a:solidFill>
                  <a:schemeClr val="accent1">
                    <a:lumMod val="60000"/>
                    <a:lumOff val="40000"/>
                  </a:schemeClr>
                </a:solidFill>
              </a:rPr>
              <a:t>وطباعة الرسالة التالية إذا كان المرتب اقل من </a:t>
            </a:r>
            <a:r>
              <a:rPr lang="en-US" sz="2400" i="1" dirty="0" smtClean="0">
                <a:solidFill>
                  <a:schemeClr val="accent1">
                    <a:lumMod val="60000"/>
                    <a:lumOff val="40000"/>
                  </a:schemeClr>
                </a:solidFill>
              </a:rPr>
              <a:t>3000</a:t>
            </a:r>
            <a:r>
              <a:rPr lang="ar-SA" sz="2400" i="1" dirty="0" smtClean="0">
                <a:solidFill>
                  <a:schemeClr val="accent1">
                    <a:lumMod val="60000"/>
                    <a:lumOff val="40000"/>
                  </a:schemeClr>
                </a:solidFill>
              </a:rPr>
              <a:t> </a:t>
            </a:r>
            <a:r>
              <a:rPr lang="gsw-FR" sz="2400" i="1" dirty="0" smtClean="0">
                <a:solidFill>
                  <a:schemeClr val="accent1">
                    <a:lumMod val="60000"/>
                    <a:lumOff val="40000"/>
                  </a:schemeClr>
                </a:solidFill>
              </a:rPr>
              <a:t>No Changes)</a:t>
            </a:r>
            <a:r>
              <a:rPr lang="ar-SA" sz="2400" i="1" dirty="0" smtClean="0">
                <a:solidFill>
                  <a:schemeClr val="accent1">
                    <a:lumMod val="60000"/>
                    <a:lumOff val="40000"/>
                  </a:schemeClr>
                </a:solidFill>
              </a:rPr>
              <a:t>)</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55000" lnSpcReduction="20000"/>
          </a:bodyPr>
          <a:lstStyle/>
          <a:p>
            <a:pPr algn="l">
              <a:buNone/>
            </a:pPr>
            <a:r>
              <a:rPr lang="gsw-FR" sz="2800" i="1" dirty="0" smtClean="0">
                <a:solidFill>
                  <a:schemeClr val="accent1">
                    <a:lumMod val="60000"/>
                    <a:lumOff val="40000"/>
                  </a:schemeClr>
                </a:solidFill>
              </a:rPr>
              <a:t>declare</a:t>
            </a:r>
          </a:p>
          <a:p>
            <a:pPr algn="l">
              <a:buNone/>
            </a:pPr>
            <a:r>
              <a:rPr lang="gsw-FR" sz="2800" i="1" dirty="0" smtClean="0">
                <a:solidFill>
                  <a:schemeClr val="accent1">
                    <a:lumMod val="60000"/>
                    <a:lumOff val="40000"/>
                  </a:schemeClr>
                </a:solidFill>
              </a:rPr>
              <a:t>v_sal</a:t>
            </a:r>
            <a:r>
              <a:rPr lang="en-US" sz="2800" i="1" dirty="0" smtClean="0">
                <a:solidFill>
                  <a:schemeClr val="accent1">
                    <a:lumMod val="60000"/>
                    <a:lumOff val="40000"/>
                  </a:schemeClr>
                </a:solidFill>
              </a:rPr>
              <a:t>  </a:t>
            </a:r>
            <a:r>
              <a:rPr lang="gsw-FR" sz="2800" i="1" dirty="0" smtClean="0">
                <a:solidFill>
                  <a:schemeClr val="accent1">
                    <a:lumMod val="60000"/>
                    <a:lumOff val="40000"/>
                  </a:schemeClr>
                </a:solidFill>
              </a:rPr>
              <a:t>employees.salary%type;</a:t>
            </a:r>
          </a:p>
          <a:p>
            <a:pPr algn="l">
              <a:buNone/>
            </a:pPr>
            <a:r>
              <a:rPr lang="gsw-FR" sz="2800" i="1" dirty="0" smtClean="0">
                <a:solidFill>
                  <a:schemeClr val="accent1">
                    <a:lumMod val="60000"/>
                    <a:lumOff val="40000"/>
                  </a:schemeClr>
                </a:solidFill>
              </a:rPr>
              <a:t>v_id    employees.employee_id%type;</a:t>
            </a:r>
          </a:p>
          <a:p>
            <a:pPr algn="l">
              <a:buNone/>
            </a:pPr>
            <a:r>
              <a:rPr lang="gsw-FR" sz="2800" i="1" dirty="0" smtClean="0">
                <a:solidFill>
                  <a:schemeClr val="accent1">
                    <a:lumMod val="60000"/>
                    <a:lumOff val="40000"/>
                  </a:schemeClr>
                </a:solidFill>
              </a:rPr>
              <a:t>Cursor   c    is    select     employee_id   ,  salary   from   employees;</a:t>
            </a:r>
          </a:p>
          <a:p>
            <a:pPr algn="l">
              <a:buNone/>
            </a:pPr>
            <a:r>
              <a:rPr lang="gsw-FR" sz="2800" i="1" dirty="0" smtClean="0">
                <a:solidFill>
                  <a:schemeClr val="accent1">
                    <a:lumMod val="60000"/>
                    <a:lumOff val="40000"/>
                  </a:schemeClr>
                </a:solidFill>
              </a:rPr>
              <a:t>begin</a:t>
            </a:r>
          </a:p>
          <a:p>
            <a:pPr algn="l">
              <a:buNone/>
            </a:pPr>
            <a:r>
              <a:rPr lang="gsw-FR" sz="2800" i="1" dirty="0" smtClean="0">
                <a:solidFill>
                  <a:schemeClr val="accent1">
                    <a:lumMod val="60000"/>
                    <a:lumOff val="40000"/>
                  </a:schemeClr>
                </a:solidFill>
              </a:rPr>
              <a:t>open   c;</a:t>
            </a:r>
          </a:p>
          <a:p>
            <a:pPr algn="l">
              <a:buNone/>
            </a:pPr>
            <a:r>
              <a:rPr lang="gsw-FR" sz="2800" i="1" dirty="0" smtClean="0">
                <a:solidFill>
                  <a:schemeClr val="accent1">
                    <a:lumMod val="60000"/>
                    <a:lumOff val="40000"/>
                  </a:schemeClr>
                </a:solidFill>
              </a:rPr>
              <a:t>loop</a:t>
            </a:r>
          </a:p>
          <a:p>
            <a:pPr algn="l">
              <a:buNone/>
            </a:pPr>
            <a:r>
              <a:rPr lang="gsw-FR" sz="2800" i="1" dirty="0" smtClean="0">
                <a:solidFill>
                  <a:schemeClr val="accent1">
                    <a:lumMod val="60000"/>
                    <a:lumOff val="40000"/>
                  </a:schemeClr>
                </a:solidFill>
              </a:rPr>
              <a:t>fetch c into    v_id,  v_sal;</a:t>
            </a:r>
          </a:p>
          <a:p>
            <a:pPr algn="l">
              <a:buNone/>
            </a:pPr>
            <a:r>
              <a:rPr lang="gsw-FR" sz="2800" i="1" dirty="0" smtClean="0">
                <a:solidFill>
                  <a:schemeClr val="accent1">
                    <a:lumMod val="60000"/>
                    <a:lumOff val="40000"/>
                  </a:schemeClr>
                </a:solidFill>
              </a:rPr>
              <a:t>exit when c%notfound;</a:t>
            </a:r>
          </a:p>
          <a:p>
            <a:pPr algn="l">
              <a:buNone/>
            </a:pPr>
            <a:r>
              <a:rPr lang="gsw-FR" sz="2800" i="1" dirty="0" smtClean="0">
                <a:solidFill>
                  <a:schemeClr val="accent1">
                    <a:lumMod val="60000"/>
                    <a:lumOff val="40000"/>
                  </a:schemeClr>
                </a:solidFill>
              </a:rPr>
              <a:t>If   v_sal   &gt; 3000 then</a:t>
            </a:r>
          </a:p>
          <a:p>
            <a:pPr algn="l">
              <a:buNone/>
            </a:pPr>
            <a:r>
              <a:rPr lang="en-US" sz="2800" i="1" dirty="0" smtClean="0">
                <a:solidFill>
                  <a:schemeClr val="accent1">
                    <a:lumMod val="60000"/>
                    <a:lumOff val="40000"/>
                  </a:schemeClr>
                </a:solidFill>
              </a:rPr>
              <a:t>Update employees  set   salary   =salary+200   where   employee_id= v _id;</a:t>
            </a:r>
            <a:endParaRPr lang="ar-SA" sz="2800" i="1" dirty="0" smtClean="0">
              <a:solidFill>
                <a:schemeClr val="accent1">
                  <a:lumMod val="60000"/>
                  <a:lumOff val="40000"/>
                </a:schemeClr>
              </a:solidFill>
            </a:endParaRPr>
          </a:p>
          <a:p>
            <a:pPr algn="l">
              <a:buNone/>
            </a:pPr>
            <a:r>
              <a:rPr lang="gsw-FR" sz="2800" i="1" dirty="0" smtClean="0">
                <a:solidFill>
                  <a:schemeClr val="accent1">
                    <a:lumMod val="60000"/>
                    <a:lumOff val="40000"/>
                  </a:schemeClr>
                </a:solidFill>
              </a:rPr>
              <a:t>dbms_output.put_line(v_sal );</a:t>
            </a:r>
            <a:endParaRPr lang="en-US" sz="2800" i="1" dirty="0" smtClean="0">
              <a:solidFill>
                <a:schemeClr val="accent1">
                  <a:lumMod val="60000"/>
                  <a:lumOff val="40000"/>
                </a:schemeClr>
              </a:solidFill>
            </a:endParaRPr>
          </a:p>
          <a:p>
            <a:pPr algn="l">
              <a:buNone/>
            </a:pPr>
            <a:r>
              <a:rPr lang="gsw-FR" sz="2800" i="1" dirty="0" smtClean="0">
                <a:solidFill>
                  <a:schemeClr val="accent1">
                    <a:lumMod val="60000"/>
                    <a:lumOff val="40000"/>
                  </a:schemeClr>
                </a:solidFill>
              </a:rPr>
              <a:t>else</a:t>
            </a:r>
            <a:endParaRPr lang="en-US" sz="2800" i="1" dirty="0" smtClean="0">
              <a:solidFill>
                <a:schemeClr val="accent1">
                  <a:lumMod val="60000"/>
                  <a:lumOff val="40000"/>
                </a:schemeClr>
              </a:solidFill>
            </a:endParaRPr>
          </a:p>
          <a:p>
            <a:pPr algn="l">
              <a:buNone/>
            </a:pPr>
            <a:r>
              <a:rPr lang="gsw-FR" sz="2800" i="1" dirty="0" smtClean="0">
                <a:solidFill>
                  <a:schemeClr val="accent1">
                    <a:lumMod val="60000"/>
                    <a:lumOff val="40000"/>
                  </a:schemeClr>
                </a:solidFill>
              </a:rPr>
              <a:t>dbms_output.put_line('No Changes');</a:t>
            </a:r>
            <a:endParaRPr lang="ar-SA" sz="2800" i="1" dirty="0" smtClean="0">
              <a:solidFill>
                <a:schemeClr val="accent1">
                  <a:lumMod val="60000"/>
                  <a:lumOff val="40000"/>
                </a:schemeClr>
              </a:solidFill>
            </a:endParaRPr>
          </a:p>
          <a:p>
            <a:pPr algn="l">
              <a:buNone/>
            </a:pPr>
            <a:r>
              <a:rPr lang="gsw-FR" sz="2800" i="1" dirty="0" smtClean="0">
                <a:solidFill>
                  <a:schemeClr val="accent1">
                    <a:lumMod val="60000"/>
                    <a:lumOff val="40000"/>
                  </a:schemeClr>
                </a:solidFill>
              </a:rPr>
              <a:t>end if;</a:t>
            </a:r>
          </a:p>
          <a:p>
            <a:pPr algn="l">
              <a:buNone/>
            </a:pPr>
            <a:r>
              <a:rPr lang="gsw-FR" sz="2800" i="1" dirty="0" smtClean="0">
                <a:solidFill>
                  <a:schemeClr val="accent1">
                    <a:lumMod val="60000"/>
                    <a:lumOff val="40000"/>
                  </a:schemeClr>
                </a:solidFill>
              </a:rPr>
              <a:t>end loop;</a:t>
            </a:r>
          </a:p>
          <a:p>
            <a:pPr algn="l">
              <a:buNone/>
            </a:pPr>
            <a:r>
              <a:rPr lang="gsw-FR" sz="2800" i="1" dirty="0" smtClean="0">
                <a:solidFill>
                  <a:schemeClr val="accent1">
                    <a:lumMod val="60000"/>
                    <a:lumOff val="40000"/>
                  </a:schemeClr>
                </a:solidFill>
              </a:rPr>
              <a:t>close c;</a:t>
            </a:r>
          </a:p>
          <a:p>
            <a:pPr algn="l">
              <a:buNone/>
            </a:pPr>
            <a:r>
              <a:rPr lang="gsw-FR" sz="2800" b="1" i="1" dirty="0" smtClean="0">
                <a:solidFill>
                  <a:schemeClr val="accent1">
                    <a:lumMod val="60000"/>
                    <a:lumOff val="40000"/>
                  </a:schemeClr>
                </a:solidFill>
              </a:rPr>
              <a:t>end ;</a:t>
            </a:r>
            <a:endParaRPr lang="ar-SA" sz="2800" i="1" dirty="0" smtClean="0">
              <a:solidFill>
                <a:schemeClr val="accent1">
                  <a:lumMod val="60000"/>
                  <a:lumOff val="40000"/>
                </a:schemeClr>
              </a:solidFill>
            </a:endParaRPr>
          </a:p>
          <a:p>
            <a:pPr algn="l">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846"/>
            <a:ext cx="8858280" cy="5262979"/>
          </a:xfrm>
          <a:prstGeom prst="rect">
            <a:avLst/>
          </a:prstGeom>
        </p:spPr>
        <p:txBody>
          <a:bodyPr wrap="square">
            <a:spAutoFit/>
          </a:bodyPr>
          <a:lstStyle/>
          <a:p>
            <a:endParaRPr lang="ar-SA" sz="2400" dirty="0" smtClean="0">
              <a:solidFill>
                <a:schemeClr val="accent1">
                  <a:lumMod val="60000"/>
                  <a:lumOff val="40000"/>
                </a:schemeClr>
              </a:solidFill>
            </a:endParaRPr>
          </a:p>
          <a:p>
            <a:r>
              <a:rPr lang="ar-SA" sz="2400" dirty="0" smtClean="0">
                <a:solidFill>
                  <a:schemeClr val="accent1">
                    <a:lumMod val="60000"/>
                    <a:lumOff val="40000"/>
                  </a:schemeClr>
                </a:solidFill>
              </a:rPr>
              <a:t>هي عبارة عن مواقع في الذاكرة يتم استخدامها للتخزين المؤقت للبيانات اثناء تنفيذ الوحدة البرمجية</a:t>
            </a:r>
          </a:p>
          <a:p>
            <a:r>
              <a:rPr lang="ar-SA" sz="2400" dirty="0" smtClean="0">
                <a:solidFill>
                  <a:schemeClr val="accent1">
                    <a:lumMod val="60000"/>
                    <a:lumOff val="40000"/>
                  </a:schemeClr>
                </a:solidFill>
              </a:rPr>
              <a:t>يوجد لدينا نوعين من المتغيرات:</a:t>
            </a:r>
          </a:p>
          <a:p>
            <a:r>
              <a:rPr lang="ar-SA" sz="2400" dirty="0" smtClean="0">
                <a:solidFill>
                  <a:schemeClr val="accent1">
                    <a:lumMod val="60000"/>
                    <a:lumOff val="40000"/>
                  </a:schemeClr>
                </a:solidFill>
              </a:rPr>
              <a:t>1- متغيرات متغيرة: </a:t>
            </a:r>
          </a:p>
          <a:p>
            <a:r>
              <a:rPr lang="ar-SA" sz="2400" dirty="0" smtClean="0">
                <a:solidFill>
                  <a:schemeClr val="accent1">
                    <a:lumMod val="60000"/>
                    <a:lumOff val="40000"/>
                  </a:schemeClr>
                </a:solidFill>
              </a:rPr>
              <a:t>وتعني ان المتغير يمكن تغير قيمته اكثر من مرة داخل الوحدة البرمجية</a:t>
            </a:r>
          </a:p>
          <a:p>
            <a:endParaRPr lang="ar-SA" sz="2400" dirty="0" smtClean="0">
              <a:solidFill>
                <a:schemeClr val="accent1">
                  <a:lumMod val="60000"/>
                  <a:lumOff val="40000"/>
                </a:schemeClr>
              </a:solidFill>
            </a:endParaRPr>
          </a:p>
          <a:p>
            <a:r>
              <a:rPr lang="ar-SA" sz="2400" dirty="0" smtClean="0">
                <a:solidFill>
                  <a:schemeClr val="accent1">
                    <a:lumMod val="60000"/>
                    <a:lumOff val="40000"/>
                  </a:schemeClr>
                </a:solidFill>
              </a:rPr>
              <a:t>2-متغيرات ثابتة :</a:t>
            </a:r>
          </a:p>
          <a:p>
            <a:r>
              <a:rPr lang="ar-SA" sz="2400" dirty="0" smtClean="0">
                <a:solidFill>
                  <a:schemeClr val="accent1">
                    <a:lumMod val="60000"/>
                    <a:lumOff val="40000"/>
                  </a:schemeClr>
                </a:solidFill>
              </a:rPr>
              <a:t>وتعني ان المتغير يحتوي على قيمة ثابتة لايمكن ان تتغير</a:t>
            </a:r>
          </a:p>
          <a:p>
            <a:endParaRPr lang="ar-SA" sz="2400" dirty="0" smtClean="0">
              <a:solidFill>
                <a:schemeClr val="accent1">
                  <a:lumMod val="60000"/>
                  <a:lumOff val="40000"/>
                </a:schemeClr>
              </a:solidFill>
            </a:endParaRPr>
          </a:p>
          <a:p>
            <a:r>
              <a:rPr lang="ar-SA" sz="2400" dirty="0" smtClean="0">
                <a:solidFill>
                  <a:schemeClr val="accent1">
                    <a:lumMod val="60000"/>
                    <a:lumOff val="40000"/>
                  </a:schemeClr>
                </a:solidFill>
              </a:rPr>
              <a:t>فوائد المتغيرات :</a:t>
            </a:r>
          </a:p>
          <a:p>
            <a:r>
              <a:rPr lang="ar-SA" sz="2400" dirty="0" smtClean="0">
                <a:solidFill>
                  <a:schemeClr val="accent1">
                    <a:lumMod val="60000"/>
                    <a:lumOff val="40000"/>
                  </a:schemeClr>
                </a:solidFill>
              </a:rPr>
              <a:t>1- معالجة البيانات المخزنة:</a:t>
            </a:r>
          </a:p>
          <a:p>
            <a:r>
              <a:rPr lang="ar-SA" sz="2400" dirty="0" smtClean="0">
                <a:solidFill>
                  <a:schemeClr val="accent1">
                    <a:lumMod val="60000"/>
                    <a:lumOff val="40000"/>
                  </a:schemeClr>
                </a:solidFill>
              </a:rPr>
              <a:t>يمكن استخدام المتغيرات لتحتوي على القيم المخزنة في قاعدة البيانات و بالتالي يمكن استخدامها في العمليات الحسابية دون الرجوع إلى قاعدة البيانات </a:t>
            </a:r>
          </a:p>
        </p:txBody>
      </p:sp>
      <p:graphicFrame>
        <p:nvGraphicFramePr>
          <p:cNvPr id="3" name="Diagram 2"/>
          <p:cNvGraphicFramePr/>
          <p:nvPr/>
        </p:nvGraphicFramePr>
        <p:xfrm>
          <a:off x="2643174" y="0"/>
          <a:ext cx="6096000" cy="6564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ar-SA" i="1" dirty="0" smtClean="0">
                <a:solidFill>
                  <a:schemeClr val="accent1">
                    <a:lumMod val="60000"/>
                    <a:lumOff val="40000"/>
                  </a:schemeClr>
                </a:solidFill>
              </a:rPr>
              <a:t>الاستثناء :</a:t>
            </a:r>
          </a:p>
          <a:p>
            <a:pPr>
              <a:buNone/>
            </a:pPr>
            <a:r>
              <a:rPr lang="ar-SA" i="1" dirty="0" smtClean="0">
                <a:solidFill>
                  <a:schemeClr val="accent1">
                    <a:lumMod val="60000"/>
                    <a:lumOff val="40000"/>
                  </a:schemeClr>
                </a:solidFill>
              </a:rPr>
              <a:t>عباره عن خطأ يحدث اثناء تنفيذ الوحده البرمجية ويؤدي الى وقف التنفيذ لذلك لابد ان تتم معالجته .</a:t>
            </a:r>
          </a:p>
          <a:p>
            <a:pPr>
              <a:buNone/>
            </a:pPr>
            <a:r>
              <a:rPr lang="ar-SA" i="1" dirty="0" smtClean="0">
                <a:solidFill>
                  <a:schemeClr val="accent1">
                    <a:lumMod val="60000"/>
                    <a:lumOff val="40000"/>
                  </a:schemeClr>
                </a:solidFill>
              </a:rPr>
              <a:t>لمعالجه الاستثناء لابد من الامساك به اولا وتتم عملية الامساك بالإستثناء من خلال الكلمة </a:t>
            </a:r>
            <a:r>
              <a:rPr lang="en-US" i="1" dirty="0" smtClean="0">
                <a:solidFill>
                  <a:schemeClr val="accent1">
                    <a:lumMod val="60000"/>
                    <a:lumOff val="40000"/>
                  </a:schemeClr>
                </a:solidFill>
              </a:rPr>
              <a:t>when</a:t>
            </a:r>
            <a:r>
              <a:rPr lang="ar-SA" i="1" dirty="0" smtClean="0">
                <a:solidFill>
                  <a:schemeClr val="accent1">
                    <a:lumMod val="60000"/>
                    <a:lumOff val="40000"/>
                  </a:schemeClr>
                </a:solidFill>
              </a:rPr>
              <a:t> متبوعة بالإستثناء المراد معالجته وذلك في الجزؤ الخاص بمعالجة الإستثناءات .وبعد ذلك يتم تحديد الاجراء الواجب عمله او تنفيذه عند حدوث هذا الخطأ</a:t>
            </a:r>
          </a:p>
          <a:p>
            <a:pPr>
              <a:buNone/>
            </a:pPr>
            <a:r>
              <a:rPr lang="ar-SA" i="1" dirty="0" smtClean="0">
                <a:solidFill>
                  <a:schemeClr val="accent1">
                    <a:lumMod val="60000"/>
                    <a:lumOff val="40000"/>
                  </a:schemeClr>
                </a:solidFill>
              </a:rPr>
              <a:t>انواع الاستثناءات :</a:t>
            </a:r>
          </a:p>
          <a:p>
            <a:pPr>
              <a:buNone/>
            </a:pPr>
            <a:r>
              <a:rPr lang="ar-SA" i="1" dirty="0" smtClean="0">
                <a:solidFill>
                  <a:schemeClr val="accent1">
                    <a:lumMod val="60000"/>
                    <a:lumOff val="40000"/>
                  </a:schemeClr>
                </a:solidFill>
              </a:rPr>
              <a:t>1- الاخطاء المعرفة مسبقا :</a:t>
            </a:r>
          </a:p>
          <a:p>
            <a:pPr>
              <a:buNone/>
            </a:pPr>
            <a:r>
              <a:rPr lang="ar-SA" i="1" dirty="0" smtClean="0">
                <a:solidFill>
                  <a:schemeClr val="accent1">
                    <a:lumMod val="60000"/>
                    <a:lumOff val="40000"/>
                  </a:schemeClr>
                </a:solidFill>
              </a:rPr>
              <a:t>هذا النوع من الاستثناءات كثيرا ماتتكرر في البرامج ويجب عدم اظهارها لانها تظهر ضمنيا من قبل خادم </a:t>
            </a:r>
            <a:r>
              <a:rPr lang="en-US" i="1" dirty="0" smtClean="0">
                <a:solidFill>
                  <a:schemeClr val="accent1">
                    <a:lumMod val="60000"/>
                    <a:lumOff val="40000"/>
                  </a:schemeClr>
                </a:solidFill>
              </a:rPr>
              <a:t>oracle</a:t>
            </a:r>
            <a:endParaRPr lang="ar-SA" i="1" dirty="0" smtClean="0">
              <a:solidFill>
                <a:schemeClr val="accent1">
                  <a:lumMod val="60000"/>
                  <a:lumOff val="40000"/>
                </a:schemeClr>
              </a:solidFill>
            </a:endParaRPr>
          </a:p>
          <a:p>
            <a:pPr>
              <a:buNone/>
            </a:pPr>
            <a:endParaRPr lang="ar-SA" dirty="0" smtClean="0"/>
          </a:p>
        </p:txBody>
      </p:sp>
      <p:graphicFrame>
        <p:nvGraphicFramePr>
          <p:cNvPr id="4" name="Diagram 3"/>
          <p:cNvGraphicFramePr/>
          <p:nvPr/>
        </p:nvGraphicFramePr>
        <p:xfrm>
          <a:off x="1714480" y="-21433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i="1" dirty="0" smtClean="0">
                <a:solidFill>
                  <a:schemeClr val="accent1">
                    <a:lumMod val="60000"/>
                    <a:lumOff val="40000"/>
                  </a:schemeClr>
                </a:solidFill>
              </a:rPr>
              <a:t>ومن أمثلة هذا النوع من الاخطاء:</a:t>
            </a:r>
            <a:endParaRPr lang="ar-SA" i="1" dirty="0">
              <a:solidFill>
                <a:schemeClr val="accent1">
                  <a:lumMod val="60000"/>
                  <a:lumOff val="40000"/>
                </a:schemeClr>
              </a:solidFill>
            </a:endParaRPr>
          </a:p>
        </p:txBody>
      </p:sp>
      <p:sp>
        <p:nvSpPr>
          <p:cNvPr id="3" name="Content Placeholder 2"/>
          <p:cNvSpPr>
            <a:spLocks noGrp="1"/>
          </p:cNvSpPr>
          <p:nvPr>
            <p:ph idx="1"/>
          </p:nvPr>
        </p:nvSpPr>
        <p:spPr/>
        <p:txBody>
          <a:bodyPr>
            <a:normAutofit/>
          </a:bodyPr>
          <a:lstStyle/>
          <a:p>
            <a:pPr>
              <a:buNone/>
            </a:pPr>
            <a:r>
              <a:rPr lang="gsw-FR" i="1" dirty="0" smtClean="0">
                <a:solidFill>
                  <a:schemeClr val="accent1">
                    <a:lumMod val="60000"/>
                    <a:lumOff val="40000"/>
                  </a:schemeClr>
                </a:solidFill>
              </a:rPr>
              <a:t>CURSOR_ALREADY_OPEN</a:t>
            </a:r>
            <a:r>
              <a:rPr lang="ar-SA" i="1" dirty="0" smtClean="0">
                <a:solidFill>
                  <a:schemeClr val="accent1">
                    <a:lumMod val="60000"/>
                    <a:lumOff val="40000"/>
                  </a:schemeClr>
                </a:solidFill>
              </a:rPr>
              <a:t> تعني ان المؤشر مفتوح</a:t>
            </a:r>
          </a:p>
          <a:p>
            <a:pPr>
              <a:buNone/>
            </a:pPr>
            <a:r>
              <a:rPr lang="gsw-FR" i="1" dirty="0" smtClean="0">
                <a:solidFill>
                  <a:schemeClr val="accent1">
                    <a:lumMod val="60000"/>
                    <a:lumOff val="40000"/>
                  </a:schemeClr>
                </a:solidFill>
              </a:rPr>
              <a:t>DUP_VAL_ON_INDEX</a:t>
            </a:r>
            <a:r>
              <a:rPr lang="ar-SA" i="1" dirty="0" smtClean="0">
                <a:solidFill>
                  <a:schemeClr val="accent1">
                    <a:lumMod val="60000"/>
                    <a:lumOff val="40000"/>
                  </a:schemeClr>
                </a:solidFill>
              </a:rPr>
              <a:t> محاولة وضع قيم مماثلة</a:t>
            </a:r>
          </a:p>
          <a:p>
            <a:pPr>
              <a:buNone/>
            </a:pPr>
            <a:r>
              <a:rPr lang="gsw-FR" i="1" dirty="0" smtClean="0">
                <a:solidFill>
                  <a:schemeClr val="accent1">
                    <a:lumMod val="60000"/>
                    <a:lumOff val="40000"/>
                  </a:schemeClr>
                </a:solidFill>
              </a:rPr>
              <a:t>INVALID_CURSOR</a:t>
            </a:r>
            <a:r>
              <a:rPr lang="ar-SA" i="1" dirty="0" smtClean="0">
                <a:solidFill>
                  <a:schemeClr val="accent1">
                    <a:lumMod val="60000"/>
                    <a:lumOff val="40000"/>
                  </a:schemeClr>
                </a:solidFill>
              </a:rPr>
              <a:t> عملية مؤشر غير صحيحة</a:t>
            </a:r>
          </a:p>
          <a:p>
            <a:pPr>
              <a:buNone/>
            </a:pPr>
            <a:r>
              <a:rPr lang="gsw-FR" i="1" dirty="0" smtClean="0">
                <a:solidFill>
                  <a:schemeClr val="accent1">
                    <a:lumMod val="60000"/>
                    <a:lumOff val="40000"/>
                  </a:schemeClr>
                </a:solidFill>
              </a:rPr>
              <a:t>LOGIN_DENIED</a:t>
            </a:r>
            <a:r>
              <a:rPr lang="ar-SA" i="1" dirty="0" smtClean="0">
                <a:solidFill>
                  <a:schemeClr val="accent1">
                    <a:lumMod val="60000"/>
                    <a:lumOff val="40000"/>
                  </a:schemeClr>
                </a:solidFill>
              </a:rPr>
              <a:t> خطأ في اسم المستخدم او كلمة المرور</a:t>
            </a:r>
          </a:p>
          <a:p>
            <a:pPr>
              <a:buNone/>
            </a:pPr>
            <a:r>
              <a:rPr lang="gsw-FR" i="1" dirty="0" smtClean="0">
                <a:solidFill>
                  <a:schemeClr val="accent1">
                    <a:lumMod val="60000"/>
                    <a:lumOff val="40000"/>
                  </a:schemeClr>
                </a:solidFill>
              </a:rPr>
              <a:t>NO_DATA_FOUND</a:t>
            </a:r>
            <a:r>
              <a:rPr lang="ar-SA" i="1" dirty="0" smtClean="0">
                <a:solidFill>
                  <a:schemeClr val="accent1">
                    <a:lumMod val="60000"/>
                    <a:lumOff val="40000"/>
                  </a:schemeClr>
                </a:solidFill>
              </a:rPr>
              <a:t> جملة إسترجاع لاتعيد اي نتيجة</a:t>
            </a:r>
          </a:p>
          <a:p>
            <a:pPr>
              <a:buNone/>
            </a:pPr>
            <a:r>
              <a:rPr lang="gsw-FR" i="1" dirty="0" smtClean="0">
                <a:solidFill>
                  <a:schemeClr val="accent1">
                    <a:lumMod val="60000"/>
                    <a:lumOff val="40000"/>
                  </a:schemeClr>
                </a:solidFill>
              </a:rPr>
              <a:t>TOO_MANY_ROWS</a:t>
            </a:r>
            <a:r>
              <a:rPr lang="ar-SA" i="1" dirty="0" smtClean="0">
                <a:solidFill>
                  <a:schemeClr val="accent1">
                    <a:lumMod val="60000"/>
                    <a:lumOff val="40000"/>
                  </a:schemeClr>
                </a:solidFill>
              </a:rPr>
              <a:t> جملة إسترجاع تعيداكثر من صف</a:t>
            </a:r>
          </a:p>
          <a:p>
            <a:pPr>
              <a:buNone/>
            </a:pPr>
            <a:endParaRPr lang="ar-SA" dirty="0" smtClean="0"/>
          </a:p>
          <a:p>
            <a:pPr>
              <a:buNone/>
            </a:pPr>
            <a:endParaRPr lang="ar-SA"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i="1" dirty="0" smtClean="0">
                <a:solidFill>
                  <a:schemeClr val="accent1">
                    <a:lumMod val="60000"/>
                    <a:lumOff val="40000"/>
                  </a:schemeClr>
                </a:solidFill>
              </a:rPr>
              <a:t>مثال:</a:t>
            </a:r>
            <a:endParaRPr lang="ar-SA"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92500" lnSpcReduction="20000"/>
          </a:bodyPr>
          <a:lstStyle/>
          <a:p>
            <a:pPr algn="l">
              <a:buNone/>
            </a:pPr>
            <a:r>
              <a:rPr lang="gsw-FR" i="1" dirty="0" smtClean="0">
                <a:solidFill>
                  <a:schemeClr val="accent1">
                    <a:lumMod val="60000"/>
                    <a:lumOff val="40000"/>
                  </a:schemeClr>
                </a:solidFill>
              </a:rPr>
              <a:t>declare</a:t>
            </a:r>
          </a:p>
          <a:p>
            <a:pPr algn="l">
              <a:buNone/>
            </a:pPr>
            <a:r>
              <a:rPr lang="gsw-FR" i="1" dirty="0" smtClean="0">
                <a:solidFill>
                  <a:schemeClr val="accent1">
                    <a:lumMod val="60000"/>
                    <a:lumOff val="40000"/>
                  </a:schemeClr>
                </a:solidFill>
              </a:rPr>
              <a:t>v_lnameemployees.last_name%type;</a:t>
            </a:r>
          </a:p>
          <a:p>
            <a:pPr algn="l">
              <a:buNone/>
            </a:pPr>
            <a:r>
              <a:rPr lang="gsw-FR" i="1" dirty="0" smtClean="0">
                <a:solidFill>
                  <a:schemeClr val="accent1">
                    <a:lumMod val="60000"/>
                    <a:lumOff val="40000"/>
                  </a:schemeClr>
                </a:solidFill>
              </a:rPr>
              <a:t>begin</a:t>
            </a:r>
          </a:p>
          <a:p>
            <a:pPr algn="l">
              <a:buNone/>
            </a:pPr>
            <a:r>
              <a:rPr lang="gsw-FR" i="1" dirty="0" smtClean="0">
                <a:solidFill>
                  <a:schemeClr val="accent1">
                    <a:lumMod val="60000"/>
                    <a:lumOff val="40000"/>
                  </a:schemeClr>
                </a:solidFill>
              </a:rPr>
              <a:t>select  last_name  into v_lname</a:t>
            </a:r>
          </a:p>
          <a:p>
            <a:pPr algn="l">
              <a:buNone/>
            </a:pPr>
            <a:r>
              <a:rPr lang="gsw-FR" i="1" dirty="0" smtClean="0">
                <a:solidFill>
                  <a:schemeClr val="accent1">
                    <a:lumMod val="60000"/>
                    <a:lumOff val="40000"/>
                  </a:schemeClr>
                </a:solidFill>
              </a:rPr>
              <a:t>from employees</a:t>
            </a:r>
          </a:p>
          <a:p>
            <a:pPr algn="l">
              <a:buNone/>
            </a:pPr>
            <a:r>
              <a:rPr lang="gsw-FR" i="1" dirty="0" smtClean="0">
                <a:solidFill>
                  <a:schemeClr val="accent1">
                    <a:lumMod val="60000"/>
                    <a:lumOff val="40000"/>
                  </a:schemeClr>
                </a:solidFill>
              </a:rPr>
              <a:t>Where  employee_id=101;</a:t>
            </a:r>
          </a:p>
          <a:p>
            <a:pPr algn="l">
              <a:buNone/>
            </a:pPr>
            <a:r>
              <a:rPr lang="gsw-FR" i="1" dirty="0" smtClean="0">
                <a:solidFill>
                  <a:schemeClr val="accent1">
                    <a:lumMod val="60000"/>
                    <a:lumOff val="40000"/>
                  </a:schemeClr>
                </a:solidFill>
              </a:rPr>
              <a:t>dbms_output.put_line(v_lname);</a:t>
            </a:r>
          </a:p>
          <a:p>
            <a:pPr algn="l">
              <a:buNone/>
            </a:pPr>
            <a:r>
              <a:rPr lang="gsw-FR" i="1" dirty="0" smtClean="0">
                <a:solidFill>
                  <a:schemeClr val="accent1">
                    <a:lumMod val="60000"/>
                    <a:lumOff val="40000"/>
                  </a:schemeClr>
                </a:solidFill>
              </a:rPr>
              <a:t>exception</a:t>
            </a:r>
          </a:p>
          <a:p>
            <a:pPr algn="l">
              <a:buNone/>
            </a:pPr>
            <a:r>
              <a:rPr lang="gsw-FR" i="1" dirty="0" smtClean="0">
                <a:solidFill>
                  <a:schemeClr val="accent1">
                    <a:lumMod val="60000"/>
                    <a:lumOff val="40000"/>
                  </a:schemeClr>
                </a:solidFill>
              </a:rPr>
              <a:t>when </a:t>
            </a:r>
            <a:r>
              <a:rPr lang="en-US" i="1" dirty="0" smtClean="0">
                <a:solidFill>
                  <a:schemeClr val="accent1">
                    <a:lumMod val="60000"/>
                    <a:lumOff val="40000"/>
                  </a:schemeClr>
                </a:solidFill>
              </a:rPr>
              <a:t>  </a:t>
            </a:r>
            <a:r>
              <a:rPr lang="gsw-FR" i="1" dirty="0" smtClean="0">
                <a:solidFill>
                  <a:schemeClr val="accent1">
                    <a:lumMod val="60000"/>
                    <a:lumOff val="40000"/>
                  </a:schemeClr>
                </a:solidFill>
              </a:rPr>
              <a:t>no_data_foundthen</a:t>
            </a:r>
          </a:p>
          <a:p>
            <a:pPr algn="l">
              <a:buNone/>
            </a:pPr>
            <a:r>
              <a:rPr lang="en-US" i="1" dirty="0" smtClean="0">
                <a:solidFill>
                  <a:schemeClr val="accent1">
                    <a:lumMod val="60000"/>
                    <a:lumOff val="40000"/>
                  </a:schemeClr>
                </a:solidFill>
              </a:rPr>
              <a:t>dbms_output.put_line('No data returned from sqlstatement');</a:t>
            </a:r>
          </a:p>
          <a:p>
            <a:pPr algn="l">
              <a:buNone/>
            </a:pPr>
            <a:r>
              <a:rPr lang="gsw-FR" i="1" dirty="0" smtClean="0">
                <a:solidFill>
                  <a:schemeClr val="accent1">
                    <a:lumMod val="60000"/>
                    <a:lumOff val="40000"/>
                  </a:schemeClr>
                </a:solidFill>
              </a:rPr>
              <a:t>end;</a:t>
            </a:r>
            <a:endParaRPr lang="ar-SA" i="1" dirty="0">
              <a:solidFill>
                <a:schemeClr val="accent1">
                  <a:lumMod val="60000"/>
                  <a:lumOff val="40000"/>
                </a:schemeClr>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i="1" dirty="0" smtClean="0">
                <a:solidFill>
                  <a:schemeClr val="accent1">
                    <a:lumMod val="60000"/>
                    <a:lumOff val="40000"/>
                  </a:schemeClr>
                </a:solidFill>
              </a:rPr>
              <a:t>2- الاخطاء  غير المعرفة مسبقا :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هي اي خطأ من اخطاء </a:t>
            </a:r>
            <a:r>
              <a:rPr lang="en-US" sz="2400" i="1" dirty="0" smtClean="0">
                <a:solidFill>
                  <a:schemeClr val="accent1">
                    <a:lumMod val="60000"/>
                    <a:lumOff val="40000"/>
                  </a:schemeClr>
                </a:solidFill>
              </a:rPr>
              <a:t>oracle </a:t>
            </a:r>
            <a:r>
              <a:rPr lang="ar-SA" sz="2400" i="1" dirty="0" smtClean="0">
                <a:solidFill>
                  <a:schemeClr val="accent1">
                    <a:lumMod val="60000"/>
                    <a:lumOff val="40000"/>
                  </a:schemeClr>
                </a:solidFill>
              </a:rPr>
              <a:t> غير تلك المعرفة مسبقا ويتم تعريفها في جزء التعريف ويجب عدم اظهارها لانها تظهر ضمنيا من قبل خادم </a:t>
            </a:r>
            <a:r>
              <a:rPr lang="en-US" sz="2400" i="1" dirty="0" smtClean="0">
                <a:solidFill>
                  <a:schemeClr val="accent1">
                    <a:lumMod val="60000"/>
                    <a:lumOff val="40000"/>
                  </a:schemeClr>
                </a:solidFill>
              </a:rPr>
              <a:t>oracle</a:t>
            </a:r>
            <a:endParaRPr lang="ar-SA" sz="2400" i="1" dirty="0">
              <a:solidFill>
                <a:schemeClr val="accent1">
                  <a:lumMod val="60000"/>
                  <a:lumOff val="40000"/>
                </a:schemeClr>
              </a:solidFill>
            </a:endParaRPr>
          </a:p>
        </p:txBody>
      </p:sp>
      <p:sp>
        <p:nvSpPr>
          <p:cNvPr id="3" name="Content Placeholder 2"/>
          <p:cNvSpPr>
            <a:spLocks noGrp="1"/>
          </p:cNvSpPr>
          <p:nvPr>
            <p:ph idx="1"/>
          </p:nvPr>
        </p:nvSpPr>
        <p:spPr/>
        <p:txBody>
          <a:bodyPr/>
          <a:lstStyle/>
          <a:p>
            <a:pPr>
              <a:buNone/>
            </a:pPr>
            <a:r>
              <a:rPr lang="ar-SA" i="1" dirty="0" smtClean="0">
                <a:solidFill>
                  <a:schemeClr val="accent1">
                    <a:lumMod val="60000"/>
                    <a:lumOff val="40000"/>
                  </a:schemeClr>
                </a:solidFill>
              </a:rPr>
              <a:t>يتم تعريف الإستثناء كالاتي :</a:t>
            </a:r>
          </a:p>
          <a:p>
            <a:pPr algn="l">
              <a:buNone/>
            </a:pPr>
            <a:r>
              <a:rPr lang="en-US" i="1" dirty="0" smtClean="0">
                <a:solidFill>
                  <a:schemeClr val="accent1">
                    <a:lumMod val="60000"/>
                    <a:lumOff val="40000"/>
                  </a:schemeClr>
                </a:solidFill>
              </a:rPr>
              <a:t>declare</a:t>
            </a:r>
            <a:endParaRPr lang="ar-SA" i="1" dirty="0" smtClean="0">
              <a:solidFill>
                <a:schemeClr val="accent1">
                  <a:lumMod val="60000"/>
                  <a:lumOff val="40000"/>
                </a:schemeClr>
              </a:solidFill>
            </a:endParaRPr>
          </a:p>
          <a:p>
            <a:pPr algn="l">
              <a:buNone/>
            </a:pPr>
            <a:r>
              <a:rPr lang="ar-SA" i="1" dirty="0" smtClean="0">
                <a:solidFill>
                  <a:schemeClr val="accent1">
                    <a:lumMod val="60000"/>
                    <a:lumOff val="40000"/>
                  </a:schemeClr>
                </a:solidFill>
              </a:rPr>
              <a:t>  </a:t>
            </a:r>
            <a:r>
              <a:rPr lang="gsw-FR" i="1" dirty="0" smtClean="0">
                <a:solidFill>
                  <a:schemeClr val="accent1">
                    <a:lumMod val="60000"/>
                    <a:lumOff val="40000"/>
                  </a:schemeClr>
                </a:solidFill>
              </a:rPr>
              <a:t>Exception_nam</a:t>
            </a:r>
            <a:r>
              <a:rPr lang="en-US" i="1" dirty="0" smtClean="0">
                <a:solidFill>
                  <a:schemeClr val="accent1">
                    <a:lumMod val="60000"/>
                    <a:lumOff val="40000"/>
                  </a:schemeClr>
                </a:solidFill>
              </a:rPr>
              <a:t>e ;</a:t>
            </a:r>
            <a:r>
              <a:rPr lang="ar-SA" i="1" dirty="0" smtClean="0">
                <a:solidFill>
                  <a:schemeClr val="accent1">
                    <a:lumMod val="60000"/>
                    <a:lumOff val="40000"/>
                  </a:schemeClr>
                </a:solidFill>
              </a:rPr>
              <a:t>   </a:t>
            </a:r>
            <a:r>
              <a:rPr lang="en-US" i="1" dirty="0" smtClean="0">
                <a:solidFill>
                  <a:schemeClr val="accent1">
                    <a:lumMod val="60000"/>
                    <a:lumOff val="40000"/>
                  </a:schemeClr>
                </a:solidFill>
              </a:rPr>
              <a:t>  </a:t>
            </a:r>
            <a:r>
              <a:rPr lang="gsw-FR" i="1" dirty="0" smtClean="0">
                <a:solidFill>
                  <a:schemeClr val="accent1">
                    <a:lumMod val="60000"/>
                    <a:lumOff val="40000"/>
                  </a:schemeClr>
                </a:solidFill>
              </a:rPr>
              <a:t>EXCEPTION</a:t>
            </a:r>
            <a:r>
              <a:rPr lang="ar-SA" i="1" dirty="0" smtClean="0">
                <a:solidFill>
                  <a:schemeClr val="accent1">
                    <a:lumMod val="60000"/>
                    <a:lumOff val="40000"/>
                  </a:schemeClr>
                </a:solidFill>
              </a:rPr>
              <a:t> </a:t>
            </a:r>
          </a:p>
          <a:p>
            <a:pPr>
              <a:buNone/>
            </a:pPr>
            <a:endParaRPr lang="ar-SA" i="1" dirty="0" smtClean="0">
              <a:solidFill>
                <a:schemeClr val="accent1">
                  <a:lumMod val="60000"/>
                  <a:lumOff val="40000"/>
                </a:schemeClr>
              </a:solidFill>
            </a:endParaRPr>
          </a:p>
          <a:p>
            <a:pPr>
              <a:buNone/>
            </a:pPr>
            <a:r>
              <a:rPr lang="ar-SA" i="1" dirty="0" smtClean="0">
                <a:solidFill>
                  <a:schemeClr val="accent1">
                    <a:lumMod val="60000"/>
                    <a:lumOff val="40000"/>
                  </a:schemeClr>
                </a:solidFill>
              </a:rPr>
              <a:t>يتم ربط الإستثناء مع الخطأ بأستخدام  </a:t>
            </a:r>
            <a:endParaRPr lang="en-US" i="1" dirty="0" smtClean="0">
              <a:solidFill>
                <a:schemeClr val="accent1">
                  <a:lumMod val="60000"/>
                  <a:lumOff val="40000"/>
                </a:schemeClr>
              </a:solidFill>
            </a:endParaRPr>
          </a:p>
          <a:p>
            <a:pPr>
              <a:buNone/>
            </a:pPr>
            <a:r>
              <a:rPr lang="gsw-FR" i="1" dirty="0" smtClean="0">
                <a:solidFill>
                  <a:schemeClr val="accent1">
                    <a:lumMod val="60000"/>
                    <a:lumOff val="40000"/>
                  </a:schemeClr>
                </a:solidFill>
              </a:rPr>
              <a:t>PRAGMA_EXCEPTION_INIT</a:t>
            </a:r>
          </a:p>
          <a:p>
            <a:pPr>
              <a:buNone/>
            </a:pPr>
            <a:r>
              <a:rPr lang="ar-SA" i="1" dirty="0" smtClean="0">
                <a:solidFill>
                  <a:schemeClr val="accent1">
                    <a:lumMod val="60000"/>
                    <a:lumOff val="40000"/>
                  </a:schemeClr>
                </a:solidFill>
              </a:rPr>
              <a:t>بعد ذلك يتم معالجة الإستثناء </a:t>
            </a:r>
            <a:endParaRPr lang="ar-SA" i="1" dirty="0">
              <a:solidFill>
                <a:schemeClr val="accent1">
                  <a:lumMod val="60000"/>
                  <a:lumOff val="40000"/>
                </a:schemeClr>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i="1" dirty="0" smtClean="0">
                <a:solidFill>
                  <a:schemeClr val="accent1">
                    <a:lumMod val="60000"/>
                    <a:lumOff val="40000"/>
                  </a:schemeClr>
                </a:solidFill>
              </a:rPr>
              <a:t>مثال :</a:t>
            </a:r>
            <a:endParaRPr lang="ar-SA" i="1" dirty="0">
              <a:solidFill>
                <a:schemeClr val="accent1">
                  <a:lumMod val="60000"/>
                  <a:lumOff val="40000"/>
                </a:schemeClr>
              </a:solidFill>
            </a:endParaRPr>
          </a:p>
        </p:txBody>
      </p:sp>
      <p:sp>
        <p:nvSpPr>
          <p:cNvPr id="3" name="Content Placeholder 2"/>
          <p:cNvSpPr>
            <a:spLocks noGrp="1"/>
          </p:cNvSpPr>
          <p:nvPr>
            <p:ph idx="1"/>
          </p:nvPr>
        </p:nvSpPr>
        <p:spPr/>
        <p:txBody>
          <a:bodyPr>
            <a:noAutofit/>
          </a:bodyPr>
          <a:lstStyle/>
          <a:p>
            <a:pPr algn="l">
              <a:buNone/>
            </a:pPr>
            <a:r>
              <a:rPr lang="gsw-FR" sz="2000" i="1" dirty="0" smtClean="0">
                <a:solidFill>
                  <a:schemeClr val="accent1">
                    <a:lumMod val="60000"/>
                    <a:lumOff val="40000"/>
                  </a:schemeClr>
                </a:solidFill>
              </a:rPr>
              <a:t>DECLARE</a:t>
            </a:r>
          </a:p>
          <a:p>
            <a:pPr algn="l">
              <a:buNone/>
            </a:pPr>
            <a:r>
              <a:rPr lang="gsw-FR" sz="2000" i="1" dirty="0" smtClean="0">
                <a:solidFill>
                  <a:schemeClr val="accent1">
                    <a:lumMod val="60000"/>
                    <a:lumOff val="40000"/>
                  </a:schemeClr>
                </a:solidFill>
              </a:rPr>
              <a:t>EXCEPTION </a:t>
            </a:r>
            <a:r>
              <a:rPr lang="en-US" sz="2000" i="1" dirty="0" smtClean="0">
                <a:solidFill>
                  <a:schemeClr val="accent1">
                    <a:lumMod val="60000"/>
                    <a:lumOff val="40000"/>
                  </a:schemeClr>
                </a:solidFill>
              </a:rPr>
              <a:t> </a:t>
            </a:r>
            <a:r>
              <a:rPr lang="gsw-FR" sz="2000" i="1" dirty="0" smtClean="0">
                <a:solidFill>
                  <a:schemeClr val="accent1">
                    <a:lumMod val="60000"/>
                    <a:lumOff val="40000"/>
                  </a:schemeClr>
                </a:solidFill>
              </a:rPr>
              <a:t>e_emps_remaining ;</a:t>
            </a:r>
            <a:endParaRPr lang="ar-SA" sz="2000" i="1" dirty="0" smtClean="0">
              <a:solidFill>
                <a:schemeClr val="accent1">
                  <a:lumMod val="60000"/>
                  <a:lumOff val="40000"/>
                </a:schemeClr>
              </a:solidFill>
            </a:endParaRPr>
          </a:p>
          <a:p>
            <a:pPr algn="l">
              <a:buNone/>
            </a:pPr>
            <a:r>
              <a:rPr lang="gsw-FR" sz="2000" i="1" dirty="0" smtClean="0">
                <a:solidFill>
                  <a:schemeClr val="accent1">
                    <a:lumMod val="60000"/>
                    <a:lumOff val="40000"/>
                  </a:schemeClr>
                </a:solidFill>
              </a:rPr>
              <a:t>PRAGMA  EXCEPTION_INIT ( e_emps_remaining , -2292);</a:t>
            </a:r>
            <a:endParaRPr lang="ar-SA" sz="2000" i="1" dirty="0" smtClean="0">
              <a:solidFill>
                <a:schemeClr val="accent1">
                  <a:lumMod val="60000"/>
                  <a:lumOff val="40000"/>
                </a:schemeClr>
              </a:solidFill>
            </a:endParaRPr>
          </a:p>
          <a:p>
            <a:pPr algn="l">
              <a:buNone/>
            </a:pPr>
            <a:r>
              <a:rPr lang="gsw-FR" sz="2000" i="1" dirty="0" smtClean="0">
                <a:solidFill>
                  <a:schemeClr val="accent1">
                    <a:lumMod val="60000"/>
                    <a:lumOff val="40000"/>
                  </a:schemeClr>
                </a:solidFill>
              </a:rPr>
              <a:t>v_deptno  dept.deptno%TYPE;</a:t>
            </a:r>
            <a:r>
              <a:rPr lang="ar-SA" sz="2000" i="1" dirty="0" smtClean="0">
                <a:solidFill>
                  <a:schemeClr val="accent1">
                    <a:lumMod val="60000"/>
                    <a:lumOff val="40000"/>
                  </a:schemeClr>
                </a:solidFill>
              </a:rPr>
              <a:t> </a:t>
            </a:r>
            <a:endParaRPr lang="gsw-FR" sz="2000" i="1" dirty="0" smtClean="0">
              <a:solidFill>
                <a:schemeClr val="accent1">
                  <a:lumMod val="60000"/>
                  <a:lumOff val="40000"/>
                </a:schemeClr>
              </a:solidFill>
            </a:endParaRPr>
          </a:p>
          <a:p>
            <a:pPr algn="l">
              <a:buNone/>
            </a:pPr>
            <a:r>
              <a:rPr lang="gsw-FR" sz="2000" i="1" dirty="0" smtClean="0">
                <a:solidFill>
                  <a:schemeClr val="accent1">
                    <a:lumMod val="60000"/>
                    <a:lumOff val="40000"/>
                  </a:schemeClr>
                </a:solidFill>
              </a:rPr>
              <a:t>BEGIN</a:t>
            </a:r>
          </a:p>
          <a:p>
            <a:pPr algn="l">
              <a:buNone/>
            </a:pPr>
            <a:r>
              <a:rPr lang="gsw-FR" sz="2000" i="1" dirty="0" smtClean="0">
                <a:solidFill>
                  <a:schemeClr val="accent1">
                    <a:lumMod val="60000"/>
                    <a:lumOff val="40000"/>
                  </a:schemeClr>
                </a:solidFill>
              </a:rPr>
              <a:t>DELETE  FROM  dept  WHERE  deptno = v_deptno; </a:t>
            </a:r>
          </a:p>
          <a:p>
            <a:pPr algn="l">
              <a:buNone/>
            </a:pPr>
            <a:r>
              <a:rPr lang="gsw-FR" sz="2000" i="1" dirty="0" smtClean="0">
                <a:solidFill>
                  <a:schemeClr val="accent1">
                    <a:lumMod val="60000"/>
                    <a:lumOff val="40000"/>
                  </a:schemeClr>
                </a:solidFill>
              </a:rPr>
              <a:t>COMMIT;</a:t>
            </a:r>
          </a:p>
          <a:p>
            <a:pPr algn="l">
              <a:buNone/>
            </a:pPr>
            <a:r>
              <a:rPr lang="gsw-FR" sz="2000" i="1" dirty="0" smtClean="0">
                <a:solidFill>
                  <a:schemeClr val="accent1">
                    <a:lumMod val="60000"/>
                    <a:lumOff val="40000"/>
                  </a:schemeClr>
                </a:solidFill>
              </a:rPr>
              <a:t>EXCEPTION</a:t>
            </a:r>
          </a:p>
          <a:p>
            <a:pPr algn="l">
              <a:buNone/>
            </a:pPr>
            <a:r>
              <a:rPr lang="gsw-FR" sz="2000" i="1" dirty="0" smtClean="0">
                <a:solidFill>
                  <a:schemeClr val="accent1">
                    <a:lumMod val="60000"/>
                    <a:lumOff val="40000"/>
                  </a:schemeClr>
                </a:solidFill>
              </a:rPr>
              <a:t>WHEN e_emps_remaining THEN</a:t>
            </a:r>
          </a:p>
          <a:p>
            <a:pPr algn="l">
              <a:buNone/>
            </a:pPr>
            <a:r>
              <a:rPr lang="gsw-FR" sz="2000" i="1" dirty="0" smtClean="0">
                <a:solidFill>
                  <a:schemeClr val="accent1">
                    <a:lumMod val="60000"/>
                    <a:lumOff val="40000"/>
                  </a:schemeClr>
                </a:solidFill>
              </a:rPr>
              <a:t>DBMS_OUTPUT.PUT_LINE ('Cannot removedept ' ||</a:t>
            </a:r>
          </a:p>
          <a:p>
            <a:pPr algn="l">
              <a:buNone/>
            </a:pPr>
            <a:r>
              <a:rPr lang="gsw-FR" sz="2000" i="1" dirty="0" smtClean="0">
                <a:solidFill>
                  <a:schemeClr val="accent1">
                    <a:lumMod val="60000"/>
                    <a:lumOff val="40000"/>
                  </a:schemeClr>
                </a:solidFill>
              </a:rPr>
              <a:t>TO_CHAR(v_deptno) || '. Employees exist. ');</a:t>
            </a:r>
            <a:r>
              <a:rPr lang="he-IL" sz="2000" i="1" dirty="0" smtClean="0">
                <a:solidFill>
                  <a:schemeClr val="accent1">
                    <a:lumMod val="60000"/>
                    <a:lumOff val="40000"/>
                  </a:schemeClr>
                </a:solidFill>
              </a:rPr>
              <a:t> </a:t>
            </a:r>
          </a:p>
          <a:p>
            <a:pPr algn="l">
              <a:buNone/>
            </a:pPr>
            <a:r>
              <a:rPr lang="gsw-FR" sz="1800" i="1" dirty="0" smtClean="0">
                <a:solidFill>
                  <a:schemeClr val="accent1">
                    <a:lumMod val="60000"/>
                    <a:lumOff val="40000"/>
                  </a:schemeClr>
                </a:solidFill>
              </a:rPr>
              <a:t>END;</a:t>
            </a:r>
            <a:endParaRPr lang="ar-SA" sz="1800" i="1" dirty="0">
              <a:solidFill>
                <a:schemeClr val="accent1">
                  <a:lumMod val="60000"/>
                  <a:lumOff val="40000"/>
                </a:schemeClr>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14422"/>
            <a:ext cx="8229600" cy="1143000"/>
          </a:xfrm>
        </p:spPr>
        <p:txBody>
          <a:bodyPr>
            <a:noAutofit/>
          </a:bodyPr>
          <a:lstStyle/>
          <a:p>
            <a:pPr algn="r"/>
            <a:r>
              <a:rPr lang="ar-SA" sz="2800" i="1" dirty="0" smtClean="0">
                <a:solidFill>
                  <a:schemeClr val="accent1">
                    <a:lumMod val="60000"/>
                    <a:lumOff val="40000"/>
                  </a:schemeClr>
                </a:solidFill>
              </a:rPr>
              <a:t>3- استثناءات المستخدم :</a:t>
            </a:r>
            <a:br>
              <a:rPr lang="ar-SA" sz="2800" i="1" dirty="0" smtClean="0">
                <a:solidFill>
                  <a:schemeClr val="accent1">
                    <a:lumMod val="60000"/>
                    <a:lumOff val="40000"/>
                  </a:schemeClr>
                </a:solidFill>
              </a:rPr>
            </a:br>
            <a:r>
              <a:rPr lang="ar-SA" sz="2800" i="1" dirty="0" smtClean="0">
                <a:solidFill>
                  <a:schemeClr val="accent1">
                    <a:lumMod val="60000"/>
                    <a:lumOff val="40000"/>
                  </a:schemeClr>
                </a:solidFill>
              </a:rPr>
              <a:t>هو اي حدث يعتبره المستخدم على انه خطأ ويجب وقف تنفيذ الوحده عند حدوث هذا الخطأ وهذا النوع من الإستثناءات تعرف وتظهر صراحة من قبل المستخدم .</a:t>
            </a:r>
            <a:r>
              <a:rPr lang="ar-SA" sz="2000" i="1" dirty="0" smtClean="0">
                <a:solidFill>
                  <a:schemeClr val="accent1">
                    <a:lumMod val="60000"/>
                    <a:lumOff val="40000"/>
                  </a:schemeClr>
                </a:solidFill>
              </a:rPr>
              <a:t/>
            </a:r>
            <a:br>
              <a:rPr lang="ar-SA" sz="2000" i="1" dirty="0" smtClean="0">
                <a:solidFill>
                  <a:schemeClr val="accent1">
                    <a:lumMod val="60000"/>
                    <a:lumOff val="40000"/>
                  </a:schemeClr>
                </a:solidFill>
              </a:rPr>
            </a:br>
            <a:endParaRPr lang="ar-SA" sz="2000" i="1" dirty="0">
              <a:solidFill>
                <a:schemeClr val="accent1">
                  <a:lumMod val="60000"/>
                  <a:lumOff val="40000"/>
                </a:schemeClr>
              </a:solidFill>
            </a:endParaRPr>
          </a:p>
        </p:txBody>
      </p:sp>
      <p:sp>
        <p:nvSpPr>
          <p:cNvPr id="3" name="Content Placeholder 2"/>
          <p:cNvSpPr>
            <a:spLocks noGrp="1"/>
          </p:cNvSpPr>
          <p:nvPr>
            <p:ph idx="1"/>
          </p:nvPr>
        </p:nvSpPr>
        <p:spPr>
          <a:xfrm>
            <a:off x="500034" y="2214554"/>
            <a:ext cx="8229600" cy="4389120"/>
          </a:xfrm>
        </p:spPr>
        <p:txBody>
          <a:bodyPr/>
          <a:lstStyle/>
          <a:p>
            <a:pPr>
              <a:buNone/>
            </a:pPr>
            <a:r>
              <a:rPr lang="ar-SA" i="1" dirty="0" smtClean="0">
                <a:solidFill>
                  <a:schemeClr val="accent1">
                    <a:lumMod val="60000"/>
                    <a:lumOff val="40000"/>
                  </a:schemeClr>
                </a:solidFill>
              </a:rPr>
              <a:t>يتم تعريف الإستثناء كالاتي :</a:t>
            </a:r>
          </a:p>
          <a:p>
            <a:pPr algn="l">
              <a:buNone/>
            </a:pPr>
            <a:r>
              <a:rPr lang="en-US" i="1" dirty="0" smtClean="0">
                <a:solidFill>
                  <a:schemeClr val="accent1">
                    <a:lumMod val="60000"/>
                    <a:lumOff val="40000"/>
                  </a:schemeClr>
                </a:solidFill>
              </a:rPr>
              <a:t>Declare</a:t>
            </a:r>
            <a:endParaRPr lang="ar-SA" i="1" dirty="0" smtClean="0">
              <a:solidFill>
                <a:schemeClr val="accent1">
                  <a:lumMod val="60000"/>
                  <a:lumOff val="40000"/>
                </a:schemeClr>
              </a:solidFill>
            </a:endParaRPr>
          </a:p>
          <a:p>
            <a:pPr algn="l">
              <a:buNone/>
            </a:pPr>
            <a:r>
              <a:rPr lang="ar-SA" i="1" dirty="0" smtClean="0">
                <a:solidFill>
                  <a:schemeClr val="accent1">
                    <a:lumMod val="60000"/>
                    <a:lumOff val="40000"/>
                  </a:schemeClr>
                </a:solidFill>
              </a:rPr>
              <a:t>  </a:t>
            </a:r>
            <a:r>
              <a:rPr lang="gsw-FR" i="1" dirty="0" smtClean="0">
                <a:solidFill>
                  <a:schemeClr val="accent1">
                    <a:lumMod val="60000"/>
                    <a:lumOff val="40000"/>
                  </a:schemeClr>
                </a:solidFill>
              </a:rPr>
              <a:t>Exception_nam</a:t>
            </a:r>
            <a:r>
              <a:rPr lang="en-US" i="1" dirty="0" smtClean="0">
                <a:solidFill>
                  <a:schemeClr val="accent1">
                    <a:lumMod val="60000"/>
                    <a:lumOff val="40000"/>
                  </a:schemeClr>
                </a:solidFill>
              </a:rPr>
              <a:t>e ;</a:t>
            </a:r>
            <a:r>
              <a:rPr lang="ar-SA" i="1" dirty="0" smtClean="0">
                <a:solidFill>
                  <a:schemeClr val="accent1">
                    <a:lumMod val="60000"/>
                    <a:lumOff val="40000"/>
                  </a:schemeClr>
                </a:solidFill>
              </a:rPr>
              <a:t>  </a:t>
            </a:r>
            <a:r>
              <a:rPr lang="gsw-FR" i="1" dirty="0" smtClean="0">
                <a:solidFill>
                  <a:schemeClr val="accent1">
                    <a:lumMod val="60000"/>
                    <a:lumOff val="40000"/>
                  </a:schemeClr>
                </a:solidFill>
              </a:rPr>
              <a:t>EXCEPTION</a:t>
            </a:r>
            <a:r>
              <a:rPr lang="ar-SA" i="1" dirty="0" smtClean="0">
                <a:solidFill>
                  <a:schemeClr val="accent1">
                    <a:lumMod val="60000"/>
                    <a:lumOff val="40000"/>
                  </a:schemeClr>
                </a:solidFill>
              </a:rPr>
              <a:t> </a:t>
            </a:r>
          </a:p>
          <a:p>
            <a:pPr>
              <a:buNone/>
            </a:pPr>
            <a:endParaRPr lang="ar-SA" i="1" dirty="0" smtClean="0">
              <a:solidFill>
                <a:schemeClr val="accent1">
                  <a:lumMod val="60000"/>
                  <a:lumOff val="40000"/>
                </a:schemeClr>
              </a:solidFill>
            </a:endParaRPr>
          </a:p>
          <a:p>
            <a:pPr>
              <a:buNone/>
            </a:pPr>
            <a:r>
              <a:rPr lang="ar-SA" i="1" dirty="0" smtClean="0">
                <a:solidFill>
                  <a:schemeClr val="accent1">
                    <a:lumMod val="60000"/>
                    <a:lumOff val="40000"/>
                  </a:schemeClr>
                </a:solidFill>
              </a:rPr>
              <a:t>ثم يتم الإستثناء في الجزء الخاص بالتنفيذ باستخدام الامر </a:t>
            </a:r>
            <a:r>
              <a:rPr lang="en-US" i="1" dirty="0" smtClean="0">
                <a:solidFill>
                  <a:schemeClr val="accent1">
                    <a:lumMod val="60000"/>
                    <a:lumOff val="40000"/>
                  </a:schemeClr>
                </a:solidFill>
              </a:rPr>
              <a:t>Raise</a:t>
            </a:r>
            <a:r>
              <a:rPr lang="ar-SA" i="1" dirty="0" smtClean="0">
                <a:solidFill>
                  <a:schemeClr val="accent1">
                    <a:lumMod val="60000"/>
                    <a:lumOff val="40000"/>
                  </a:schemeClr>
                </a:solidFill>
              </a:rPr>
              <a:t> متبوعا بإسم الاستثناء </a:t>
            </a:r>
          </a:p>
          <a:p>
            <a:pPr algn="l">
              <a:buNone/>
            </a:pPr>
            <a:r>
              <a:rPr lang="gsw-FR" i="1" dirty="0" smtClean="0">
                <a:solidFill>
                  <a:schemeClr val="accent1">
                    <a:lumMod val="60000"/>
                    <a:lumOff val="40000"/>
                  </a:schemeClr>
                </a:solidFill>
              </a:rPr>
              <a:t>RAISE Exception_name ;</a:t>
            </a:r>
            <a:r>
              <a:rPr lang="ar-SA" i="1" dirty="0" smtClean="0">
                <a:solidFill>
                  <a:schemeClr val="accent1">
                    <a:lumMod val="60000"/>
                    <a:lumOff val="40000"/>
                  </a:schemeClr>
                </a:solidFill>
              </a:rPr>
              <a:t> </a:t>
            </a:r>
          </a:p>
          <a:p>
            <a:pPr>
              <a:buNone/>
            </a:pPr>
            <a:r>
              <a:rPr lang="ar-SA" i="1" dirty="0" smtClean="0">
                <a:solidFill>
                  <a:schemeClr val="accent1">
                    <a:lumMod val="60000"/>
                    <a:lumOff val="40000"/>
                  </a:schemeClr>
                </a:solidFill>
              </a:rPr>
              <a:t>بعد ذلك يتم معالجة الإستثناء </a:t>
            </a:r>
          </a:p>
          <a:p>
            <a:pPr>
              <a:buNone/>
            </a:pPr>
            <a:endParaRPr lang="ar-SA" i="1" dirty="0" smtClean="0"/>
          </a:p>
          <a:p>
            <a:pPr>
              <a:buNone/>
            </a:pPr>
            <a:endParaRPr lang="ar-S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i="1" dirty="0" smtClean="0">
                <a:solidFill>
                  <a:schemeClr val="accent1">
                    <a:lumMod val="60000"/>
                    <a:lumOff val="40000"/>
                  </a:schemeClr>
                </a:solidFill>
              </a:rPr>
              <a:t>مثال :</a:t>
            </a:r>
            <a:endParaRPr lang="ar-SA" i="1" dirty="0">
              <a:solidFill>
                <a:schemeClr val="accent1">
                  <a:lumMod val="60000"/>
                  <a:lumOff val="40000"/>
                </a:schemeClr>
              </a:solidFill>
            </a:endParaRPr>
          </a:p>
        </p:txBody>
      </p:sp>
      <p:sp>
        <p:nvSpPr>
          <p:cNvPr id="3" name="Content Placeholder 2"/>
          <p:cNvSpPr>
            <a:spLocks noGrp="1"/>
          </p:cNvSpPr>
          <p:nvPr>
            <p:ph idx="1"/>
          </p:nvPr>
        </p:nvSpPr>
        <p:spPr/>
        <p:txBody>
          <a:bodyPr>
            <a:normAutofit fontScale="70000" lnSpcReduction="20000"/>
          </a:bodyPr>
          <a:lstStyle/>
          <a:p>
            <a:pPr algn="l">
              <a:buNone/>
            </a:pPr>
            <a:r>
              <a:rPr lang="gsw-FR" i="1" dirty="0" smtClean="0">
                <a:solidFill>
                  <a:schemeClr val="accent1">
                    <a:lumMod val="60000"/>
                    <a:lumOff val="40000"/>
                  </a:schemeClr>
                </a:solidFill>
              </a:rPr>
              <a:t>declare</a:t>
            </a:r>
          </a:p>
          <a:p>
            <a:pPr algn="l">
              <a:buNone/>
            </a:pPr>
            <a:r>
              <a:rPr lang="gsw-FR" i="1" dirty="0" smtClean="0">
                <a:solidFill>
                  <a:schemeClr val="accent1">
                    <a:lumMod val="60000"/>
                    <a:lumOff val="40000"/>
                  </a:schemeClr>
                </a:solidFill>
              </a:rPr>
              <a:t>v_sal</a:t>
            </a:r>
            <a:r>
              <a:rPr lang="en-US" i="1" dirty="0" smtClean="0">
                <a:solidFill>
                  <a:schemeClr val="accent1">
                    <a:lumMod val="60000"/>
                    <a:lumOff val="40000"/>
                  </a:schemeClr>
                </a:solidFill>
              </a:rPr>
              <a:t>   </a:t>
            </a:r>
            <a:r>
              <a:rPr lang="gsw-FR" i="1" dirty="0" smtClean="0">
                <a:solidFill>
                  <a:schemeClr val="accent1">
                    <a:lumMod val="60000"/>
                    <a:lumOff val="40000"/>
                  </a:schemeClr>
                </a:solidFill>
              </a:rPr>
              <a:t>employees.salary%type;</a:t>
            </a:r>
          </a:p>
          <a:p>
            <a:pPr algn="l">
              <a:buNone/>
            </a:pPr>
            <a:r>
              <a:rPr lang="gsw-FR" i="1" dirty="0" smtClean="0">
                <a:solidFill>
                  <a:schemeClr val="accent1">
                    <a:lumMod val="60000"/>
                    <a:lumOff val="40000"/>
                  </a:schemeClr>
                </a:solidFill>
              </a:rPr>
              <a:t>Exception   my_exp;</a:t>
            </a:r>
          </a:p>
          <a:p>
            <a:pPr algn="l">
              <a:buNone/>
            </a:pPr>
            <a:r>
              <a:rPr lang="gsw-FR" i="1" dirty="0" smtClean="0">
                <a:solidFill>
                  <a:schemeClr val="accent1">
                    <a:lumMod val="60000"/>
                    <a:lumOff val="40000"/>
                  </a:schemeClr>
                </a:solidFill>
              </a:rPr>
              <a:t>begin</a:t>
            </a:r>
          </a:p>
          <a:p>
            <a:pPr algn="l">
              <a:buNone/>
            </a:pPr>
            <a:r>
              <a:rPr lang="en-US" i="1" dirty="0" smtClean="0">
                <a:solidFill>
                  <a:schemeClr val="accent1">
                    <a:lumMod val="60000"/>
                    <a:lumOff val="40000"/>
                  </a:schemeClr>
                </a:solidFill>
              </a:rPr>
              <a:t>Update   employees  set  salary=salary*1.7   where  employee_id=200;</a:t>
            </a:r>
          </a:p>
          <a:p>
            <a:pPr algn="l">
              <a:buNone/>
            </a:pPr>
            <a:r>
              <a:rPr lang="en-US" i="1" dirty="0" smtClean="0">
                <a:solidFill>
                  <a:schemeClr val="accent1">
                    <a:lumMod val="60000"/>
                    <a:lumOff val="40000"/>
                  </a:schemeClr>
                </a:solidFill>
              </a:rPr>
              <a:t>Select    salary    into   v_sal   from employees    where employee_id=200;</a:t>
            </a:r>
          </a:p>
          <a:p>
            <a:pPr algn="l">
              <a:buNone/>
            </a:pPr>
            <a:r>
              <a:rPr lang="gsw-FR" i="1" dirty="0" smtClean="0">
                <a:solidFill>
                  <a:schemeClr val="accent1">
                    <a:lumMod val="60000"/>
                    <a:lumOff val="40000"/>
                  </a:schemeClr>
                </a:solidFill>
              </a:rPr>
              <a:t>If  v_sal&gt;5500  then</a:t>
            </a:r>
          </a:p>
          <a:p>
            <a:pPr algn="l">
              <a:buNone/>
            </a:pPr>
            <a:r>
              <a:rPr lang="gsw-FR" i="1" dirty="0" smtClean="0">
                <a:solidFill>
                  <a:schemeClr val="accent1">
                    <a:lumMod val="60000"/>
                    <a:lumOff val="40000"/>
                  </a:schemeClr>
                </a:solidFill>
              </a:rPr>
              <a:t>Raise   my_exp;</a:t>
            </a:r>
          </a:p>
          <a:p>
            <a:pPr algn="l">
              <a:buNone/>
            </a:pPr>
            <a:r>
              <a:rPr lang="gsw-FR" i="1" dirty="0" smtClean="0">
                <a:solidFill>
                  <a:schemeClr val="accent1">
                    <a:lumMod val="60000"/>
                    <a:lumOff val="40000"/>
                  </a:schemeClr>
                </a:solidFill>
              </a:rPr>
              <a:t>else</a:t>
            </a:r>
          </a:p>
          <a:p>
            <a:pPr algn="l">
              <a:buNone/>
            </a:pPr>
            <a:r>
              <a:rPr lang="en-US" i="1" dirty="0" smtClean="0">
                <a:solidFill>
                  <a:schemeClr val="accent1">
                    <a:lumMod val="60000"/>
                    <a:lumOff val="40000"/>
                  </a:schemeClr>
                </a:solidFill>
              </a:rPr>
              <a:t>dbms_output.put_line('The salary is updated');</a:t>
            </a:r>
          </a:p>
          <a:p>
            <a:pPr algn="l">
              <a:buNone/>
            </a:pPr>
            <a:r>
              <a:rPr lang="gsw-FR" i="1" dirty="0" smtClean="0">
                <a:solidFill>
                  <a:schemeClr val="accent1">
                    <a:lumMod val="60000"/>
                    <a:lumOff val="40000"/>
                  </a:schemeClr>
                </a:solidFill>
              </a:rPr>
              <a:t>end if;</a:t>
            </a:r>
          </a:p>
          <a:p>
            <a:pPr algn="l">
              <a:buNone/>
            </a:pPr>
            <a:r>
              <a:rPr lang="gsw-FR" i="1" dirty="0" smtClean="0">
                <a:solidFill>
                  <a:schemeClr val="accent1">
                    <a:lumMod val="60000"/>
                    <a:lumOff val="40000"/>
                  </a:schemeClr>
                </a:solidFill>
              </a:rPr>
              <a:t>exception</a:t>
            </a:r>
          </a:p>
          <a:p>
            <a:pPr algn="l">
              <a:buNone/>
            </a:pPr>
            <a:r>
              <a:rPr lang="gsw-FR" i="1" dirty="0" smtClean="0">
                <a:solidFill>
                  <a:schemeClr val="accent1">
                    <a:lumMod val="60000"/>
                    <a:lumOff val="40000"/>
                  </a:schemeClr>
                </a:solidFill>
              </a:rPr>
              <a:t>when my_expthen</a:t>
            </a:r>
          </a:p>
          <a:p>
            <a:pPr algn="l">
              <a:buNone/>
            </a:pPr>
            <a:r>
              <a:rPr lang="en-US" i="1" dirty="0" smtClean="0">
                <a:solidFill>
                  <a:schemeClr val="accent1">
                    <a:lumMod val="60000"/>
                    <a:lumOff val="40000"/>
                  </a:schemeClr>
                </a:solidFill>
              </a:rPr>
              <a:t>dbms_output.put_line('The salary is more than 7500');</a:t>
            </a:r>
          </a:p>
          <a:p>
            <a:pPr algn="l">
              <a:buNone/>
            </a:pPr>
            <a:r>
              <a:rPr lang="gsw-FR" i="1" dirty="0" smtClean="0">
                <a:solidFill>
                  <a:schemeClr val="accent1">
                    <a:lumMod val="60000"/>
                    <a:lumOff val="40000"/>
                  </a:schemeClr>
                </a:solidFill>
              </a:rPr>
              <a:t>end</a:t>
            </a:r>
            <a:r>
              <a:rPr lang="gsw-FR" b="1" i="1" dirty="0" smtClean="0">
                <a:solidFill>
                  <a:schemeClr val="accent1">
                    <a:lumMod val="60000"/>
                    <a:lumOff val="40000"/>
                  </a:schemeClr>
                </a:solidFill>
              </a:rPr>
              <a:t>;</a:t>
            </a:r>
            <a:endParaRPr lang="ar-SA" i="1" dirty="0">
              <a:solidFill>
                <a:schemeClr val="accent1">
                  <a:lumMod val="60000"/>
                  <a:lumOff val="4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50" y="612845"/>
            <a:ext cx="8143932" cy="6555641"/>
          </a:xfrm>
          <a:prstGeom prst="rect">
            <a:avLst/>
          </a:prstGeom>
        </p:spPr>
        <p:txBody>
          <a:bodyPr wrap="square">
            <a:spAutoFit/>
          </a:bodyPr>
          <a:lstStyle/>
          <a:p>
            <a:r>
              <a:rPr lang="ar-SA" sz="2400" i="1" dirty="0" smtClean="0">
                <a:solidFill>
                  <a:schemeClr val="accent1">
                    <a:lumMod val="60000"/>
                    <a:lumOff val="40000"/>
                  </a:schemeClr>
                </a:solidFill>
              </a:rPr>
              <a:t>2-إعادة الاستخدام</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عند تعريف متغير يتم حجز مكان في الذاكرة و بالتالي يمكن تخزين و استرجاع البيانات في ومن هذ ا المكان أكثر من مرة خلال عملية تنفيذ البرنامج</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3- سهولة الصيانة:</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عند تعريف متغير </a:t>
            </a:r>
            <a:r>
              <a:rPr lang="ar-SA" sz="2400" i="1" dirty="0" smtClean="0">
                <a:solidFill>
                  <a:schemeClr val="accent1">
                    <a:lumMod val="60000"/>
                    <a:lumOff val="40000"/>
                  </a:schemeClr>
                </a:solidFill>
              </a:rPr>
              <a:t>بناءًا </a:t>
            </a:r>
            <a:r>
              <a:rPr lang="ar-SA" sz="2400" i="1" dirty="0" smtClean="0">
                <a:solidFill>
                  <a:schemeClr val="accent1">
                    <a:lumMod val="60000"/>
                    <a:lumOff val="40000"/>
                  </a:schemeClr>
                </a:solidFill>
              </a:rPr>
              <a:t>على عمود موجود في قاعدة البيانات فعند تغير نوع العمود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لانحتاج لإعادة تعريف المتغير وهذا يساعد في عملية التعديل والصيانة</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 الشكل العام لتعريف المتغير:</a:t>
            </a:r>
            <a:br>
              <a:rPr lang="ar-SA" sz="2400" i="1" dirty="0" smtClean="0">
                <a:solidFill>
                  <a:schemeClr val="accent1">
                    <a:lumMod val="60000"/>
                    <a:lumOff val="40000"/>
                  </a:schemeClr>
                </a:solidFill>
              </a:rPr>
            </a:br>
            <a:r>
              <a:rPr lang="gsw-FR" sz="2400" i="1" dirty="0" smtClean="0">
                <a:solidFill>
                  <a:schemeClr val="accent1">
                    <a:lumMod val="60000"/>
                    <a:lumOff val="40000"/>
                  </a:schemeClr>
                </a:solidFill>
              </a:rPr>
              <a:t>identifier [CONSTANT] data type [NOT NULL] [:= DEFAULT | expression ] ;</a:t>
            </a:r>
            <a:br>
              <a:rPr lang="gsw-FR" sz="2400" i="1" dirty="0" smtClean="0">
                <a:solidFill>
                  <a:schemeClr val="accent1">
                    <a:lumMod val="60000"/>
                    <a:lumOff val="40000"/>
                  </a:schemeClr>
                </a:solidFill>
              </a:rPr>
            </a:br>
            <a:r>
              <a:rPr lang="gsw-FR" sz="2400" i="1" dirty="0" smtClean="0">
                <a:solidFill>
                  <a:schemeClr val="accent1">
                    <a:lumMod val="60000"/>
                    <a:lumOff val="40000"/>
                  </a:schemeClr>
                </a:solidFill>
              </a:rPr>
              <a:t/>
            </a:r>
            <a:br>
              <a:rPr lang="gsw-FR" sz="2400" i="1" dirty="0" smtClean="0">
                <a:solidFill>
                  <a:schemeClr val="accent1">
                    <a:lumMod val="60000"/>
                    <a:lumOff val="40000"/>
                  </a:schemeClr>
                </a:solidFill>
              </a:rPr>
            </a:br>
            <a:r>
              <a:rPr lang="gsw-FR" sz="2400" i="1" dirty="0" smtClean="0">
                <a:solidFill>
                  <a:schemeClr val="accent1">
                    <a:lumMod val="60000"/>
                    <a:lumOff val="40000"/>
                  </a:schemeClr>
                </a:solidFill>
              </a:rPr>
              <a:t> </a:t>
            </a:r>
            <a:r>
              <a:rPr lang="ar-SA" sz="2400" i="1" dirty="0" smtClean="0">
                <a:solidFill>
                  <a:schemeClr val="accent1">
                    <a:lumMod val="60000"/>
                    <a:lumOff val="40000"/>
                  </a:schemeClr>
                </a:solidFill>
              </a:rPr>
              <a:t>اسم المتغير </a:t>
            </a:r>
            <a:r>
              <a:rPr lang="gsw-FR" sz="2400" i="1" dirty="0" smtClean="0">
                <a:solidFill>
                  <a:schemeClr val="accent1">
                    <a:lumMod val="60000"/>
                    <a:lumOff val="40000"/>
                  </a:schemeClr>
                </a:solidFill>
              </a:rPr>
              <a:t>identifier </a:t>
            </a:r>
            <a:br>
              <a:rPr lang="gsw-FR" sz="2400" i="1" dirty="0" smtClean="0">
                <a:solidFill>
                  <a:schemeClr val="accent1">
                    <a:lumMod val="60000"/>
                    <a:lumOff val="40000"/>
                  </a:schemeClr>
                </a:solidFill>
              </a:rPr>
            </a:br>
            <a:r>
              <a:rPr lang="ar-SA" sz="2400" i="1" dirty="0" smtClean="0">
                <a:solidFill>
                  <a:schemeClr val="accent1">
                    <a:lumMod val="60000"/>
                    <a:lumOff val="40000"/>
                  </a:schemeClr>
                </a:solidFill>
              </a:rPr>
              <a:t> </a:t>
            </a:r>
            <a:r>
              <a:rPr lang="gsw-FR" sz="2400" i="1" dirty="0" smtClean="0">
                <a:solidFill>
                  <a:schemeClr val="accent1">
                    <a:lumMod val="60000"/>
                    <a:lumOff val="40000"/>
                  </a:schemeClr>
                </a:solidFill>
              </a:rPr>
              <a:t>CONSTANT</a:t>
            </a:r>
            <a:r>
              <a:rPr lang="ar-SA" sz="2400" i="1" dirty="0" smtClean="0">
                <a:solidFill>
                  <a:schemeClr val="accent1">
                    <a:lumMod val="60000"/>
                    <a:lumOff val="40000"/>
                  </a:schemeClr>
                </a:solidFill>
              </a:rPr>
              <a:t>  بمثابة قيد على المتغير لها شرطان: </a:t>
            </a:r>
            <a:r>
              <a:rPr lang="gsw-FR" sz="2400" i="1" dirty="0" smtClean="0">
                <a:solidFill>
                  <a:schemeClr val="accent1">
                    <a:lumMod val="60000"/>
                    <a:lumOff val="40000"/>
                  </a:schemeClr>
                </a:solidFill>
              </a:rPr>
              <a:t/>
            </a:r>
            <a:br>
              <a:rPr lang="gsw-FR" sz="2400" i="1" dirty="0" smtClean="0">
                <a:solidFill>
                  <a:schemeClr val="accent1">
                    <a:lumMod val="60000"/>
                    <a:lumOff val="40000"/>
                  </a:schemeClr>
                </a:solidFill>
              </a:rPr>
            </a:br>
            <a:r>
              <a:rPr lang="ar-SA" sz="2400" i="1" dirty="0" smtClean="0">
                <a:solidFill>
                  <a:schemeClr val="accent1">
                    <a:lumMod val="60000"/>
                    <a:lumOff val="40000"/>
                  </a:schemeClr>
                </a:solidFill>
              </a:rPr>
              <a:t> </a:t>
            </a:r>
            <a:r>
              <a:rPr lang="ar-SA" sz="2400" i="1" dirty="0" smtClean="0">
                <a:solidFill>
                  <a:schemeClr val="accent1">
                    <a:lumMod val="60000"/>
                    <a:lumOff val="40000"/>
                  </a:schemeClr>
                </a:solidFill>
              </a:rPr>
              <a:t>اولًا </a:t>
            </a:r>
            <a:r>
              <a:rPr lang="ar-SA" sz="2400" i="1" dirty="0" smtClean="0">
                <a:solidFill>
                  <a:schemeClr val="accent1">
                    <a:lumMod val="60000"/>
                    <a:lumOff val="40000"/>
                  </a:schemeClr>
                </a:solidFill>
              </a:rPr>
              <a:t>المتغير المعرف بواسطة </a:t>
            </a:r>
            <a:r>
              <a:rPr lang="gsw-FR" sz="2400" i="1" dirty="0" smtClean="0">
                <a:solidFill>
                  <a:schemeClr val="accent1">
                    <a:lumMod val="60000"/>
                    <a:lumOff val="40000"/>
                  </a:schemeClr>
                </a:solidFill>
              </a:rPr>
              <a:t>CONSTANT</a:t>
            </a:r>
            <a:r>
              <a:rPr lang="ar-SA" sz="2400" i="1" dirty="0" smtClean="0">
                <a:solidFill>
                  <a:schemeClr val="accent1">
                    <a:lumMod val="60000"/>
                    <a:lumOff val="40000"/>
                  </a:schemeClr>
                </a:solidFill>
              </a:rPr>
              <a:t>  </a:t>
            </a:r>
            <a:r>
              <a:rPr lang="ar-SA" sz="2400" i="1" dirty="0" smtClean="0">
                <a:solidFill>
                  <a:schemeClr val="accent1">
                    <a:lumMod val="60000"/>
                    <a:lumOff val="40000"/>
                  </a:schemeClr>
                </a:solidFill>
              </a:rPr>
              <a:t>لابد ان يتم اعطاءه قيمة </a:t>
            </a:r>
            <a:r>
              <a:rPr lang="ar-SA" sz="2400" i="1" dirty="0" smtClean="0">
                <a:solidFill>
                  <a:schemeClr val="accent1">
                    <a:lumMod val="60000"/>
                    <a:lumOff val="40000"/>
                  </a:schemeClr>
                </a:solidFill>
              </a:rPr>
              <a:t>إبتدائية</a:t>
            </a:r>
            <a:endParaRPr lang="ar-SA" sz="2400" i="1" dirty="0" smtClean="0">
              <a:solidFill>
                <a:schemeClr val="accent1">
                  <a:lumMod val="60000"/>
                  <a:lumOff val="40000"/>
                </a:schemeClr>
              </a:solidFill>
            </a:endParaRPr>
          </a:p>
          <a:p>
            <a:r>
              <a:rPr lang="ar-SA" sz="2400" i="1" dirty="0" smtClean="0">
                <a:solidFill>
                  <a:schemeClr val="accent1">
                    <a:lumMod val="60000"/>
                    <a:lumOff val="40000"/>
                  </a:schemeClr>
                </a:solidFill>
              </a:rPr>
              <a:t/>
            </a:r>
            <a:br>
              <a:rPr lang="ar-SA" sz="2400" i="1" dirty="0" smtClean="0">
                <a:solidFill>
                  <a:schemeClr val="accent1">
                    <a:lumMod val="60000"/>
                    <a:lumOff val="40000"/>
                  </a:schemeClr>
                </a:solidFill>
              </a:rPr>
            </a:br>
            <a:r>
              <a:rPr lang="ar-SA" sz="2400" i="1" dirty="0" smtClean="0">
                <a:solidFill>
                  <a:schemeClr val="accent1">
                    <a:lumMod val="60000"/>
                    <a:lumOff val="40000"/>
                  </a:schemeClr>
                </a:solidFill>
              </a:rPr>
              <a:t> </a:t>
            </a:r>
            <a:r>
              <a:rPr lang="ar-SA" sz="2400" i="1" dirty="0" smtClean="0">
                <a:solidFill>
                  <a:schemeClr val="accent1">
                    <a:lumMod val="60000"/>
                    <a:lumOff val="40000"/>
                  </a:schemeClr>
                </a:solidFill>
              </a:rPr>
              <a:t>ثانياً </a:t>
            </a:r>
            <a:r>
              <a:rPr lang="ar-SA" sz="2400" i="1" dirty="0" smtClean="0">
                <a:solidFill>
                  <a:schemeClr val="accent1">
                    <a:lumMod val="60000"/>
                    <a:lumOff val="40000"/>
                  </a:schemeClr>
                </a:solidFill>
              </a:rPr>
              <a:t>هذه القيمة ثابتة لايمكن ان تتغير اذا لم يتم هنا اعطاء المتغير قيمة ابتدائية سيؤدي ذلك الى خطأ</a:t>
            </a:r>
          </a:p>
          <a:p>
            <a:r>
              <a:rPr lang="ar-SA" i="1" dirty="0" smtClean="0"/>
              <a:t/>
            </a:r>
            <a:br>
              <a:rPr lang="ar-SA" i="1" dirty="0" smtClean="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3" y="1166842"/>
            <a:ext cx="8215371" cy="5170646"/>
          </a:xfrm>
          <a:prstGeom prst="rect">
            <a:avLst/>
          </a:prstGeom>
        </p:spPr>
        <p:txBody>
          <a:bodyPr wrap="square">
            <a:spAutoFit/>
          </a:bodyPr>
          <a:lstStyle/>
          <a:p>
            <a:endParaRPr lang="ar-SA" sz="2400" dirty="0" smtClean="0">
              <a:solidFill>
                <a:schemeClr val="accent1">
                  <a:lumMod val="60000"/>
                  <a:lumOff val="40000"/>
                </a:schemeClr>
              </a:solidFill>
            </a:endParaRPr>
          </a:p>
          <a:p>
            <a:r>
              <a:rPr lang="ar-SA" sz="2400" i="1" dirty="0" smtClean="0">
                <a:solidFill>
                  <a:schemeClr val="accent1">
                    <a:lumMod val="60000"/>
                    <a:lumOff val="40000"/>
                  </a:schemeClr>
                </a:solidFill>
              </a:rPr>
              <a:t> </a:t>
            </a:r>
            <a:r>
              <a:rPr lang="gsw-FR" sz="2400" i="1" dirty="0" smtClean="0">
                <a:solidFill>
                  <a:schemeClr val="accent1">
                    <a:lumMod val="60000"/>
                    <a:lumOff val="40000"/>
                  </a:schemeClr>
                </a:solidFill>
              </a:rPr>
              <a:t>data type</a:t>
            </a:r>
            <a:r>
              <a:rPr lang="ar-SA" sz="2400" i="1" dirty="0" smtClean="0">
                <a:solidFill>
                  <a:schemeClr val="accent1">
                    <a:lumMod val="60000"/>
                    <a:lumOff val="40000"/>
                  </a:schemeClr>
                </a:solidFill>
              </a:rPr>
              <a:t> نوع البيانات التي سيتم تخزينها في قاعدة البيانات</a:t>
            </a:r>
          </a:p>
          <a:p>
            <a:r>
              <a:rPr lang="gsw-FR" sz="2400" i="1" dirty="0" smtClean="0">
                <a:solidFill>
                  <a:schemeClr val="accent1">
                    <a:lumMod val="60000"/>
                    <a:lumOff val="40000"/>
                  </a:schemeClr>
                </a:solidFill>
              </a:rPr>
              <a:t>NOT NULL</a:t>
            </a:r>
            <a:r>
              <a:rPr lang="ar-SA" sz="2400" i="1" dirty="0" smtClean="0">
                <a:solidFill>
                  <a:schemeClr val="accent1">
                    <a:lumMod val="60000"/>
                    <a:lumOff val="40000"/>
                  </a:schemeClr>
                </a:solidFill>
              </a:rPr>
              <a:t> ايضا هي قيد على المتغير تعني المتغير لابد ان يتم اعطاءه قيمة ابتدائية ولكن هذه القيمة قابلة للتغير اثناء تنفيذ الوحدة</a:t>
            </a:r>
          </a:p>
          <a:p>
            <a:r>
              <a:rPr lang="gsw-FR" sz="2400" i="1" dirty="0" smtClean="0">
                <a:solidFill>
                  <a:schemeClr val="accent1">
                    <a:lumMod val="60000"/>
                    <a:lumOff val="40000"/>
                  </a:schemeClr>
                </a:solidFill>
              </a:rPr>
              <a:t>Expression</a:t>
            </a:r>
            <a:r>
              <a:rPr lang="ar-SA" sz="2400" i="1" dirty="0" smtClean="0">
                <a:solidFill>
                  <a:schemeClr val="accent1">
                    <a:lumMod val="60000"/>
                    <a:lumOff val="40000"/>
                  </a:schemeClr>
                </a:solidFill>
              </a:rPr>
              <a:t> قيمة المتغير</a:t>
            </a:r>
          </a:p>
          <a:p>
            <a:r>
              <a:rPr lang="ar-SA" sz="2400" i="1" dirty="0" smtClean="0">
                <a:solidFill>
                  <a:schemeClr val="accent1">
                    <a:lumMod val="60000"/>
                    <a:lumOff val="40000"/>
                  </a:schemeClr>
                </a:solidFill>
              </a:rPr>
              <a:t>أمثلة:</a:t>
            </a:r>
          </a:p>
          <a:p>
            <a:pPr algn="l"/>
            <a:endParaRPr lang="en-US" sz="2400" dirty="0" smtClean="0">
              <a:solidFill>
                <a:schemeClr val="accent1">
                  <a:lumMod val="60000"/>
                  <a:lumOff val="40000"/>
                </a:schemeClr>
              </a:solidFill>
            </a:endParaRPr>
          </a:p>
          <a:p>
            <a:pPr algn="l"/>
            <a:r>
              <a:rPr lang="gsw-FR" sz="2400" i="1" dirty="0" smtClean="0">
                <a:solidFill>
                  <a:schemeClr val="accent1">
                    <a:lumMod val="60000"/>
                    <a:lumOff val="40000"/>
                  </a:schemeClr>
                </a:solidFill>
              </a:rPr>
              <a:t>Declare</a:t>
            </a:r>
          </a:p>
          <a:p>
            <a:pPr algn="l"/>
            <a:r>
              <a:rPr lang="gsw-FR" sz="2400" i="1" dirty="0" smtClean="0">
                <a:solidFill>
                  <a:schemeClr val="accent1">
                    <a:lumMod val="60000"/>
                    <a:lumOff val="40000"/>
                  </a:schemeClr>
                </a:solidFill>
              </a:rPr>
              <a:t>v_name VARCHAR2(10) ; </a:t>
            </a:r>
            <a:endParaRPr lang="ar-SA" sz="2400" i="1" dirty="0" smtClean="0">
              <a:solidFill>
                <a:schemeClr val="accent1">
                  <a:lumMod val="60000"/>
                  <a:lumOff val="40000"/>
                </a:schemeClr>
              </a:solidFill>
            </a:endParaRPr>
          </a:p>
          <a:p>
            <a:pPr algn="l"/>
            <a:r>
              <a:rPr lang="ar-SA" sz="2400" i="1" dirty="0" smtClean="0">
                <a:solidFill>
                  <a:schemeClr val="accent1">
                    <a:lumMod val="60000"/>
                    <a:lumOff val="40000"/>
                  </a:schemeClr>
                </a:solidFill>
              </a:rPr>
              <a:t> </a:t>
            </a:r>
            <a:r>
              <a:rPr lang="en-US" sz="2400" i="1" dirty="0" smtClean="0">
                <a:solidFill>
                  <a:schemeClr val="accent1">
                    <a:lumMod val="60000"/>
                    <a:lumOff val="40000"/>
                  </a:schemeClr>
                </a:solidFill>
              </a:rPr>
              <a:t>;</a:t>
            </a:r>
            <a:r>
              <a:rPr lang="ar-SA" sz="2400" i="1" dirty="0" smtClean="0">
                <a:solidFill>
                  <a:schemeClr val="accent1">
                    <a:lumMod val="60000"/>
                    <a:lumOff val="40000"/>
                  </a:schemeClr>
                </a:solidFill>
              </a:rPr>
              <a:t>11=:</a:t>
            </a:r>
            <a:r>
              <a:rPr lang="gsw-FR" sz="2400" i="1" dirty="0" smtClean="0">
                <a:solidFill>
                  <a:schemeClr val="accent1">
                    <a:lumMod val="60000"/>
                    <a:lumOff val="40000"/>
                  </a:schemeClr>
                </a:solidFill>
              </a:rPr>
              <a:t>v_no NUMBER(2) NOT NULL</a:t>
            </a:r>
            <a:r>
              <a:rPr lang="ar-SA" sz="2400" i="1" dirty="0" smtClean="0">
                <a:solidFill>
                  <a:schemeClr val="accent1">
                    <a:lumMod val="60000"/>
                    <a:lumOff val="40000"/>
                  </a:schemeClr>
                </a:solidFill>
              </a:rPr>
              <a:t> </a:t>
            </a:r>
            <a:r>
              <a:rPr lang="ar-SA" sz="2400" i="1" dirty="0" smtClean="0">
                <a:solidFill>
                  <a:schemeClr val="accent1">
                    <a:lumMod val="60000"/>
                    <a:lumOff val="40000"/>
                  </a:schemeClr>
                </a:solidFill>
              </a:rPr>
              <a:t> </a:t>
            </a:r>
            <a:endParaRPr lang="gsw-FR" sz="2400" i="1" dirty="0" smtClean="0">
              <a:solidFill>
                <a:schemeClr val="accent1">
                  <a:lumMod val="60000"/>
                  <a:lumOff val="40000"/>
                </a:schemeClr>
              </a:solidFill>
            </a:endParaRPr>
          </a:p>
          <a:p>
            <a:pPr algn="l"/>
            <a:r>
              <a:rPr lang="en-US" sz="2400" i="1" dirty="0" smtClean="0">
                <a:solidFill>
                  <a:schemeClr val="accent1">
                    <a:lumMod val="60000"/>
                    <a:lumOff val="40000"/>
                  </a:schemeClr>
                </a:solidFill>
              </a:rPr>
              <a:t>2ooo;</a:t>
            </a:r>
            <a:r>
              <a:rPr lang="ar-SA" sz="2400" i="1" dirty="0" smtClean="0">
                <a:solidFill>
                  <a:schemeClr val="accent1">
                    <a:lumMod val="60000"/>
                    <a:lumOff val="40000"/>
                  </a:schemeClr>
                </a:solidFill>
              </a:rPr>
              <a:t>=:</a:t>
            </a:r>
            <a:r>
              <a:rPr lang="gsw-FR" sz="2400" i="1" dirty="0" smtClean="0">
                <a:solidFill>
                  <a:schemeClr val="accent1">
                    <a:lumMod val="60000"/>
                    <a:lumOff val="40000"/>
                  </a:schemeClr>
                </a:solidFill>
              </a:rPr>
              <a:t>V_</a:t>
            </a:r>
            <a:r>
              <a:rPr lang="en-US" sz="2400" i="1" dirty="0" smtClean="0">
                <a:solidFill>
                  <a:schemeClr val="accent1">
                    <a:lumMod val="60000"/>
                    <a:lumOff val="40000"/>
                  </a:schemeClr>
                </a:solidFill>
              </a:rPr>
              <a:t>salary</a:t>
            </a:r>
            <a:r>
              <a:rPr lang="gsw-FR" sz="2400" i="1" dirty="0" smtClean="0">
                <a:solidFill>
                  <a:schemeClr val="accent1">
                    <a:lumMod val="60000"/>
                    <a:lumOff val="40000"/>
                  </a:schemeClr>
                </a:solidFill>
              </a:rPr>
              <a:t> CONSTANT NUMBER</a:t>
            </a:r>
          </a:p>
          <a:p>
            <a:pPr algn="l"/>
            <a:r>
              <a:rPr lang="gsw-FR" sz="2400" i="1" dirty="0" smtClean="0">
                <a:solidFill>
                  <a:schemeClr val="accent1">
                    <a:lumMod val="60000"/>
                    <a:lumOff val="40000"/>
                  </a:schemeClr>
                </a:solidFill>
              </a:rPr>
              <a:t>BEGIN</a:t>
            </a:r>
          </a:p>
          <a:p>
            <a:pPr algn="l"/>
            <a:r>
              <a:rPr lang="ar-SA" sz="2400" i="1" dirty="0" smtClean="0">
                <a:solidFill>
                  <a:schemeClr val="accent1">
                    <a:lumMod val="60000"/>
                    <a:lumOff val="40000"/>
                  </a:schemeClr>
                </a:solidFill>
              </a:rPr>
              <a:t>……</a:t>
            </a:r>
          </a:p>
          <a:p>
            <a:pPr algn="l"/>
            <a:r>
              <a:rPr lang="en-US" dirty="0" smtClean="0">
                <a:solidFill>
                  <a:schemeClr val="accent1">
                    <a:lumMod val="60000"/>
                    <a:lumOff val="40000"/>
                  </a:schemeClr>
                </a:solidFill>
              </a:rPr>
              <a:t>End;</a:t>
            </a:r>
            <a:endParaRPr lang="ar-SA" dirty="0" smtClean="0">
              <a:solidFill>
                <a:schemeClr val="accent1">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dirty="0" smtClean="0"/>
              <a:t/>
            </a:r>
            <a:br>
              <a:rPr lang="ar-SA" sz="2400" dirty="0" smtClean="0"/>
            </a:br>
            <a:r>
              <a:rPr lang="ar-SA" sz="2000" dirty="0" smtClean="0"/>
              <a:t/>
            </a:r>
            <a:br>
              <a:rPr lang="ar-SA" sz="2000" dirty="0" smtClean="0"/>
            </a:br>
            <a:r>
              <a:rPr lang="ar-SA" sz="2000" dirty="0" smtClean="0"/>
              <a:t>5</a:t>
            </a:r>
            <a:endParaRPr lang="ar-SA" sz="2400" dirty="0"/>
          </a:p>
        </p:txBody>
      </p:sp>
      <p:sp>
        <p:nvSpPr>
          <p:cNvPr id="3" name="Content Placeholder 2"/>
          <p:cNvSpPr>
            <a:spLocks noGrp="1"/>
          </p:cNvSpPr>
          <p:nvPr>
            <p:ph idx="1"/>
          </p:nvPr>
        </p:nvSpPr>
        <p:spPr>
          <a:xfrm>
            <a:off x="457200" y="714357"/>
            <a:ext cx="8229600" cy="5610244"/>
          </a:xfrm>
        </p:spPr>
        <p:txBody>
          <a:bodyPr/>
          <a:lstStyle/>
          <a:p>
            <a:pPr>
              <a:buNone/>
            </a:pPr>
            <a:r>
              <a:rPr lang="ar-SA" sz="2400" i="1" dirty="0" smtClean="0">
                <a:solidFill>
                  <a:schemeClr val="accent1">
                    <a:lumMod val="60000"/>
                    <a:lumOff val="40000"/>
                  </a:schemeClr>
                </a:solidFill>
              </a:rPr>
              <a:t>النقاط التي يجب مراعاتها في تسمية المتغيرات:</a:t>
            </a:r>
          </a:p>
          <a:p>
            <a:pPr>
              <a:buNone/>
            </a:pPr>
            <a:r>
              <a:rPr lang="ar-SA" sz="2400" i="1" dirty="0" smtClean="0">
                <a:solidFill>
                  <a:schemeClr val="accent1">
                    <a:lumMod val="60000"/>
                    <a:lumOff val="40000"/>
                  </a:schemeClr>
                </a:solidFill>
              </a:rPr>
              <a:t>1-يجب ان لايكون هنالك متغيرين بنفس الاسم في وحدة برمجية </a:t>
            </a:r>
            <a:r>
              <a:rPr lang="ar-SA" sz="2400" i="1" dirty="0" smtClean="0">
                <a:solidFill>
                  <a:schemeClr val="accent1">
                    <a:lumMod val="60000"/>
                    <a:lumOff val="40000"/>
                  </a:schemeClr>
                </a:solidFill>
              </a:rPr>
              <a:t>واحده</a:t>
            </a:r>
            <a:endParaRPr lang="ar-SA" sz="2400" i="1" dirty="0" smtClean="0">
              <a:solidFill>
                <a:schemeClr val="accent1">
                  <a:lumMod val="60000"/>
                  <a:lumOff val="40000"/>
                </a:schemeClr>
              </a:solidFill>
            </a:endParaRPr>
          </a:p>
          <a:p>
            <a:pPr>
              <a:buNone/>
            </a:pPr>
            <a:r>
              <a:rPr lang="ar-SA" sz="2400" i="1" dirty="0" smtClean="0">
                <a:solidFill>
                  <a:schemeClr val="accent1">
                    <a:lumMod val="60000"/>
                    <a:lumOff val="40000"/>
                  </a:schemeClr>
                </a:solidFill>
              </a:rPr>
              <a:t>2- يجب ان لايتشابه اسم المتغير مع اسم عمود أو اسم جدول سيستخدم معه في الوحدة البرمجية</a:t>
            </a:r>
          </a:p>
          <a:p>
            <a:pPr>
              <a:buNone/>
            </a:pPr>
            <a:r>
              <a:rPr lang="ar-SA" sz="2400" i="1" dirty="0" smtClean="0">
                <a:solidFill>
                  <a:schemeClr val="accent1">
                    <a:lumMod val="60000"/>
                    <a:lumOff val="40000"/>
                  </a:schemeClr>
                </a:solidFill>
              </a:rPr>
              <a:t>3-ان لايزيد طول الاسم عن </a:t>
            </a:r>
            <a:r>
              <a:rPr lang="en-US" sz="2400" i="1" dirty="0" smtClean="0">
                <a:solidFill>
                  <a:schemeClr val="accent1">
                    <a:lumMod val="60000"/>
                    <a:lumOff val="40000"/>
                  </a:schemeClr>
                </a:solidFill>
              </a:rPr>
              <a:t>30</a:t>
            </a:r>
            <a:r>
              <a:rPr lang="ar-SA" sz="2400" i="1" dirty="0" smtClean="0">
                <a:solidFill>
                  <a:schemeClr val="accent1">
                    <a:lumMod val="60000"/>
                    <a:lumOff val="40000"/>
                  </a:schemeClr>
                </a:solidFill>
              </a:rPr>
              <a:t> </a:t>
            </a:r>
            <a:r>
              <a:rPr lang="ar-SA" sz="2400" i="1" dirty="0" smtClean="0">
                <a:solidFill>
                  <a:schemeClr val="accent1">
                    <a:lumMod val="60000"/>
                    <a:lumOff val="40000"/>
                  </a:schemeClr>
                </a:solidFill>
              </a:rPr>
              <a:t>حرف</a:t>
            </a:r>
          </a:p>
          <a:p>
            <a:pPr>
              <a:buNone/>
            </a:pPr>
            <a:r>
              <a:rPr lang="ar-SA" sz="2400" i="1" dirty="0" smtClean="0">
                <a:solidFill>
                  <a:schemeClr val="accent1">
                    <a:lumMod val="60000"/>
                    <a:lumOff val="40000"/>
                  </a:schemeClr>
                </a:solidFill>
              </a:rPr>
              <a:t>4-يمكن استخدام الرموز المتاحة في لغة ال</a:t>
            </a:r>
            <a:r>
              <a:rPr lang="en-US" sz="2400" i="1" dirty="0" smtClean="0">
                <a:solidFill>
                  <a:schemeClr val="accent1">
                    <a:lumMod val="60000"/>
                    <a:lumOff val="40000"/>
                  </a:schemeClr>
                </a:solidFill>
              </a:rPr>
              <a:t>sql </a:t>
            </a:r>
            <a:r>
              <a:rPr lang="ar-SA" sz="2400" i="1" dirty="0" smtClean="0">
                <a:solidFill>
                  <a:schemeClr val="accent1">
                    <a:lumMod val="60000"/>
                    <a:lumOff val="40000"/>
                  </a:schemeClr>
                </a:solidFill>
              </a:rPr>
              <a:t> في تسمية المتغير مثل _, #,$</a:t>
            </a:r>
          </a:p>
          <a:p>
            <a:pPr>
              <a:buNone/>
            </a:pPr>
            <a:r>
              <a:rPr lang="ar-SA" sz="2400" i="1" dirty="0" smtClean="0">
                <a:solidFill>
                  <a:schemeClr val="accent1">
                    <a:lumMod val="60000"/>
                    <a:lumOff val="40000"/>
                  </a:schemeClr>
                </a:solidFill>
              </a:rPr>
              <a:t>5-يجب ان يبدأ المتغير بحرف</a:t>
            </a:r>
          </a:p>
          <a:p>
            <a:pPr>
              <a:buNone/>
            </a:pPr>
            <a:r>
              <a:rPr lang="ar-SA" sz="2400" i="1" dirty="0" smtClean="0">
                <a:solidFill>
                  <a:schemeClr val="accent1">
                    <a:lumMod val="60000"/>
                    <a:lumOff val="40000"/>
                  </a:schemeClr>
                </a:solidFill>
              </a:rPr>
              <a:t>6-يجب ان لايكون اسم المتغير كلمة محجوزة</a:t>
            </a:r>
          </a:p>
          <a:p>
            <a:pPr>
              <a:buNone/>
            </a:pPr>
            <a:r>
              <a:rPr lang="ar-SA" sz="2400" i="1" dirty="0" smtClean="0">
                <a:solidFill>
                  <a:schemeClr val="accent1">
                    <a:lumMod val="60000"/>
                    <a:lumOff val="40000"/>
                  </a:schemeClr>
                </a:solidFill>
              </a:rPr>
              <a:t>7-يجب وضع قيمة إبتدائية للمتغيرات التي يتم تعريفها بواسطة </a:t>
            </a:r>
            <a:r>
              <a:rPr lang="gsw-FR" sz="2400" i="1" dirty="0" smtClean="0">
                <a:solidFill>
                  <a:schemeClr val="accent1">
                    <a:lumMod val="60000"/>
                    <a:lumOff val="40000"/>
                  </a:schemeClr>
                </a:solidFill>
              </a:rPr>
              <a:t>CONSTANT</a:t>
            </a:r>
            <a:r>
              <a:rPr lang="ar-SA" sz="2400" i="1" dirty="0" smtClean="0">
                <a:solidFill>
                  <a:schemeClr val="accent1">
                    <a:lumMod val="60000"/>
                    <a:lumOff val="40000"/>
                  </a:schemeClr>
                </a:solidFill>
              </a:rPr>
              <a:t>أو</a:t>
            </a:r>
            <a:r>
              <a:rPr lang="gsw-FR" sz="2400" i="1" dirty="0" smtClean="0">
                <a:solidFill>
                  <a:schemeClr val="accent1">
                    <a:lumMod val="60000"/>
                    <a:lumOff val="40000"/>
                  </a:schemeClr>
                </a:solidFill>
              </a:rPr>
              <a:t>NOT NULL</a:t>
            </a:r>
            <a:r>
              <a:rPr lang="ar-SA" sz="2400" i="1" dirty="0" smtClean="0">
                <a:solidFill>
                  <a:schemeClr val="accent1">
                    <a:lumMod val="60000"/>
                    <a:lumOff val="40000"/>
                  </a:schemeClr>
                </a:solidFill>
              </a:rPr>
              <a:t> فعند عدم وضع قيمة سيحصل خطأ</a:t>
            </a:r>
          </a:p>
          <a:p>
            <a:pPr>
              <a:buNone/>
            </a:pP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944</TotalTime>
  <Words>3319</Words>
  <Application>Microsoft Office PowerPoint</Application>
  <PresentationFormat>On-screen Show (4:3)</PresentationFormat>
  <Paragraphs>670</Paragraphs>
  <Slides>66</Slides>
  <Notes>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Flow</vt:lpstr>
      <vt:lpstr>Slide 1</vt:lpstr>
      <vt:lpstr>Slide 2</vt:lpstr>
      <vt:lpstr>Slide 3</vt:lpstr>
      <vt:lpstr>Slide 4</vt:lpstr>
      <vt:lpstr>Slide 5</vt:lpstr>
      <vt:lpstr>Slide 6</vt:lpstr>
      <vt:lpstr>Slide 7</vt:lpstr>
      <vt:lpstr>Slide 8</vt:lpstr>
      <vt:lpstr>  5</vt:lpstr>
      <vt:lpstr>Slide 10</vt:lpstr>
      <vt:lpstr>Slide 11</vt:lpstr>
      <vt:lpstr>Slide 12</vt:lpstr>
      <vt:lpstr>Slide 13</vt:lpstr>
      <vt:lpstr>Slide 14</vt:lpstr>
      <vt:lpstr>Slide 15</vt:lpstr>
      <vt:lpstr> </vt:lpstr>
      <vt:lpstr>في الوحدة البرمجية السابقة لم نحتاج لتعريف متغيرات لذلك لم نستخدم جزء التعريف Declare فكما ذكرنا سابقا بأن جزء التعريف هو جزء اختياري .</vt:lpstr>
      <vt:lpstr>Slide 18</vt:lpstr>
      <vt:lpstr>قم بكتابة وحدة برمجية تقوم بطباعة مجموع الرواتب للموظفين العاملين في قسم الmis   </vt:lpstr>
      <vt:lpstr> </vt:lpstr>
      <vt:lpstr>2- القيم الثابتة : لدينا ثلاثة أنواع من القيم:</vt:lpstr>
      <vt:lpstr>3-العمليا ت : الاس والنفي (Not,**)</vt:lpstr>
      <vt:lpstr>2-تعليقات  السطور المتعددة وفيها يتم وضع ( ( /*قبل النص ووضع (*/ ) بعد النص وهذا يعني ان النص الذي يكون بين هاتين العلامتين هو نص توضيحي وليس تنفيذي </vt:lpstr>
      <vt:lpstr>استخدام الدوال : يوجد لدينا نوعين من الدوال : 1- دوال الصف الواحد  وهي تتعامل مع صف واحد و الناتج منها قيمة واحدة وهي تنقسم الى :</vt:lpstr>
      <vt:lpstr>في المثال السابق تم استخدام الدالة Sum وهي من الدوال التجميعية وعن طريقها استطعنا التعرف على مجموع رواتب الموظفين العاملين في قسم معين</vt:lpstr>
      <vt:lpstr>الوحدات المتداخلة : يمكن كتابة وتنفيذ وحدة برمجية داخل وحدة برمجية اخرى وتعامل الوحدة الداخلية كجملة تنفيذية . الوحدة الداخلية يمكن ان تكتب في الجزء التنفيذي أو جزء الإستثناءات.</vt:lpstr>
      <vt:lpstr>في الوحد ة البرمجية السابقة نجد ان مجال المتغير X  يكون في الوحدة الداخلية والوحدة الخارجية اما مجال المتغير Y  فهو يكون في الوحدة الداخلية فقط .</vt:lpstr>
      <vt:lpstr> إذا ًقيمة X  في المثال السابق هي 5 ولكن اذا اردنا ان نفرق بين المتغير X  التابع للوحدة الخارجية  و المتغير X  التابع للوحدة الداخلية لابد ان</vt:lpstr>
      <vt:lpstr>ويتم الوصول للمتغير X  التابع للوحدة الخارجية  كالاتي : outer block .x</vt:lpstr>
      <vt:lpstr>Slide 30</vt:lpstr>
      <vt:lpstr>الشرط في المثال السابق الوظيفة تكون manager لكي يتحقق الشرط فاذا تحقق الشرط يتم إضافة 3500 للمرتب واذا لم يتحقق الشرط مثلا اذا كانت الوظيفى Clark لايتم إضافة 3500 للمرتب</vt:lpstr>
      <vt:lpstr>Slide 32</vt:lpstr>
      <vt:lpstr>جملة الشرط IF THEN ELSe IF: تتكون من الشرط والجمل الواجب تنفيذها عند تحقق الشرط وجملة IF جديدة وهي بدورها تحتوي على  </vt:lpstr>
      <vt:lpstr>مثال : </vt:lpstr>
      <vt:lpstr>في المثال السابق يتم السؤال عن اسم القسم اذا كان mis يتم تعديل المرتب بضربه في 200 اما اذا لم يتحقق الشرط يتم اختبار الشرط الثاني واذا لم يتحقق ايضا لا ينفذ شيء </vt:lpstr>
      <vt:lpstr>Slide 36</vt:lpstr>
      <vt:lpstr>مثال :</vt:lpstr>
      <vt:lpstr>في المثال السابق يتم السؤال عن الدرجة اذا كانت اكبرمن100 واقل من صفر يتم طباعة رسالة تنص بأن القيمة غير مقبولة واذا الدرجة  اكبر أو تساوي 90 يتم طباعة الرمز A وهكذا .</vt:lpstr>
      <vt:lpstr>كما ذكرنا سابقا ان لغة ال sql  لديها نواقص جعلت شركة oracle تفكر في تطويرها حتى تواكب متطلبات البرمجة الحديثة . ففي لغة ال sql   لانستطيع تكرر الجملة اكثر من مرة دون كتابتها ولكن يمكن </vt:lpstr>
      <vt:lpstr>الشكل العام لحلقة الدوران البسيطة :</vt:lpstr>
      <vt:lpstr>مثال : وحدة برمجية تقوم بطباعة الارقام من 1-10</vt:lpstr>
      <vt:lpstr>طريقة اخرى لحل الثال السابق: </vt:lpstr>
      <vt:lpstr>حلقة الدوران for  : تستخدم حلقة الدوران For في الحالات التي يكون فيها عدد المرات  التكرار المطلوب تنفيذها معروف قبل بدأ التنفيذ.</vt:lpstr>
      <vt:lpstr>Counter عبارة عن متغير يعرف ضمنياً اي لايتم تعريفه في جزء التعريف لديه قيمة إبتدائية Lower_bound وتذداد قيمته بعد كل دوران الى ان تصل قيمته الحد الاعلي upper_pound</vt:lpstr>
      <vt:lpstr>مثال : وحدة برمجية تقوم بطباعة الارقام من 1-10</vt:lpstr>
      <vt:lpstr>حل المثال السابق بطريقة اخري  اذا اردنا ان يبدأ العد بطريقة عكسية .</vt:lpstr>
      <vt:lpstr>حلقة الدوران WHILE:  تستخدم حلقة الدوران WHILE في الحالات التي يكون فيها عدد مرات  التكرار المطلوب تنفيذها  غير معروف وتستمر عملية الدوران مادام الشرط متحقق ودائماً الشرط يكون في بداية الحلقة .</vt:lpstr>
      <vt:lpstr>   مثال : وحدة برمجية تقوم بطباعة الارقام من 1-10</vt:lpstr>
      <vt:lpstr>Slide 49</vt:lpstr>
      <vt:lpstr>الطريقة الثانية : Record_Name  Table_Name%RowTYpe</vt:lpstr>
      <vt:lpstr>Slide 51</vt:lpstr>
      <vt:lpstr>Open cursor_name;</vt:lpstr>
      <vt:lpstr>مثال : قم بإنشاء cursorيقوم بإسترجاع وطباعة اسم الطالب اذا كان رقم الطالب يساوي 1                                                                                set server out put on</vt:lpstr>
      <vt:lpstr>خصائص المؤشرات : </vt:lpstr>
      <vt:lpstr>مثال :</vt:lpstr>
      <vt:lpstr>يمكن استخدام المؤشرات مع السجلات فبدلا من إرجاع قيمة المؤشر في المتغيرات يتم ارجاعها في سجل مثال: </vt:lpstr>
      <vt:lpstr>يمكن حل المثال السابق بإستخدام حلقة for</vt:lpstr>
      <vt:lpstr>عند استخدام حلقة for  مع المؤشرات لا نحتاج الى : fetch ,open, close  </vt:lpstr>
      <vt:lpstr>مثال : قم بإنشاء cursorيقوم بتعديل وطباعة المرتب بإضافة   200للمرتب اذا كان المرتب اكبر من 3000وطباعة الرسالة التالية إذا كان المرتب اقل من 3000 No Changes))</vt:lpstr>
      <vt:lpstr>Slide 60</vt:lpstr>
      <vt:lpstr>ومن أمثلة هذا النوع من الاخطاء:</vt:lpstr>
      <vt:lpstr>مثال:</vt:lpstr>
      <vt:lpstr>2- الاخطاء  غير المعرفة مسبقا :   هي اي خطأ من اخطاء oracle  غير تلك المعرفة مسبقا ويتم تعريفها في جزء التعريف ويجب عدم اظهارها لانها تظهر ضمنيا من قبل خادم oracle</vt:lpstr>
      <vt:lpstr>مثال :</vt:lpstr>
      <vt:lpstr>3- استثناءات المستخدم : هو اي حدث يعتبره المستخدم على انه خطأ ويجب وقف تنفيذ الوحده عند حدوث هذا الخطأ وهذا النوع من الإستثناءات تعرف وتظهر صراحة من قبل المستخدم . </vt:lpstr>
      <vt:lpstr>مثال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115</cp:revision>
  <dcterms:created xsi:type="dcterms:W3CDTF">2011-07-06T12:46:07Z</dcterms:created>
  <dcterms:modified xsi:type="dcterms:W3CDTF">2011-09-04T06:03:05Z</dcterms:modified>
</cp:coreProperties>
</file>