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1" r:id="rId2"/>
    <p:sldId id="272" r:id="rId3"/>
    <p:sldId id="256" r:id="rId4"/>
    <p:sldId id="259" r:id="rId5"/>
    <p:sldId id="278" r:id="rId6"/>
    <p:sldId id="275" r:id="rId7"/>
    <p:sldId id="276" r:id="rId8"/>
    <p:sldId id="277" r:id="rId9"/>
    <p:sldId id="257" r:id="rId10"/>
    <p:sldId id="274" r:id="rId11"/>
    <p:sldId id="260" r:id="rId12"/>
    <p:sldId id="258" r:id="rId13"/>
    <p:sldId id="261" r:id="rId14"/>
    <p:sldId id="262" r:id="rId15"/>
    <p:sldId id="279" r:id="rId16"/>
    <p:sldId id="263" r:id="rId17"/>
    <p:sldId id="264" r:id="rId18"/>
    <p:sldId id="265" r:id="rId19"/>
    <p:sldId id="266" r:id="rId20"/>
    <p:sldId id="267" r:id="rId21"/>
    <p:sldId id="268" r:id="rId22"/>
    <p:sldId id="269" r:id="rId23"/>
    <p:sldId id="271" r:id="rId24"/>
    <p:sldId id="273" r:id="rId25"/>
    <p:sldId id="270" r:id="rId26"/>
    <p:sldId id="280" r:id="rId27"/>
  </p:sldIdLst>
  <p:sldSz cx="9144000" cy="6858000" type="screen4x3"/>
  <p:notesSz cx="6858000" cy="9144000"/>
  <p:defaultTextStyle>
    <a:defPPr>
      <a:defRPr lang="ar-SA"/>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00000"/>
    <a:srgbClr val="333333"/>
    <a:srgbClr val="A50021"/>
    <a:srgbClr val="FF0000"/>
    <a:srgbClr val="FFFFCC"/>
    <a:srgbClr val="FF6699"/>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60" autoAdjust="0"/>
    <p:restoredTop sz="94728" autoAdjust="0"/>
  </p:normalViewPr>
  <p:slideViewPr>
    <p:cSldViewPr>
      <p:cViewPr>
        <p:scale>
          <a:sx n="66" d="100"/>
          <a:sy n="66" d="100"/>
        </p:scale>
        <p:origin x="-128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B6967D-8523-4378-A52E-7F89651E177E}" type="slidenum">
              <a:rPr lang="ar-SA"/>
              <a:pPr>
                <a:defRPr/>
              </a:pPr>
              <a:t>‹#›</a:t>
            </a:fld>
            <a:endParaRPr lang="en-US"/>
          </a:p>
        </p:txBody>
      </p:sp>
    </p:spTree>
  </p:cSld>
  <p:clrMapOvr>
    <a:masterClrMapping/>
  </p:clrMapOvr>
  <p:transition spd="med" advClick="0"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37027C-23B9-4BC8-BB27-8B05FD4B1830}" type="slidenum">
              <a:rPr lang="ar-SA"/>
              <a:pPr>
                <a:defRPr/>
              </a:pPr>
              <a:t>‹#›</a:t>
            </a:fld>
            <a:endParaRPr lang="en-US"/>
          </a:p>
        </p:txBody>
      </p:sp>
    </p:spTree>
  </p:cSld>
  <p:clrMapOvr>
    <a:masterClrMapping/>
  </p:clrMapOvr>
  <p:transition spd="med" advClick="0"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3CFFC-A975-4E68-BCC6-4E2BE8CCD21E}" type="slidenum">
              <a:rPr lang="ar-SA"/>
              <a:pPr>
                <a:defRPr/>
              </a:pPr>
              <a:t>‹#›</a:t>
            </a:fld>
            <a:endParaRPr lang="en-US"/>
          </a:p>
        </p:txBody>
      </p:sp>
    </p:spTree>
  </p:cSld>
  <p:clrMapOvr>
    <a:masterClrMapping/>
  </p:clrMapOvr>
  <p:transition spd="med"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21E033-3C18-4475-9884-DC680F894F64}" type="slidenum">
              <a:rPr lang="ar-SA"/>
              <a:pPr>
                <a:defRPr/>
              </a:pPr>
              <a:t>‹#›</a:t>
            </a:fld>
            <a:endParaRPr lang="en-US"/>
          </a:p>
        </p:txBody>
      </p:sp>
    </p:spTree>
  </p:cSld>
  <p:clrMapOvr>
    <a:masterClrMapping/>
  </p:clrMapOvr>
  <p:transition spd="med"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36A497-DE69-496B-B2A1-88EE124D3E63}" type="slidenum">
              <a:rPr lang="ar-SA"/>
              <a:pPr>
                <a:defRPr/>
              </a:pPr>
              <a:t>‹#›</a:t>
            </a:fld>
            <a:endParaRPr lang="en-US"/>
          </a:p>
        </p:txBody>
      </p:sp>
    </p:spTree>
  </p:cSld>
  <p:clrMapOvr>
    <a:masterClrMapping/>
  </p:clrMapOvr>
  <p:transition spd="med" advClick="0"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3C62A9-C71D-4FEA-9CB4-AAD2846FF53A}" type="slidenum">
              <a:rPr lang="ar-SA"/>
              <a:pPr>
                <a:defRPr/>
              </a:pPr>
              <a:t>‹#›</a:t>
            </a:fld>
            <a:endParaRPr lang="en-US"/>
          </a:p>
        </p:txBody>
      </p:sp>
    </p:spTree>
  </p:cSld>
  <p:clrMapOvr>
    <a:masterClrMapping/>
  </p:clrMapOvr>
  <p:transition spd="med"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A07516-B82C-4035-914E-764EE184E6B7}" type="slidenum">
              <a:rPr lang="ar-SA"/>
              <a:pPr>
                <a:defRPr/>
              </a:pPr>
              <a:t>‹#›</a:t>
            </a:fld>
            <a:endParaRPr lang="en-US"/>
          </a:p>
        </p:txBody>
      </p:sp>
    </p:spTree>
  </p:cSld>
  <p:clrMapOvr>
    <a:masterClrMapping/>
  </p:clrMapOvr>
  <p:transition spd="med"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CE4D4E-BC31-4CDB-82F2-B5401CA26CED}" type="slidenum">
              <a:rPr lang="ar-SA"/>
              <a:pPr>
                <a:defRPr/>
              </a:pPr>
              <a:t>‹#›</a:t>
            </a:fld>
            <a:endParaRPr lang="en-US"/>
          </a:p>
        </p:txBody>
      </p:sp>
    </p:spTree>
  </p:cSld>
  <p:clrMapOvr>
    <a:masterClrMapping/>
  </p:clrMapOvr>
  <p:transition spd="med"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BCF2E0-AC4A-4B52-A071-01A10A562C0E}" type="slidenum">
              <a:rPr lang="ar-SA"/>
              <a:pPr>
                <a:defRPr/>
              </a:pPr>
              <a:t>‹#›</a:t>
            </a:fld>
            <a:endParaRPr lang="en-US"/>
          </a:p>
        </p:txBody>
      </p:sp>
    </p:spTree>
  </p:cSld>
  <p:clrMapOvr>
    <a:masterClrMapping/>
  </p:clrMapOvr>
  <p:transition spd="med" advClick="0"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C07FAD-D344-4071-816F-09469BD54FA8}" type="slidenum">
              <a:rPr lang="ar-SA"/>
              <a:pPr>
                <a:defRPr/>
              </a:pPr>
              <a:t>‹#›</a:t>
            </a:fld>
            <a:endParaRPr lang="en-US"/>
          </a:p>
        </p:txBody>
      </p:sp>
    </p:spTree>
  </p:cSld>
  <p:clrMapOvr>
    <a:masterClrMapping/>
  </p:clrMapOvr>
  <p:transition spd="med" advClick="0"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1CD17E-8DD5-463B-AF33-3274C4E62C49}" type="slidenum">
              <a:rPr lang="ar-SA"/>
              <a:pPr>
                <a:defRPr/>
              </a:pPr>
              <a:t>‹#›</a:t>
            </a:fld>
            <a:endParaRPr lang="en-US"/>
          </a:p>
        </p:txBody>
      </p:sp>
    </p:spTree>
  </p:cSld>
  <p:clrMapOvr>
    <a:masterClrMapping/>
  </p:clrMapOvr>
  <p:transition spd="med"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Arial" pitchFamily="34" charset="0"/>
                <a:cs typeface="Arial" pitchFamily="34" charset="0"/>
              </a:defRPr>
            </a:lvl1pPr>
          </a:lstStyle>
          <a:p>
            <a:pPr>
              <a:defRPr/>
            </a:pPr>
            <a:fld id="{09C415FF-F968-4466-9BF1-2F62AC124927}"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aa"/>
          <p:cNvSpPr>
            <a:spLocks noGrp="1" noChangeArrowheads="1"/>
          </p:cNvSpPr>
          <p:nvPr>
            <p:ph type="title"/>
          </p:nvPr>
        </p:nvSpPr>
        <p:spPr>
          <a:xfrm>
            <a:off x="0" y="1773238"/>
            <a:ext cx="9144000" cy="3455987"/>
          </a:xfrm>
          <a:blipFill dpi="0" rotWithShape="1">
            <a:blip r:embed="rId2">
              <a:lum bright="-54000"/>
            </a:blip>
            <a:srcRect/>
            <a:stretch>
              <a:fillRect/>
            </a:stretch>
          </a:blipFill>
          <a:ln/>
        </p:spPr>
        <p:txBody>
          <a:bodyPr/>
          <a:lstStyle/>
          <a:p>
            <a:r>
              <a:rPr lang="ar-SA" sz="4000" smtClean="0">
                <a:solidFill>
                  <a:schemeClr val="bg1"/>
                </a:solidFill>
                <a:cs typeface="Old Antic Decorative" pitchFamily="2" charset="-78"/>
              </a:rPr>
              <a:t/>
            </a:r>
            <a:br>
              <a:rPr lang="ar-SA" sz="4000" smtClean="0">
                <a:solidFill>
                  <a:schemeClr val="bg1"/>
                </a:solidFill>
                <a:cs typeface="Old Antic Decorative" pitchFamily="2" charset="-78"/>
              </a:rPr>
            </a:br>
            <a:r>
              <a:rPr lang="ar-SA" sz="4000" smtClean="0">
                <a:solidFill>
                  <a:schemeClr val="bg1"/>
                </a:solidFill>
                <a:cs typeface="Old Antic Decorative" pitchFamily="2" charset="-78"/>
              </a:rPr>
              <a:t>بسم الله الرحمن الرحيم</a:t>
            </a:r>
            <a:br>
              <a:rPr lang="ar-SA" sz="4000" smtClean="0">
                <a:solidFill>
                  <a:schemeClr val="bg1"/>
                </a:solidFill>
                <a:cs typeface="Old Antic Decorative" pitchFamily="2" charset="-78"/>
              </a:rPr>
            </a:br>
            <a:r>
              <a:rPr lang="ar-SA" sz="4000" smtClean="0">
                <a:solidFill>
                  <a:schemeClr val="bg1"/>
                </a:solidFill>
                <a:cs typeface="Old Antic Decorative" pitchFamily="2" charset="-78"/>
              </a:rPr>
              <a:t>والصلاة والسلام على اشرف الانبياء والمرسلين</a:t>
            </a:r>
            <a:br>
              <a:rPr lang="ar-SA" sz="4000" smtClean="0">
                <a:solidFill>
                  <a:schemeClr val="bg1"/>
                </a:solidFill>
                <a:cs typeface="Old Antic Decorative" pitchFamily="2" charset="-78"/>
              </a:rPr>
            </a:br>
            <a:r>
              <a:rPr lang="ar-SA" sz="4000" smtClean="0">
                <a:solidFill>
                  <a:schemeClr val="bg1"/>
                </a:solidFill>
                <a:cs typeface="Old Antic Decorative" pitchFamily="2" charset="-78"/>
              </a:rPr>
              <a:t>وعلى آل بيته الطيبين الطاهرين وعلى صحابته اجمعين </a:t>
            </a:r>
            <a:br>
              <a:rPr lang="ar-SA" sz="4000" smtClean="0">
                <a:solidFill>
                  <a:schemeClr val="bg1"/>
                </a:solidFill>
                <a:cs typeface="Old Antic Decorative" pitchFamily="2" charset="-78"/>
              </a:rPr>
            </a:br>
            <a:r>
              <a:rPr lang="ar-SA" sz="4000" smtClean="0">
                <a:solidFill>
                  <a:schemeClr val="bg1"/>
                </a:solidFill>
                <a:cs typeface="Old Antic Decorative" pitchFamily="2" charset="-78"/>
              </a:rPr>
              <a:t>ومن تبعه بإحسان الى يوم الدين</a:t>
            </a:r>
            <a:br>
              <a:rPr lang="ar-SA" sz="4000" smtClean="0">
                <a:solidFill>
                  <a:schemeClr val="bg1"/>
                </a:solidFill>
                <a:cs typeface="Old Antic Decorative" pitchFamily="2" charset="-78"/>
              </a:rPr>
            </a:br>
            <a:endParaRPr lang="en-US" sz="4000" smtClean="0">
              <a:solidFill>
                <a:schemeClr val="bg1"/>
              </a:solidFill>
              <a:cs typeface="Old Antic Decorative" pitchFamily="2" charset="-78"/>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ssolve">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3">
            <a:lum bright="-18000" contrast="12000"/>
          </a:blip>
          <a:srcRect l="52409" t="14757" r="35042" b="62587"/>
          <a:stretch>
            <a:fillRect/>
          </a:stretch>
        </p:blipFill>
        <p:spPr bwMode="auto">
          <a:xfrm>
            <a:off x="3995738" y="1125538"/>
            <a:ext cx="1439862" cy="2160587"/>
          </a:xfrm>
          <a:prstGeom prst="rect">
            <a:avLst/>
          </a:prstGeom>
          <a:noFill/>
          <a:ln w="9525">
            <a:noFill/>
            <a:miter lim="800000"/>
            <a:headEnd/>
            <a:tailEnd/>
          </a:ln>
        </p:spPr>
      </p:pic>
      <p:grpSp>
        <p:nvGrpSpPr>
          <p:cNvPr id="2" name="Group 9"/>
          <p:cNvGrpSpPr>
            <a:grpSpLocks/>
          </p:cNvGrpSpPr>
          <p:nvPr/>
        </p:nvGrpSpPr>
        <p:grpSpPr bwMode="auto">
          <a:xfrm>
            <a:off x="0" y="2132013"/>
            <a:ext cx="3995738" cy="4725987"/>
            <a:chOff x="2362" y="1402"/>
            <a:chExt cx="5129" cy="6044"/>
          </a:xfrm>
        </p:grpSpPr>
        <p:pic>
          <p:nvPicPr>
            <p:cNvPr id="6151" name="Picture 10"/>
            <p:cNvPicPr>
              <a:picLocks noChangeAspect="1" noChangeArrowheads="1"/>
            </p:cNvPicPr>
            <p:nvPr/>
          </p:nvPicPr>
          <p:blipFill>
            <a:blip r:embed="rId4">
              <a:lum bright="-12000" contrast="12000"/>
            </a:blip>
            <a:srcRect l="26579" t="5902" r="35027" b="35069"/>
            <a:stretch>
              <a:fillRect/>
            </a:stretch>
          </p:blipFill>
          <p:spPr bwMode="auto">
            <a:xfrm>
              <a:off x="2362" y="1402"/>
              <a:ext cx="5129" cy="6044"/>
            </a:xfrm>
            <a:prstGeom prst="rect">
              <a:avLst/>
            </a:prstGeom>
            <a:noFill/>
            <a:ln w="9525">
              <a:noFill/>
              <a:miter lim="800000"/>
              <a:headEnd/>
              <a:tailEnd/>
            </a:ln>
          </p:spPr>
        </p:pic>
        <p:pic>
          <p:nvPicPr>
            <p:cNvPr id="6152" name="Picture 11"/>
            <p:cNvPicPr>
              <a:picLocks noChangeAspect="1" noChangeArrowheads="1"/>
            </p:cNvPicPr>
            <p:nvPr/>
          </p:nvPicPr>
          <p:blipFill>
            <a:blip r:embed="rId5">
              <a:grayscl/>
            </a:blip>
            <a:srcRect l="8095" t="20241" r="60759" b="65302"/>
            <a:stretch>
              <a:fillRect/>
            </a:stretch>
          </p:blipFill>
          <p:spPr bwMode="auto">
            <a:xfrm>
              <a:off x="2756" y="2613"/>
              <a:ext cx="4339" cy="1611"/>
            </a:xfrm>
            <a:prstGeom prst="rect">
              <a:avLst/>
            </a:prstGeom>
            <a:noFill/>
            <a:ln w="9525">
              <a:noFill/>
              <a:miter lim="800000"/>
              <a:headEnd/>
              <a:tailEnd/>
            </a:ln>
          </p:spPr>
        </p:pic>
      </p:grpSp>
      <p:sp>
        <p:nvSpPr>
          <p:cNvPr id="24589" name="Rectangle 13" descr="aa"/>
          <p:cNvSpPr>
            <a:spLocks noGrp="1" noChangeArrowheads="1"/>
          </p:cNvSpPr>
          <p:nvPr>
            <p:ph type="ctrTitle"/>
          </p:nvPr>
        </p:nvSpPr>
        <p:spPr>
          <a:xfrm>
            <a:off x="5435600" y="0"/>
            <a:ext cx="3708400" cy="6858000"/>
          </a:xfrm>
          <a:blipFill dpi="0" rotWithShape="1">
            <a:blip r:embed="rId6">
              <a:lum bright="-42000"/>
            </a:blip>
            <a:srcRect/>
            <a:stretch>
              <a:fillRect/>
            </a:stretch>
          </a:blipFill>
        </p:spPr>
        <p:txBody>
          <a:bodyPr anchor="t"/>
          <a:lstStyle/>
          <a:p>
            <a:pPr marL="342900" indent="-342900" rtl="0" eaLnBrk="1" hangingPunct="1">
              <a:lnSpc>
                <a:spcPct val="150000"/>
              </a:lnSpc>
              <a:spcBef>
                <a:spcPct val="20000"/>
              </a:spcBef>
            </a:pPr>
            <a:r>
              <a:rPr lang="ar-SA" sz="2400" b="1" smtClean="0">
                <a:solidFill>
                  <a:schemeClr val="bg1"/>
                </a:solidFill>
              </a:rPr>
              <a:t/>
            </a:r>
            <a:br>
              <a:rPr lang="ar-SA" sz="2400" b="1" smtClean="0">
                <a:solidFill>
                  <a:schemeClr val="bg1"/>
                </a:solidFill>
              </a:rPr>
            </a:br>
            <a:r>
              <a:rPr lang="ar-SA" sz="2400" b="1" smtClean="0">
                <a:solidFill>
                  <a:schemeClr val="bg1"/>
                </a:solidFill>
              </a:rPr>
              <a:t>بعد ربط الجهاز بالحاسب </a:t>
            </a:r>
            <a:br>
              <a:rPr lang="ar-SA" sz="2400" b="1" smtClean="0">
                <a:solidFill>
                  <a:schemeClr val="bg1"/>
                </a:solidFill>
              </a:rPr>
            </a:br>
            <a:r>
              <a:rPr lang="ar-SA" sz="2400" b="1" smtClean="0">
                <a:solidFill>
                  <a:schemeClr val="bg1"/>
                </a:solidFill>
              </a:rPr>
              <a:t>نقوم بتشغيل  الجهازين</a:t>
            </a:r>
            <a:br>
              <a:rPr lang="ar-SA" sz="2400" b="1" smtClean="0">
                <a:solidFill>
                  <a:schemeClr val="bg1"/>
                </a:solidFill>
              </a:rPr>
            </a:br>
            <a:r>
              <a:rPr lang="ar-SA" sz="2400" b="1" smtClean="0">
                <a:solidFill>
                  <a:schemeClr val="bg1"/>
                </a:solidFill>
              </a:rPr>
              <a:t> ثم نذهب إلى سطح المكتب </a:t>
            </a:r>
            <a:br>
              <a:rPr lang="ar-SA" sz="2400" b="1" smtClean="0">
                <a:solidFill>
                  <a:schemeClr val="bg1"/>
                </a:solidFill>
              </a:rPr>
            </a:br>
            <a:r>
              <a:rPr lang="ar-SA" sz="2400" b="1" smtClean="0">
                <a:solidFill>
                  <a:schemeClr val="bg1"/>
                </a:solidFill>
              </a:rPr>
              <a:t>و ننقر بالزر الأيمن </a:t>
            </a:r>
            <a:br>
              <a:rPr lang="ar-SA" sz="2400" b="1" smtClean="0">
                <a:solidFill>
                  <a:schemeClr val="bg1"/>
                </a:solidFill>
              </a:rPr>
            </a:br>
            <a:r>
              <a:rPr lang="ar-SA" sz="2400" b="1" smtClean="0">
                <a:solidFill>
                  <a:schemeClr val="bg1"/>
                </a:solidFill>
              </a:rPr>
              <a:t>ونختار من القائمة المنسدلة</a:t>
            </a:r>
            <a:br>
              <a:rPr lang="ar-SA" sz="2400" b="1" smtClean="0">
                <a:solidFill>
                  <a:schemeClr val="bg1"/>
                </a:solidFill>
              </a:rPr>
            </a:br>
            <a:r>
              <a:rPr lang="ar-SA" sz="2400" b="1" smtClean="0">
                <a:solidFill>
                  <a:schemeClr val="bg1"/>
                </a:solidFill>
              </a:rPr>
              <a:t>(خصائص ) </a:t>
            </a:r>
            <a:br>
              <a:rPr lang="ar-SA" sz="2400" b="1" smtClean="0">
                <a:solidFill>
                  <a:schemeClr val="bg1"/>
                </a:solidFill>
              </a:rPr>
            </a:br>
            <a:r>
              <a:rPr lang="ar-SA" sz="2400" b="1" smtClean="0">
                <a:solidFill>
                  <a:schemeClr val="bg1"/>
                </a:solidFill>
              </a:rPr>
              <a:t>ستفتح نافذة (خصائص العرض) نختار منها (الإعدادات)</a:t>
            </a:r>
            <a:br>
              <a:rPr lang="ar-SA" sz="2400" b="1" smtClean="0">
                <a:solidFill>
                  <a:schemeClr val="bg1"/>
                </a:solidFill>
              </a:rPr>
            </a:br>
            <a:r>
              <a:rPr lang="ar-SA" sz="2400" b="1" smtClean="0">
                <a:solidFill>
                  <a:schemeClr val="bg1"/>
                </a:solidFill>
              </a:rPr>
              <a:t> ستظهر اجهزة العرض 1 و 2</a:t>
            </a:r>
            <a:br>
              <a:rPr lang="ar-SA" sz="2400" b="1" smtClean="0">
                <a:solidFill>
                  <a:schemeClr val="bg1"/>
                </a:solidFill>
              </a:rPr>
            </a:br>
            <a:r>
              <a:rPr lang="ar-SA" sz="2400" b="1" smtClean="0">
                <a:solidFill>
                  <a:schemeClr val="bg1"/>
                </a:solidFill>
              </a:rPr>
              <a:t>نختار 2 ثم موافق</a:t>
            </a:r>
            <a:r>
              <a:rPr lang="en-US" sz="2400" b="1" smtClean="0">
                <a:solidFill>
                  <a:schemeClr val="bg1"/>
                </a:solidFill>
              </a:rPr>
              <a:t> </a:t>
            </a:r>
            <a:br>
              <a:rPr lang="en-US" sz="2400" b="1" smtClean="0">
                <a:solidFill>
                  <a:schemeClr val="bg1"/>
                </a:solidFill>
              </a:rPr>
            </a:br>
            <a:endParaRPr lang="en-US" sz="2400" b="1" smtClean="0">
              <a:solidFill>
                <a:schemeClr val="bg1"/>
              </a:solidFill>
            </a:endParaRPr>
          </a:p>
        </p:txBody>
      </p:sp>
      <p:sp>
        <p:nvSpPr>
          <p:cNvPr id="24592" name="Rectangle 16" descr="aa"/>
          <p:cNvSpPr>
            <a:spLocks noGrp="1" noChangeArrowheads="1"/>
          </p:cNvSpPr>
          <p:nvPr>
            <p:ph type="subTitle" idx="1"/>
          </p:nvPr>
        </p:nvSpPr>
        <p:spPr>
          <a:xfrm>
            <a:off x="1331913" y="0"/>
            <a:ext cx="6400800" cy="620713"/>
          </a:xfrm>
          <a:blipFill dpi="0" rotWithShape="1">
            <a:blip r:embed="rId6">
              <a:lum bright="-12000"/>
            </a:blip>
            <a:srcRect/>
            <a:stretch>
              <a:fillRect/>
            </a:stretch>
          </a:blipFill>
        </p:spPr>
        <p:txBody>
          <a:bodyPr/>
          <a:lstStyle/>
          <a:p>
            <a:pPr eaLnBrk="1" hangingPunct="1"/>
            <a:r>
              <a:rPr lang="ar-SA" smtClean="0">
                <a:solidFill>
                  <a:schemeClr val="bg1"/>
                </a:solidFill>
                <a:cs typeface="Monotype Koufi" pitchFamily="2" charset="-78"/>
              </a:rPr>
              <a:t>تعريف الحاسب الآلي على عارض البيانات</a:t>
            </a:r>
            <a:endParaRPr lang="en-US" smtClean="0">
              <a:solidFill>
                <a:schemeClr val="bg1"/>
              </a:solidFill>
              <a:cs typeface="Monotype Koufi" pitchFamily="2" charset="-78"/>
            </a:endParaRPr>
          </a:p>
        </p:txBody>
      </p:sp>
      <p:sp>
        <p:nvSpPr>
          <p:cNvPr id="24590" name="Line 14"/>
          <p:cNvSpPr>
            <a:spLocks noChangeShapeType="1"/>
          </p:cNvSpPr>
          <p:nvPr/>
        </p:nvSpPr>
        <p:spPr bwMode="auto">
          <a:xfrm flipH="1">
            <a:off x="4067175" y="3429000"/>
            <a:ext cx="576263" cy="431800"/>
          </a:xfrm>
          <a:prstGeom prst="line">
            <a:avLst/>
          </a:prstGeom>
          <a:noFill/>
          <a:ln w="57150">
            <a:solidFill>
              <a:schemeClr val="tx1"/>
            </a:solidFill>
            <a:round/>
            <a:headEnd/>
            <a:tailEnd type="triangle" w="med" len="med"/>
          </a:ln>
        </p:spPr>
        <p:txBody>
          <a:bodyPr/>
          <a:lstStyle/>
          <a:p>
            <a:endParaRPr lang="ar-SA"/>
          </a:p>
        </p:txBody>
      </p:sp>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4592">
                                            <p:txEl>
                                              <p:pRg st="0" end="0"/>
                                            </p:txEl>
                                          </p:spTgt>
                                        </p:tgtEl>
                                        <p:attrNameLst>
                                          <p:attrName>style.visibility</p:attrName>
                                        </p:attrNameLst>
                                      </p:cBhvr>
                                      <p:to>
                                        <p:strVal val="visible"/>
                                      </p:to>
                                    </p:set>
                                    <p:animEffect transition="in" filter="fade">
                                      <p:cBhvr>
                                        <p:cTn id="7" dur="2000"/>
                                        <p:tgtEl>
                                          <p:spTgt spid="24592">
                                            <p:txEl>
                                              <p:pRg st="0" end="0"/>
                                            </p:txEl>
                                          </p:spTgt>
                                        </p:tgtEl>
                                      </p:cBhvr>
                                    </p:animEffect>
                                    <p:anim calcmode="lin" valueType="num">
                                      <p:cBhvr>
                                        <p:cTn id="8" dur="2000" fill="hold"/>
                                        <p:tgtEl>
                                          <p:spTgt spid="24592">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4592">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4592">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24589"/>
                                        </p:tgtEl>
                                        <p:attrNameLst>
                                          <p:attrName>style.visibility</p:attrName>
                                        </p:attrNameLst>
                                      </p:cBhvr>
                                      <p:to>
                                        <p:strVal val="visible"/>
                                      </p:to>
                                    </p:set>
                                    <p:animEffect transition="in" filter="checkerboard(across)">
                                      <p:cBhvr>
                                        <p:cTn id="14" dur="500"/>
                                        <p:tgtEl>
                                          <p:spTgt spid="24589"/>
                                        </p:tgtEl>
                                      </p:cBhvr>
                                    </p:animEffect>
                                  </p:childTnLst>
                                </p:cTn>
                              </p:par>
                            </p:childTnLst>
                          </p:cTn>
                        </p:par>
                        <p:par>
                          <p:cTn id="15" fill="hold">
                            <p:stCondLst>
                              <p:cond delay="2500"/>
                            </p:stCondLst>
                            <p:childTnLst>
                              <p:par>
                                <p:cTn id="16" presetID="5" presetClass="entr" presetSubtype="10" fill="hold" nodeType="afterEffect">
                                  <p:stCondLst>
                                    <p:cond delay="0"/>
                                  </p:stCondLst>
                                  <p:childTnLst>
                                    <p:set>
                                      <p:cBhvr>
                                        <p:cTn id="17" dur="1" fill="hold">
                                          <p:stCondLst>
                                            <p:cond delay="0"/>
                                          </p:stCondLst>
                                        </p:cTn>
                                        <p:tgtEl>
                                          <p:spTgt spid="24581"/>
                                        </p:tgtEl>
                                        <p:attrNameLst>
                                          <p:attrName>style.visibility</p:attrName>
                                        </p:attrNameLst>
                                      </p:cBhvr>
                                      <p:to>
                                        <p:strVal val="visible"/>
                                      </p:to>
                                    </p:set>
                                    <p:animEffect transition="in" filter="checkerboard(across)">
                                      <p:cBhvr>
                                        <p:cTn id="18" dur="500"/>
                                        <p:tgtEl>
                                          <p:spTgt spid="24581"/>
                                        </p:tgtEl>
                                      </p:cBhvr>
                                    </p:animEffect>
                                  </p:childTnLst>
                                </p:cTn>
                              </p:par>
                            </p:childTnLst>
                          </p:cTn>
                        </p:par>
                        <p:par>
                          <p:cTn id="19" fill="hold">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24590"/>
                                        </p:tgtEl>
                                        <p:attrNameLst>
                                          <p:attrName>style.visibility</p:attrName>
                                        </p:attrNameLst>
                                      </p:cBhvr>
                                      <p:to>
                                        <p:strVal val="visible"/>
                                      </p:to>
                                    </p:set>
                                    <p:animEffect transition="in" filter="checkerboard(across)">
                                      <p:cBhvr>
                                        <p:cTn id="22" dur="500"/>
                                        <p:tgtEl>
                                          <p:spTgt spid="24590"/>
                                        </p:tgtEl>
                                      </p:cBhvr>
                                    </p:animEffect>
                                  </p:childTnLst>
                                </p:cTn>
                              </p:par>
                            </p:childTnLst>
                          </p:cTn>
                        </p:par>
                        <p:par>
                          <p:cTn id="23" fill="hold">
                            <p:stCondLst>
                              <p:cond delay="3500"/>
                            </p:stCondLst>
                            <p:childTnLst>
                              <p:par>
                                <p:cTn id="24" presetID="5" presetClass="entr" presetSubtype="1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heckerboard(across)">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animBg="1"/>
      <p:bldP spid="245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descr="aa"/>
          <p:cNvSpPr>
            <a:spLocks noGrp="1" noChangeArrowheads="1"/>
          </p:cNvSpPr>
          <p:nvPr>
            <p:ph type="body" idx="1"/>
          </p:nvPr>
        </p:nvSpPr>
        <p:spPr>
          <a:xfrm>
            <a:off x="0" y="836613"/>
            <a:ext cx="9144000" cy="2808287"/>
          </a:xfrm>
          <a:blipFill dpi="0" rotWithShape="1">
            <a:blip r:embed="rId3">
              <a:lum bright="-60000" contrast="-6000"/>
            </a:blip>
            <a:srcRect/>
            <a:stretch>
              <a:fillRect/>
            </a:stretch>
          </a:blipFill>
        </p:spPr>
        <p:txBody>
          <a:bodyPr/>
          <a:lstStyle/>
          <a:p>
            <a:pPr algn="ctr" eaLnBrk="1" hangingPunct="1">
              <a:lnSpc>
                <a:spcPct val="150000"/>
              </a:lnSpc>
              <a:buFontTx/>
              <a:buNone/>
            </a:pPr>
            <a:r>
              <a:rPr lang="ar-SA" sz="2400" b="1" smtClean="0">
                <a:solidFill>
                  <a:schemeClr val="bg1"/>
                </a:solidFill>
              </a:rPr>
              <a:t>هناك طريقة اخرى ولكن قد لا تكون مدعومة من جميع الاجهزة</a:t>
            </a:r>
          </a:p>
          <a:p>
            <a:pPr algn="ctr" eaLnBrk="1" hangingPunct="1">
              <a:lnSpc>
                <a:spcPct val="150000"/>
              </a:lnSpc>
              <a:buFontTx/>
              <a:buNone/>
            </a:pPr>
            <a:r>
              <a:rPr lang="ar-SA" sz="2400" b="1" smtClean="0">
                <a:solidFill>
                  <a:schemeClr val="bg1"/>
                </a:solidFill>
              </a:rPr>
              <a:t>نذهب إلى سطح المكتب و ننقر بالزر الأيمن ونختار  من القائمة المنسدلة </a:t>
            </a:r>
          </a:p>
          <a:p>
            <a:pPr algn="ctr" eaLnBrk="1" hangingPunct="1">
              <a:lnSpc>
                <a:spcPct val="150000"/>
              </a:lnSpc>
              <a:buFontTx/>
              <a:buNone/>
            </a:pPr>
            <a:r>
              <a:rPr lang="ar-SA" sz="2400" b="1" smtClean="0">
                <a:solidFill>
                  <a:schemeClr val="bg1"/>
                </a:solidFill>
              </a:rPr>
              <a:t>(خيارات الرسوم ) والتي سيتفرع منها قائمة أخرى نختار منها (إخراج ) </a:t>
            </a:r>
          </a:p>
          <a:p>
            <a:pPr algn="ctr" eaLnBrk="1" hangingPunct="1">
              <a:lnSpc>
                <a:spcPct val="150000"/>
              </a:lnSpc>
              <a:buFontTx/>
              <a:buNone/>
            </a:pPr>
            <a:r>
              <a:rPr lang="ar-SA" sz="2400" b="1" smtClean="0">
                <a:solidFill>
                  <a:schemeClr val="bg1"/>
                </a:solidFill>
              </a:rPr>
              <a:t>نختار منها جهاز العرض</a:t>
            </a:r>
            <a:r>
              <a:rPr lang="en-US" sz="2400" b="1" smtClean="0">
                <a:solidFill>
                  <a:schemeClr val="bg1"/>
                </a:solidFill>
              </a:rPr>
              <a:t> . </a:t>
            </a:r>
            <a:br>
              <a:rPr lang="en-US" sz="2400" b="1" smtClean="0">
                <a:solidFill>
                  <a:schemeClr val="bg1"/>
                </a:solidFill>
              </a:rPr>
            </a:br>
            <a:r>
              <a:rPr lang="en-US" sz="2400" b="1" smtClean="0">
                <a:solidFill>
                  <a:schemeClr val="bg1"/>
                </a:solidFill>
              </a:rPr>
              <a:t/>
            </a:r>
            <a:br>
              <a:rPr lang="en-US" sz="2400" b="1" smtClean="0">
                <a:solidFill>
                  <a:schemeClr val="bg1"/>
                </a:solidFill>
              </a:rPr>
            </a:br>
            <a:r>
              <a:rPr lang="en-US" sz="2400" b="1" smtClean="0">
                <a:solidFill>
                  <a:schemeClr val="bg1"/>
                </a:solidFill>
              </a:rPr>
              <a:t/>
            </a:r>
            <a:br>
              <a:rPr lang="en-US" sz="2400" b="1" smtClean="0">
                <a:solidFill>
                  <a:schemeClr val="bg1"/>
                </a:solidFill>
              </a:rPr>
            </a:br>
            <a:r>
              <a:rPr lang="en-US" sz="2400" b="1" smtClean="0">
                <a:solidFill>
                  <a:schemeClr val="bg1"/>
                </a:solidFill>
              </a:rPr>
              <a:t/>
            </a:r>
            <a:br>
              <a:rPr lang="en-US" sz="2400" b="1" smtClean="0">
                <a:solidFill>
                  <a:schemeClr val="bg1"/>
                </a:solidFill>
              </a:rPr>
            </a:br>
            <a:endParaRPr lang="en-US" sz="2400" b="1" smtClean="0">
              <a:solidFill>
                <a:schemeClr val="bg1"/>
              </a:solidFill>
            </a:endParaRPr>
          </a:p>
        </p:txBody>
      </p:sp>
      <p:pic>
        <p:nvPicPr>
          <p:cNvPr id="6148" name="صورة 6" descr="http://www.moeforum.net/vb1/uploaded/28_1160919591jpg"/>
          <p:cNvPicPr>
            <a:picLocks noChangeAspect="1" noChangeArrowheads="1"/>
          </p:cNvPicPr>
          <p:nvPr/>
        </p:nvPicPr>
        <p:blipFill>
          <a:blip r:embed="rId4"/>
          <a:srcRect/>
          <a:stretch>
            <a:fillRect/>
          </a:stretch>
        </p:blipFill>
        <p:spPr bwMode="auto">
          <a:xfrm>
            <a:off x="611188" y="3954463"/>
            <a:ext cx="8066087" cy="2498725"/>
          </a:xfrm>
          <a:prstGeom prst="rect">
            <a:avLst/>
          </a:prstGeom>
          <a:noFill/>
          <a:ln w="76200">
            <a:solidFill>
              <a:schemeClr val="tx1"/>
            </a:solidFill>
            <a:miter lim="800000"/>
            <a:headEnd/>
            <a:tailEnd/>
          </a:ln>
        </p:spPr>
      </p:pic>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checkerboard(across)">
                                      <p:cBhvr>
                                        <p:cTn id="7" dur="500"/>
                                        <p:tgtEl>
                                          <p:spTgt spid="6147">
                                            <p:bg/>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11" dur="500"/>
                                        <p:tgtEl>
                                          <p:spTgt spid="6147">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5" dur="500"/>
                                        <p:tgtEl>
                                          <p:spTgt spid="6147">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9" dur="500"/>
                                        <p:tgtEl>
                                          <p:spTgt spid="6147">
                                            <p:txEl>
                                              <p:pRg st="2" end="2"/>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3" dur="500"/>
                                        <p:tgtEl>
                                          <p:spTgt spid="6147">
                                            <p:txEl>
                                              <p:pRg st="3" end="3"/>
                                            </p:txEl>
                                          </p:spTgt>
                                        </p:tgtEl>
                                      </p:cBhvr>
                                    </p:animEffect>
                                  </p:childTnLst>
                                </p:cTn>
                              </p:par>
                            </p:childTnLst>
                          </p:cTn>
                        </p:par>
                        <p:par>
                          <p:cTn id="24" fill="hold">
                            <p:stCondLst>
                              <p:cond delay="2500"/>
                            </p:stCondLst>
                            <p:childTnLst>
                              <p:par>
                                <p:cTn id="25" presetID="21" presetClass="entr" presetSubtype="4" fill="hold" nodeType="after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wheel(4)">
                                      <p:cBhvr>
                                        <p:cTn id="2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descr="aa"/>
          <p:cNvSpPr>
            <a:spLocks noGrp="1" noChangeArrowheads="1"/>
          </p:cNvSpPr>
          <p:nvPr>
            <p:ph type="body" idx="1"/>
          </p:nvPr>
        </p:nvSpPr>
        <p:spPr>
          <a:xfrm>
            <a:off x="0" y="0"/>
            <a:ext cx="9144000" cy="6858000"/>
          </a:xfrm>
          <a:blipFill dpi="0" rotWithShape="1">
            <a:blip r:embed="rId3">
              <a:lum bright="-60000" contrast="6000"/>
            </a:blip>
            <a:srcRect/>
            <a:stretch>
              <a:fillRect/>
            </a:stretch>
          </a:blipFill>
        </p:spPr>
        <p:txBody>
          <a:bodyPr/>
          <a:lstStyle/>
          <a:p>
            <a:pPr algn="ctr" eaLnBrk="1" hangingPunct="1">
              <a:lnSpc>
                <a:spcPct val="150000"/>
              </a:lnSpc>
              <a:buFontTx/>
              <a:buNone/>
            </a:pPr>
            <a:endParaRPr lang="ar-SA" sz="800" b="1" smtClean="0">
              <a:solidFill>
                <a:schemeClr val="bg1"/>
              </a:solidFill>
              <a:cs typeface="Monotype Koufi" pitchFamily="2" charset="-78"/>
            </a:endParaRPr>
          </a:p>
          <a:p>
            <a:pPr algn="ctr" eaLnBrk="1" hangingPunct="1">
              <a:lnSpc>
                <a:spcPct val="150000"/>
              </a:lnSpc>
              <a:buFontTx/>
              <a:buNone/>
            </a:pPr>
            <a:r>
              <a:rPr lang="ar-SA" sz="2400" b="1" smtClean="0">
                <a:solidFill>
                  <a:schemeClr val="bg1"/>
                </a:solidFill>
                <a:cs typeface="Monotype Koufi" pitchFamily="2" charset="-78"/>
              </a:rPr>
              <a:t>ولتعريف جهاز (</a:t>
            </a:r>
            <a:r>
              <a:rPr lang="en-US" sz="2400" b="1" smtClean="0">
                <a:solidFill>
                  <a:schemeClr val="bg1"/>
                </a:solidFill>
                <a:cs typeface="Monotype Koufi" pitchFamily="2" charset="-78"/>
              </a:rPr>
              <a:t>Data Show</a:t>
            </a:r>
            <a:r>
              <a:rPr lang="ar-SA" sz="2400" b="1" smtClean="0">
                <a:solidFill>
                  <a:schemeClr val="bg1"/>
                </a:solidFill>
                <a:cs typeface="Monotype Koufi" pitchFamily="2" charset="-78"/>
              </a:rPr>
              <a:t>) مع المحمول(</a:t>
            </a:r>
            <a:r>
              <a:rPr lang="en-US" sz="2400" b="1" smtClean="0">
                <a:solidFill>
                  <a:schemeClr val="bg1"/>
                </a:solidFill>
                <a:cs typeface="Monotype Koufi" pitchFamily="2" charset="-78"/>
              </a:rPr>
              <a:t>Laptop</a:t>
            </a:r>
            <a:r>
              <a:rPr lang="ar-SA" sz="2400" b="1" smtClean="0">
                <a:solidFill>
                  <a:schemeClr val="bg1"/>
                </a:solidFill>
                <a:cs typeface="Monotype Koufi" pitchFamily="2" charset="-78"/>
              </a:rPr>
              <a:t> )</a:t>
            </a:r>
            <a:r>
              <a:rPr lang="ar-SA" sz="2400" b="1" smtClean="0">
                <a:solidFill>
                  <a:schemeClr val="bg1"/>
                </a:solidFill>
              </a:rPr>
              <a:t> </a:t>
            </a:r>
            <a:r>
              <a:rPr lang="en-US" sz="2400" b="1" smtClean="0">
                <a:solidFill>
                  <a:schemeClr val="bg1"/>
                </a:solidFill>
              </a:rPr>
              <a:t/>
            </a:r>
            <a:br>
              <a:rPr lang="en-US" sz="2400" b="1" smtClean="0">
                <a:solidFill>
                  <a:schemeClr val="bg1"/>
                </a:solidFill>
              </a:rPr>
            </a:br>
            <a:r>
              <a:rPr lang="ar-SA" sz="2400" b="1" smtClean="0">
                <a:solidFill>
                  <a:schemeClr val="bg1"/>
                </a:solidFill>
              </a:rPr>
              <a:t>نقوم بالضغط على زر</a:t>
            </a:r>
            <a:r>
              <a:rPr lang="en-US" sz="2400" b="1" smtClean="0">
                <a:solidFill>
                  <a:schemeClr val="bg1"/>
                </a:solidFill>
              </a:rPr>
              <a:t> fn </a:t>
            </a:r>
            <a:r>
              <a:rPr lang="ar-SA" sz="2400" b="1" smtClean="0">
                <a:solidFill>
                  <a:schemeClr val="bg1"/>
                </a:solidFill>
              </a:rPr>
              <a:t>مع</a:t>
            </a:r>
            <a:r>
              <a:rPr lang="en-US" sz="2400" b="1" smtClean="0">
                <a:solidFill>
                  <a:schemeClr val="bg1"/>
                </a:solidFill>
              </a:rPr>
              <a:t> f8 </a:t>
            </a:r>
            <a:r>
              <a:rPr lang="ar-SA" sz="2400" b="1" smtClean="0">
                <a:solidFill>
                  <a:schemeClr val="bg1"/>
                </a:solidFill>
              </a:rPr>
              <a:t>او </a:t>
            </a:r>
            <a:r>
              <a:rPr lang="en-US" sz="2400" b="1" smtClean="0">
                <a:solidFill>
                  <a:schemeClr val="bg1"/>
                </a:solidFill>
              </a:rPr>
              <a:t> f5</a:t>
            </a:r>
            <a:r>
              <a:rPr lang="ar-SA" sz="2400" b="1" smtClean="0">
                <a:solidFill>
                  <a:schemeClr val="bg1"/>
                </a:solidFill>
              </a:rPr>
              <a:t>   </a:t>
            </a:r>
            <a:endParaRPr lang="en-US" sz="2400" b="1" smtClean="0">
              <a:solidFill>
                <a:schemeClr val="bg1"/>
              </a:solidFill>
            </a:endParaRPr>
          </a:p>
          <a:p>
            <a:pPr algn="ctr" eaLnBrk="1" hangingPunct="1">
              <a:lnSpc>
                <a:spcPct val="150000"/>
              </a:lnSpc>
              <a:buFontTx/>
              <a:buNone/>
            </a:pPr>
            <a:r>
              <a:rPr lang="ar-SA" sz="2400" b="1" smtClean="0">
                <a:solidFill>
                  <a:schemeClr val="bg1"/>
                </a:solidFill>
              </a:rPr>
              <a:t>وتختلف اجهزة الحاسب  المحمول  ستجدين رمز شاشة على الزر المناسب في المحمول</a:t>
            </a:r>
          </a:p>
          <a:p>
            <a:pPr algn="ctr" eaLnBrk="1" hangingPunct="1">
              <a:lnSpc>
                <a:spcPct val="150000"/>
              </a:lnSpc>
              <a:buFontTx/>
              <a:buNone/>
            </a:pPr>
            <a:r>
              <a:rPr lang="ar-SA" sz="2400" b="1" smtClean="0">
                <a:solidFill>
                  <a:schemeClr val="bg1"/>
                </a:solidFill>
              </a:rPr>
              <a:t>                                                 نقوم بالضغط عليه مع </a:t>
            </a:r>
            <a:r>
              <a:rPr lang="en-US" sz="2400" b="1" smtClean="0">
                <a:solidFill>
                  <a:schemeClr val="bg1"/>
                </a:solidFill>
              </a:rPr>
              <a:t> fn</a:t>
            </a:r>
          </a:p>
          <a:p>
            <a:pPr algn="ctr" eaLnBrk="1" hangingPunct="1">
              <a:lnSpc>
                <a:spcPct val="150000"/>
              </a:lnSpc>
              <a:buFontTx/>
              <a:buNone/>
            </a:pPr>
            <a:r>
              <a:rPr lang="ar-SA" sz="2400" b="1" smtClean="0">
                <a:solidFill>
                  <a:schemeClr val="bg1"/>
                </a:solidFill>
              </a:rPr>
              <a:t>نلاحظ بالضغط المتكرر اختلاف خيارات العرض</a:t>
            </a:r>
          </a:p>
          <a:p>
            <a:pPr algn="ctr" eaLnBrk="1" hangingPunct="1">
              <a:lnSpc>
                <a:spcPct val="150000"/>
              </a:lnSpc>
              <a:buFontTx/>
              <a:buNone/>
            </a:pPr>
            <a:r>
              <a:rPr lang="ar-SA" sz="2400" b="1" smtClean="0">
                <a:solidFill>
                  <a:schemeClr val="bg1"/>
                </a:solidFill>
              </a:rPr>
              <a:t>اما ان يعرض على شاشة الحاسب فقط او على شاشة عارض البيانات فقط </a:t>
            </a:r>
          </a:p>
          <a:p>
            <a:pPr algn="ctr" eaLnBrk="1" hangingPunct="1">
              <a:lnSpc>
                <a:spcPct val="150000"/>
              </a:lnSpc>
              <a:buFontTx/>
              <a:buNone/>
            </a:pPr>
            <a:r>
              <a:rPr lang="ar-SA" sz="2400" b="1" smtClean="0">
                <a:solidFill>
                  <a:schemeClr val="bg1"/>
                </a:solidFill>
              </a:rPr>
              <a:t>او على الشاشتان معا</a:t>
            </a:r>
          </a:p>
          <a:p>
            <a:pPr algn="ctr" eaLnBrk="1" hangingPunct="1">
              <a:lnSpc>
                <a:spcPct val="150000"/>
              </a:lnSpc>
              <a:buFontTx/>
              <a:buNone/>
            </a:pPr>
            <a:r>
              <a:rPr lang="ar-SA" sz="2400" b="1" smtClean="0">
                <a:solidFill>
                  <a:schemeClr val="bg1"/>
                </a:solidFill>
              </a:rPr>
              <a:t>يجب ان نضغط لمدة ثانيتين ونترك فرصة للجهاز ان يقوم بالعرض لمدة 5ثواني ثم نحاول مرة اخرى لان الضغط المتكرر </a:t>
            </a:r>
          </a:p>
          <a:p>
            <a:pPr algn="ctr" eaLnBrk="1" hangingPunct="1">
              <a:lnSpc>
                <a:spcPct val="150000"/>
              </a:lnSpc>
              <a:buFontTx/>
              <a:buNone/>
            </a:pPr>
            <a:r>
              <a:rPr lang="ar-SA" sz="2400" b="1" smtClean="0">
                <a:solidFill>
                  <a:schemeClr val="bg1"/>
                </a:solidFill>
              </a:rPr>
              <a:t>يسبب استمرار الجهاز في البحث لفترة طويلة</a:t>
            </a:r>
            <a:endParaRPr lang="en-US" sz="2400" b="1" smtClean="0">
              <a:solidFill>
                <a:schemeClr val="bg1"/>
              </a:solidFill>
            </a:endParaRPr>
          </a:p>
          <a:p>
            <a:pPr algn="ctr" eaLnBrk="1" hangingPunct="1">
              <a:lnSpc>
                <a:spcPct val="150000"/>
              </a:lnSpc>
              <a:buFontTx/>
              <a:buNone/>
            </a:pPr>
            <a:endParaRPr lang="en-US" sz="2400" b="1" smtClean="0">
              <a:solidFill>
                <a:schemeClr val="bg1"/>
              </a:solidFill>
            </a:endParaRPr>
          </a:p>
        </p:txBody>
      </p:sp>
      <p:pic>
        <p:nvPicPr>
          <p:cNvPr id="4100" name="Picture 4" descr="بدون-عنوان-2"/>
          <p:cNvPicPr>
            <a:picLocks noChangeAspect="1" noChangeArrowheads="1"/>
          </p:cNvPicPr>
          <p:nvPr/>
        </p:nvPicPr>
        <p:blipFill>
          <a:blip r:embed="rId4">
            <a:lum bright="-24000" contrast="24000"/>
          </a:blip>
          <a:srcRect/>
          <a:stretch>
            <a:fillRect/>
          </a:stretch>
        </p:blipFill>
        <p:spPr bwMode="auto">
          <a:xfrm>
            <a:off x="179388" y="5157788"/>
            <a:ext cx="1944687" cy="1506537"/>
          </a:xfrm>
          <a:prstGeom prst="rect">
            <a:avLst/>
          </a:prstGeom>
          <a:noFill/>
          <a:ln w="76200">
            <a:noFill/>
            <a:miter lim="800000"/>
            <a:headEnd/>
            <a:tailEnd/>
          </a:ln>
        </p:spPr>
      </p:pic>
      <p:grpSp>
        <p:nvGrpSpPr>
          <p:cNvPr id="8201" name="Group 9"/>
          <p:cNvGrpSpPr>
            <a:grpSpLocks/>
          </p:cNvGrpSpPr>
          <p:nvPr/>
        </p:nvGrpSpPr>
        <p:grpSpPr bwMode="auto">
          <a:xfrm>
            <a:off x="4140200" y="2133600"/>
            <a:ext cx="1512888" cy="647700"/>
            <a:chOff x="521" y="799"/>
            <a:chExt cx="590" cy="362"/>
          </a:xfrm>
        </p:grpSpPr>
        <p:sp>
          <p:nvSpPr>
            <p:cNvPr id="8197" name="Rectangle 5"/>
            <p:cNvSpPr>
              <a:spLocks noChangeArrowheads="1"/>
            </p:cNvSpPr>
            <p:nvPr/>
          </p:nvSpPr>
          <p:spPr bwMode="auto">
            <a:xfrm>
              <a:off x="521" y="799"/>
              <a:ext cx="590" cy="362"/>
            </a:xfrm>
            <a:prstGeom prst="rect">
              <a:avLst/>
            </a:prstGeom>
            <a:noFill/>
            <a:ln w="38100">
              <a:solidFill>
                <a:schemeClr val="bg1"/>
              </a:solidFill>
              <a:miter lim="800000"/>
              <a:headEnd/>
              <a:tailEnd/>
            </a:ln>
            <a:effectLst/>
          </p:spPr>
          <p:txBody>
            <a:bodyPr wrap="none" anchor="ctr"/>
            <a:lstStyle/>
            <a:p>
              <a:endParaRPr lang="ar-SA"/>
            </a:p>
          </p:txBody>
        </p:sp>
        <p:sp>
          <p:nvSpPr>
            <p:cNvPr id="8198" name="AutoShape 6"/>
            <p:cNvSpPr>
              <a:spLocks noChangeArrowheads="1"/>
            </p:cNvSpPr>
            <p:nvPr/>
          </p:nvSpPr>
          <p:spPr bwMode="auto">
            <a:xfrm>
              <a:off x="657" y="890"/>
              <a:ext cx="318" cy="181"/>
            </a:xfrm>
            <a:prstGeom prst="roundRect">
              <a:avLst>
                <a:gd name="adj" fmla="val 16667"/>
              </a:avLst>
            </a:prstGeom>
            <a:noFill/>
            <a:ln w="38100">
              <a:solidFill>
                <a:schemeClr val="bg1"/>
              </a:solidFill>
              <a:round/>
              <a:headEnd/>
              <a:tailEnd/>
            </a:ln>
            <a:effectLst/>
          </p:spPr>
          <p:txBody>
            <a:bodyPr wrap="none" anchor="ctr"/>
            <a:lstStyle/>
            <a:p>
              <a:endParaRPr lang="ar-SA"/>
            </a:p>
          </p:txBody>
        </p:sp>
        <p:sp>
          <p:nvSpPr>
            <p:cNvPr id="8199" name="Line 7"/>
            <p:cNvSpPr>
              <a:spLocks noChangeShapeType="1"/>
            </p:cNvSpPr>
            <p:nvPr/>
          </p:nvSpPr>
          <p:spPr bwMode="auto">
            <a:xfrm>
              <a:off x="1020" y="890"/>
              <a:ext cx="0" cy="181"/>
            </a:xfrm>
            <a:prstGeom prst="line">
              <a:avLst/>
            </a:prstGeom>
            <a:noFill/>
            <a:ln w="38100">
              <a:solidFill>
                <a:schemeClr val="bg1"/>
              </a:solidFill>
              <a:round/>
              <a:headEnd/>
              <a:tailEnd/>
            </a:ln>
            <a:effectLst/>
          </p:spPr>
          <p:txBody>
            <a:bodyPr/>
            <a:lstStyle/>
            <a:p>
              <a:endParaRPr lang="ar-SA"/>
            </a:p>
          </p:txBody>
        </p:sp>
        <p:sp>
          <p:nvSpPr>
            <p:cNvPr id="8200" name="Line 8"/>
            <p:cNvSpPr>
              <a:spLocks noChangeShapeType="1"/>
            </p:cNvSpPr>
            <p:nvPr/>
          </p:nvSpPr>
          <p:spPr bwMode="auto">
            <a:xfrm>
              <a:off x="612" y="890"/>
              <a:ext cx="0" cy="181"/>
            </a:xfrm>
            <a:prstGeom prst="line">
              <a:avLst/>
            </a:prstGeom>
            <a:noFill/>
            <a:ln w="38100">
              <a:solidFill>
                <a:schemeClr val="bg1"/>
              </a:solidFill>
              <a:round/>
              <a:headEnd/>
              <a:tailEnd/>
            </a:ln>
            <a:effectLst/>
          </p:spPr>
          <p:txBody>
            <a:bodyPr/>
            <a:lstStyle/>
            <a:p>
              <a:endParaRPr lang="ar-SA"/>
            </a:p>
          </p:txBody>
        </p:sp>
      </p:grpSp>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dissolve">
                                      <p:cBhvr>
                                        <p:cTn id="7" dur="500"/>
                                        <p:tgtEl>
                                          <p:spTgt spid="4099">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Effect transition="in" filter="dissolve">
                                      <p:cBhvr>
                                        <p:cTn id="11" dur="500"/>
                                        <p:tgtEl>
                                          <p:spTgt spid="4099">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201"/>
                                        </p:tgtEl>
                                        <p:attrNameLst>
                                          <p:attrName>style.visibility</p:attrName>
                                        </p:attrNameLst>
                                      </p:cBhvr>
                                      <p:to>
                                        <p:strVal val="visible"/>
                                      </p:to>
                                    </p:set>
                                    <p:animEffect transition="in" filter="dissolve">
                                      <p:cBhvr>
                                        <p:cTn id="15" dur="500"/>
                                        <p:tgtEl>
                                          <p:spTgt spid="8201"/>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dissolve">
                                      <p:cBhvr>
                                        <p:cTn id="23" dur="500"/>
                                        <p:tgtEl>
                                          <p:spTgt spid="4099">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dissolve">
                                      <p:cBhvr>
                                        <p:cTn id="27" dur="500"/>
                                        <p:tgtEl>
                                          <p:spTgt spid="4099">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animEffect transition="in" filter="dissolve">
                                      <p:cBhvr>
                                        <p:cTn id="31" dur="500"/>
                                        <p:tgtEl>
                                          <p:spTgt spid="4099">
                                            <p:txEl>
                                              <p:pRg st="6" end="6"/>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animEffect transition="in" filter="dissolve">
                                      <p:cBhvr>
                                        <p:cTn id="35" dur="500"/>
                                        <p:tgtEl>
                                          <p:spTgt spid="4099">
                                            <p:txEl>
                                              <p:pRg st="7" end="7"/>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4099">
                                            <p:txEl>
                                              <p:pRg st="8" end="8"/>
                                            </p:txEl>
                                          </p:spTgt>
                                        </p:tgtEl>
                                        <p:attrNameLst>
                                          <p:attrName>style.visibility</p:attrName>
                                        </p:attrNameLst>
                                      </p:cBhvr>
                                      <p:to>
                                        <p:strVal val="visible"/>
                                      </p:to>
                                    </p:set>
                                    <p:animEffect transition="in" filter="dissolve">
                                      <p:cBhvr>
                                        <p:cTn id="39" dur="500"/>
                                        <p:tgtEl>
                                          <p:spTgt spid="4099">
                                            <p:txEl>
                                              <p:pRg st="8" end="8"/>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4100"/>
                                        </p:tgtEl>
                                        <p:attrNameLst>
                                          <p:attrName>style.visibility</p:attrName>
                                        </p:attrNameLst>
                                      </p:cBhvr>
                                      <p:to>
                                        <p:strVal val="visible"/>
                                      </p:to>
                                    </p:set>
                                    <p:animEffect transition="in" filter="dissolve">
                                      <p:cBhvr>
                                        <p:cTn id="4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descr="aa"/>
          <p:cNvSpPr>
            <a:spLocks noGrp="1" noChangeArrowheads="1"/>
          </p:cNvSpPr>
          <p:nvPr>
            <p:ph type="body" idx="1"/>
          </p:nvPr>
        </p:nvSpPr>
        <p:spPr>
          <a:xfrm>
            <a:off x="0" y="981075"/>
            <a:ext cx="9144000" cy="2735263"/>
          </a:xfrm>
          <a:blipFill dpi="0" rotWithShape="1">
            <a:blip r:embed="rId3">
              <a:lum bright="-72000"/>
            </a:blip>
            <a:srcRect/>
            <a:stretch>
              <a:fillRect/>
            </a:stretch>
          </a:blipFill>
        </p:spPr>
        <p:txBody>
          <a:bodyPr/>
          <a:lstStyle/>
          <a:p>
            <a:pPr algn="ctr" eaLnBrk="1" hangingPunct="1">
              <a:buFontTx/>
              <a:buNone/>
            </a:pPr>
            <a:endParaRPr lang="ar-SA" sz="1000" b="1" smtClean="0">
              <a:solidFill>
                <a:schemeClr val="bg1"/>
              </a:solidFill>
            </a:endParaRPr>
          </a:p>
          <a:p>
            <a:pPr algn="ctr" eaLnBrk="1" hangingPunct="1">
              <a:buFontTx/>
              <a:buNone/>
            </a:pPr>
            <a:r>
              <a:rPr lang="ar-SA" b="1" smtClean="0">
                <a:solidFill>
                  <a:schemeClr val="bg1"/>
                </a:solidFill>
                <a:cs typeface="Monotype Koufi" pitchFamily="2" charset="-78"/>
              </a:rPr>
              <a:t>ملاحظة</a:t>
            </a:r>
            <a:r>
              <a:rPr lang="en-US" b="1" smtClean="0">
                <a:solidFill>
                  <a:schemeClr val="bg1"/>
                </a:solidFill>
              </a:rPr>
              <a:t/>
            </a:r>
            <a:br>
              <a:rPr lang="en-US" b="1" smtClean="0">
                <a:solidFill>
                  <a:schemeClr val="bg1"/>
                </a:solidFill>
              </a:rPr>
            </a:br>
            <a:r>
              <a:rPr lang="ar-SA" b="1" smtClean="0">
                <a:solidFill>
                  <a:schemeClr val="bg1"/>
                </a:solidFill>
              </a:rPr>
              <a:t>بعض الأجهزة الحاسوبية لا تحتاج لأي عمليات تعريف بمجرد</a:t>
            </a:r>
          </a:p>
          <a:p>
            <a:pPr algn="ctr" eaLnBrk="1" hangingPunct="1">
              <a:buFontTx/>
              <a:buNone/>
            </a:pPr>
            <a:r>
              <a:rPr lang="ar-SA" b="1" smtClean="0">
                <a:solidFill>
                  <a:schemeClr val="bg1"/>
                </a:solidFill>
              </a:rPr>
              <a:t>توصل الاسلاك سيعمل مباشرة</a:t>
            </a:r>
            <a:r>
              <a:rPr lang="en-US" b="1" smtClean="0">
                <a:solidFill>
                  <a:schemeClr val="bg1"/>
                </a:solidFill>
              </a:rPr>
              <a:t>.</a:t>
            </a:r>
          </a:p>
          <a:p>
            <a:pPr algn="ctr" eaLnBrk="1" hangingPunct="1">
              <a:buFontTx/>
              <a:buNone/>
            </a:pPr>
            <a:endParaRPr lang="en-US" b="1" smtClean="0">
              <a:solidFill>
                <a:schemeClr val="bg1"/>
              </a:solidFill>
            </a:endParaRPr>
          </a:p>
        </p:txBody>
      </p:sp>
      <p:pic>
        <p:nvPicPr>
          <p:cNvPr id="9219" name="صورة 240" descr="http://www.projectorcentral.com/img.cfm?pid=2820"/>
          <p:cNvPicPr>
            <a:picLocks noChangeAspect="1" noChangeArrowheads="1"/>
          </p:cNvPicPr>
          <p:nvPr/>
        </p:nvPicPr>
        <p:blipFill>
          <a:blip r:embed="rId4">
            <a:lum bright="-12000" contrast="12000"/>
          </a:blip>
          <a:srcRect/>
          <a:stretch>
            <a:fillRect/>
          </a:stretch>
        </p:blipFill>
        <p:spPr bwMode="auto">
          <a:xfrm>
            <a:off x="3132138" y="4581525"/>
            <a:ext cx="2590800" cy="1697038"/>
          </a:xfrm>
          <a:prstGeom prst="rect">
            <a:avLst/>
          </a:prstGeom>
          <a:noFill/>
          <a:ln w="76200">
            <a:solidFill>
              <a:schemeClr val="tx1"/>
            </a:solidFill>
            <a:miter lim="800000"/>
            <a:headEnd/>
            <a:tailEnd/>
          </a:ln>
        </p:spPr>
      </p:pic>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171">
                                            <p:bg/>
                                          </p:spTgt>
                                        </p:tgtEl>
                                        <p:attrNameLst>
                                          <p:attrName>style.visibility</p:attrName>
                                        </p:attrNameLst>
                                      </p:cBhvr>
                                      <p:to>
                                        <p:strVal val="visible"/>
                                      </p:to>
                                    </p:set>
                                    <p:animEffect transition="in" filter="checkerboard(across)">
                                      <p:cBhvr>
                                        <p:cTn id="7" dur="500"/>
                                        <p:tgtEl>
                                          <p:spTgt spid="7171">
                                            <p:bg/>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1" dur="500"/>
                                        <p:tgtEl>
                                          <p:spTgt spid="7171">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5" dur="500"/>
                                        <p:tgtEl>
                                          <p:spTgt spid="7171">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dissolve">
                                      <p:cBhvr>
                                        <p:cTn id="19"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descr="aa"/>
          <p:cNvSpPr>
            <a:spLocks noGrp="1" noChangeArrowheads="1"/>
          </p:cNvSpPr>
          <p:nvPr>
            <p:ph type="body" idx="1"/>
          </p:nvPr>
        </p:nvSpPr>
        <p:spPr>
          <a:xfrm>
            <a:off x="0" y="2492375"/>
            <a:ext cx="9144000" cy="2282825"/>
          </a:xfrm>
          <a:blipFill dpi="0" rotWithShape="1">
            <a:blip r:embed="rId3">
              <a:lum bright="-72000" contrast="12000"/>
            </a:blip>
            <a:srcRect/>
            <a:stretch>
              <a:fillRect/>
            </a:stretch>
          </a:blipFill>
        </p:spPr>
        <p:txBody>
          <a:bodyPr>
            <a:spAutoFit/>
          </a:bodyPr>
          <a:lstStyle/>
          <a:p>
            <a:pPr marL="0" indent="0" algn="ctr" eaLnBrk="1" hangingPunct="1">
              <a:spcBef>
                <a:spcPct val="0"/>
              </a:spcBef>
              <a:buFontTx/>
              <a:buNone/>
            </a:pPr>
            <a:r>
              <a:rPr lang="ar-SA" sz="2400" b="1" smtClean="0">
                <a:solidFill>
                  <a:schemeClr val="bg1"/>
                </a:solidFill>
              </a:rPr>
              <a:t>كما نعلم فان تحويل اللغة لأي جهاز</a:t>
            </a:r>
          </a:p>
          <a:p>
            <a:pPr marL="0" indent="0" algn="ctr" eaLnBrk="1" hangingPunct="1">
              <a:spcBef>
                <a:spcPct val="0"/>
              </a:spcBef>
              <a:buFontTx/>
              <a:buNone/>
            </a:pPr>
            <a:r>
              <a:rPr lang="ar-SA" sz="2400" b="1" smtClean="0">
                <a:solidFill>
                  <a:schemeClr val="bg1"/>
                </a:solidFill>
              </a:rPr>
              <a:t> إلى لغة نجيدها يتيح لنا المجال إلى اكتشاف خصائص الجهاز و إمكانياته </a:t>
            </a:r>
            <a:r>
              <a:rPr lang="en-US" sz="2400" b="1" smtClean="0">
                <a:solidFill>
                  <a:schemeClr val="bg1"/>
                </a:solidFill>
              </a:rPr>
              <a:t/>
            </a:r>
            <a:br>
              <a:rPr lang="en-US" sz="2400" b="1" smtClean="0">
                <a:solidFill>
                  <a:schemeClr val="bg1"/>
                </a:solidFill>
              </a:rPr>
            </a:br>
            <a:r>
              <a:rPr lang="ar-SA" sz="2400" b="1" smtClean="0">
                <a:solidFill>
                  <a:schemeClr val="bg1"/>
                </a:solidFill>
              </a:rPr>
              <a:t>الخطوة الأولى نقوم بفتح القائمة</a:t>
            </a:r>
          </a:p>
          <a:p>
            <a:pPr marL="0" indent="0" algn="ctr" eaLnBrk="1" hangingPunct="1">
              <a:spcBef>
                <a:spcPct val="0"/>
              </a:spcBef>
              <a:buFontTx/>
              <a:buNone/>
            </a:pPr>
            <a:r>
              <a:rPr lang="ar-SA" sz="2400" b="1" smtClean="0">
                <a:solidFill>
                  <a:schemeClr val="bg1"/>
                </a:solidFill>
              </a:rPr>
              <a:t>نضغط كلمه</a:t>
            </a:r>
            <a:r>
              <a:rPr lang="en-US" sz="2400" b="1" smtClean="0">
                <a:solidFill>
                  <a:schemeClr val="bg1"/>
                </a:solidFill>
              </a:rPr>
              <a:t/>
            </a:r>
            <a:br>
              <a:rPr lang="en-US" sz="2400" b="1" smtClean="0">
                <a:solidFill>
                  <a:schemeClr val="bg1"/>
                </a:solidFill>
              </a:rPr>
            </a:br>
            <a:r>
              <a:rPr lang="en-US" sz="2400" b="1" smtClean="0">
                <a:solidFill>
                  <a:schemeClr val="bg1"/>
                </a:solidFill>
              </a:rPr>
              <a:t>(menu)</a:t>
            </a:r>
            <a:br>
              <a:rPr lang="en-US" sz="2400" b="1" smtClean="0">
                <a:solidFill>
                  <a:schemeClr val="bg1"/>
                </a:solidFill>
              </a:rPr>
            </a:br>
            <a:r>
              <a:rPr lang="ar-SA" sz="2400" b="1" smtClean="0">
                <a:solidFill>
                  <a:schemeClr val="bg1"/>
                </a:solidFill>
              </a:rPr>
              <a:t>يخرج لنا مربع حوار مثل الصوره التالية</a:t>
            </a:r>
            <a:r>
              <a:rPr lang="en-US" sz="2400" b="1" smtClean="0">
                <a:solidFill>
                  <a:schemeClr val="bg1"/>
                </a:solidFill>
              </a:rPr>
              <a:t> </a:t>
            </a:r>
          </a:p>
        </p:txBody>
      </p:sp>
      <p:sp>
        <p:nvSpPr>
          <p:cNvPr id="10245" name="Rectangle 5" descr="aa"/>
          <p:cNvSpPr>
            <a:spLocks noChangeArrowheads="1"/>
          </p:cNvSpPr>
          <p:nvPr/>
        </p:nvSpPr>
        <p:spPr bwMode="auto">
          <a:xfrm>
            <a:off x="0" y="1052513"/>
            <a:ext cx="9144000" cy="579437"/>
          </a:xfrm>
          <a:prstGeom prst="rect">
            <a:avLst/>
          </a:prstGeom>
          <a:blipFill dpi="0" rotWithShape="1">
            <a:blip r:embed="rId3">
              <a:lum bright="-36000"/>
            </a:blip>
            <a:srcRect/>
            <a:stretch>
              <a:fillRect/>
            </a:stretch>
          </a:blipFill>
          <a:ln w="9525">
            <a:noFill/>
            <a:miter lim="800000"/>
            <a:headEnd/>
            <a:tailEnd/>
          </a:ln>
          <a:effectLst/>
        </p:spPr>
        <p:txBody>
          <a:bodyPr>
            <a:spAutoFit/>
          </a:bodyPr>
          <a:lstStyle/>
          <a:p>
            <a:r>
              <a:rPr lang="ar-SA" sz="3200" b="1">
                <a:solidFill>
                  <a:schemeClr val="bg1"/>
                </a:solidFill>
                <a:cs typeface="Monotype Koufi" pitchFamily="2" charset="-78"/>
              </a:rPr>
              <a:t>لتعديل اللغة في عارض البيانات إلى العربية</a:t>
            </a:r>
            <a:endParaRPr lang="en-US" sz="3200" b="1">
              <a:solidFill>
                <a:schemeClr val="bg1"/>
              </a:solidFill>
              <a:cs typeface="Monotype Koufi" pitchFamily="2" charset="-78"/>
            </a:endParaRPr>
          </a:p>
        </p:txBody>
      </p:sp>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195">
                                            <p:bg/>
                                          </p:spTgt>
                                        </p:tgtEl>
                                        <p:attrNameLst>
                                          <p:attrName>style.visibility</p:attrName>
                                        </p:attrNameLst>
                                      </p:cBhvr>
                                      <p:to>
                                        <p:strVal val="visible"/>
                                      </p:to>
                                    </p:set>
                                    <p:animEffect transition="in" filter="checkerboard(across)">
                                      <p:cBhvr>
                                        <p:cTn id="11" dur="500"/>
                                        <p:tgtEl>
                                          <p:spTgt spid="8195">
                                            <p:bg/>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15" dur="500"/>
                                        <p:tgtEl>
                                          <p:spTgt spid="8195">
                                            <p:txEl>
                                              <p:pRg st="0" end="0"/>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9" dur="500"/>
                                        <p:tgtEl>
                                          <p:spTgt spid="8195">
                                            <p:txEl>
                                              <p:pRg st="1" end="1"/>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23"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P spid="102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smtClean="0"/>
          </a:p>
        </p:txBody>
      </p:sp>
      <p:sp>
        <p:nvSpPr>
          <p:cNvPr id="36867" name="Rectangle 3"/>
          <p:cNvSpPr>
            <a:spLocks noGrp="1" noChangeArrowheads="1"/>
          </p:cNvSpPr>
          <p:nvPr>
            <p:ph type="body" idx="1"/>
          </p:nvPr>
        </p:nvSpPr>
        <p:spPr/>
        <p:txBody>
          <a:bodyPr/>
          <a:lstStyle/>
          <a:p>
            <a:endParaRPr lang="en-US" smtClean="0"/>
          </a:p>
        </p:txBody>
      </p:sp>
      <p:pic>
        <p:nvPicPr>
          <p:cNvPr id="8196" name="صورة 11" descr="http://www.alyaseer.net/ata/msaderPictures/sarab1.jpg"/>
          <p:cNvPicPr>
            <a:picLocks noChangeAspect="1" noChangeArrowheads="1"/>
          </p:cNvPicPr>
          <p:nvPr/>
        </p:nvPicPr>
        <p:blipFill>
          <a:blip r:embed="rId2">
            <a:lum bright="-12000" contrast="42000"/>
          </a:blip>
          <a:srcRect/>
          <a:stretch>
            <a:fillRect/>
          </a:stretch>
        </p:blipFill>
        <p:spPr bwMode="auto">
          <a:xfrm>
            <a:off x="0" y="0"/>
            <a:ext cx="9144000" cy="6858000"/>
          </a:xfrm>
          <a:prstGeom prst="rect">
            <a:avLst/>
          </a:prstGeom>
          <a:noFill/>
          <a:ln w="76200">
            <a:solidFill>
              <a:schemeClr val="tx1"/>
            </a:solidFill>
            <a:miter lim="800000"/>
            <a:headEnd/>
            <a:tailEnd/>
          </a:ln>
        </p:spPr>
      </p:pic>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style.rotation</p:attrName>
                                        </p:attrNameLst>
                                      </p:cBhvr>
                                      <p:tavLst>
                                        <p:tav tm="0">
                                          <p:val>
                                            <p:fltVal val="720"/>
                                          </p:val>
                                        </p:tav>
                                        <p:tav tm="100000">
                                          <p:val>
                                            <p:fltVal val="0"/>
                                          </p:val>
                                        </p:tav>
                                      </p:tavLst>
                                    </p:anim>
                                    <p:anim calcmode="lin" valueType="num">
                                      <p:cBhvr>
                                        <p:cTn id="9" dur="1000" fill="hold"/>
                                        <p:tgtEl>
                                          <p:spTgt spid="8196"/>
                                        </p:tgtEl>
                                        <p:attrNameLst>
                                          <p:attrName>ppt_h</p:attrName>
                                        </p:attrNameLst>
                                      </p:cBhvr>
                                      <p:tavLst>
                                        <p:tav tm="0">
                                          <p:val>
                                            <p:fltVal val="0"/>
                                          </p:val>
                                        </p:tav>
                                        <p:tav tm="100000">
                                          <p:val>
                                            <p:strVal val="#ppt_h"/>
                                          </p:val>
                                        </p:tav>
                                      </p:tavLst>
                                    </p:anim>
                                    <p:anim calcmode="lin" valueType="num">
                                      <p:cBhvr>
                                        <p:cTn id="10" dur="1000" fill="hold"/>
                                        <p:tgtEl>
                                          <p:spTgt spid="819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descr="aa"/>
          <p:cNvSpPr>
            <a:spLocks noChangeArrowheads="1"/>
          </p:cNvSpPr>
          <p:nvPr/>
        </p:nvSpPr>
        <p:spPr bwMode="auto">
          <a:xfrm>
            <a:off x="2051050" y="0"/>
            <a:ext cx="4787900" cy="6858000"/>
          </a:xfrm>
          <a:prstGeom prst="rect">
            <a:avLst/>
          </a:prstGeom>
          <a:blipFill dpi="0" rotWithShape="1">
            <a:blip r:embed="rId3">
              <a:lum bright="-54000"/>
            </a:blip>
            <a:srcRect/>
            <a:stretch>
              <a:fillRect/>
            </a:stretch>
          </a:blipFill>
          <a:ln w="9525">
            <a:noFill/>
            <a:miter lim="800000"/>
            <a:headEnd/>
            <a:tailEnd/>
          </a:ln>
        </p:spPr>
        <p:txBody>
          <a:bodyPr/>
          <a:lstStyle/>
          <a:p>
            <a:pPr marL="342900" indent="-342900">
              <a:spcBef>
                <a:spcPct val="20000"/>
              </a:spcBef>
            </a:pPr>
            <a:r>
              <a:rPr lang="ar-SA" sz="2400" b="1">
                <a:solidFill>
                  <a:schemeClr val="bg1"/>
                </a:solidFill>
              </a:rPr>
              <a:t>ثم نختار الاعدادات</a:t>
            </a:r>
            <a:r>
              <a:rPr lang="en-US" sz="2400" b="1">
                <a:solidFill>
                  <a:schemeClr val="bg1"/>
                </a:solidFill>
              </a:rPr>
              <a:t> </a:t>
            </a:r>
            <a:br>
              <a:rPr lang="en-US" sz="2400" b="1">
                <a:solidFill>
                  <a:schemeClr val="bg1"/>
                </a:solidFill>
              </a:rPr>
            </a:br>
            <a:r>
              <a:rPr lang="en-US" sz="2400" b="1">
                <a:solidFill>
                  <a:schemeClr val="bg1"/>
                </a:solidFill>
              </a:rPr>
              <a:t>Setup</a:t>
            </a:r>
            <a:endParaRPr lang="ar-SA" sz="2400" b="1">
              <a:solidFill>
                <a:schemeClr val="bg1"/>
              </a:solidFill>
            </a:endParaRPr>
          </a:p>
          <a:p>
            <a:pPr marL="342900" indent="-342900">
              <a:spcBef>
                <a:spcPct val="20000"/>
              </a:spcBef>
            </a:pPr>
            <a:endParaRPr lang="ar-SA" sz="2400" b="1">
              <a:solidFill>
                <a:schemeClr val="bg1"/>
              </a:solidFill>
            </a:endParaRPr>
          </a:p>
          <a:p>
            <a:pPr marL="342900" indent="-342900">
              <a:spcBef>
                <a:spcPct val="20000"/>
              </a:spcBef>
            </a:pPr>
            <a:endParaRPr lang="ar-SA" sz="2400" b="1">
              <a:solidFill>
                <a:schemeClr val="bg1"/>
              </a:solidFill>
            </a:endParaRPr>
          </a:p>
          <a:p>
            <a:pPr marL="342900" indent="-342900">
              <a:spcBef>
                <a:spcPct val="20000"/>
              </a:spcBef>
            </a:pPr>
            <a:endParaRPr lang="ar-SA" sz="2400" b="1">
              <a:solidFill>
                <a:schemeClr val="bg1"/>
              </a:solidFill>
            </a:endParaRPr>
          </a:p>
          <a:p>
            <a:pPr marL="342900" indent="-342900">
              <a:spcBef>
                <a:spcPct val="20000"/>
              </a:spcBef>
            </a:pPr>
            <a:endParaRPr lang="ar-SA" sz="2400" b="1">
              <a:solidFill>
                <a:schemeClr val="bg1"/>
              </a:solidFill>
            </a:endParaRPr>
          </a:p>
          <a:p>
            <a:pPr marL="342900" indent="-342900">
              <a:spcBef>
                <a:spcPct val="20000"/>
              </a:spcBef>
            </a:pPr>
            <a:endParaRPr lang="ar-SA" sz="2400" b="1">
              <a:solidFill>
                <a:schemeClr val="bg1"/>
              </a:solidFill>
            </a:endParaRPr>
          </a:p>
          <a:p>
            <a:pPr marL="342900" indent="-342900">
              <a:spcBef>
                <a:spcPct val="20000"/>
              </a:spcBef>
            </a:pPr>
            <a:endParaRPr lang="ar-SA" sz="2400" b="1">
              <a:solidFill>
                <a:schemeClr val="bg1"/>
              </a:solidFill>
            </a:endParaRPr>
          </a:p>
          <a:p>
            <a:pPr marL="342900" indent="-342900">
              <a:spcBef>
                <a:spcPct val="20000"/>
              </a:spcBef>
            </a:pPr>
            <a:r>
              <a:rPr lang="ar-SA" sz="2400" b="1">
                <a:solidFill>
                  <a:schemeClr val="bg1"/>
                </a:solidFill>
              </a:rPr>
              <a:t>ثم </a:t>
            </a:r>
            <a:r>
              <a:rPr lang="en-US" sz="2400" b="1">
                <a:solidFill>
                  <a:schemeClr val="bg1"/>
                </a:solidFill>
              </a:rPr>
              <a:t/>
            </a:r>
            <a:br>
              <a:rPr lang="en-US" sz="2400" b="1">
                <a:solidFill>
                  <a:schemeClr val="bg1"/>
                </a:solidFill>
              </a:rPr>
            </a:br>
            <a:r>
              <a:rPr lang="en-US" sz="2400" b="1">
                <a:solidFill>
                  <a:schemeClr val="bg1"/>
                </a:solidFill>
              </a:rPr>
              <a:t>Enter</a:t>
            </a:r>
            <a:br>
              <a:rPr lang="en-US" sz="2400" b="1">
                <a:solidFill>
                  <a:schemeClr val="bg1"/>
                </a:solidFill>
              </a:rPr>
            </a:br>
            <a:r>
              <a:rPr lang="ar-SA" sz="2400" b="1">
                <a:solidFill>
                  <a:schemeClr val="bg1"/>
                </a:solidFill>
              </a:rPr>
              <a:t>ثم نختار خيار اللغة</a:t>
            </a:r>
            <a:r>
              <a:rPr lang="en-US" sz="2400" b="1">
                <a:solidFill>
                  <a:schemeClr val="bg1"/>
                </a:solidFill>
              </a:rPr>
              <a:t> </a:t>
            </a:r>
            <a:br>
              <a:rPr lang="en-US" sz="2400" b="1">
                <a:solidFill>
                  <a:schemeClr val="bg1"/>
                </a:solidFill>
              </a:rPr>
            </a:br>
            <a:r>
              <a:rPr lang="en-US" sz="2400" b="1">
                <a:solidFill>
                  <a:schemeClr val="bg1"/>
                </a:solidFill>
              </a:rPr>
              <a:t>language</a:t>
            </a:r>
            <a:br>
              <a:rPr lang="en-US" sz="2400" b="1">
                <a:solidFill>
                  <a:schemeClr val="bg1"/>
                </a:solidFill>
              </a:rPr>
            </a:br>
            <a:r>
              <a:rPr lang="ar-SA" sz="2400" b="1">
                <a:solidFill>
                  <a:schemeClr val="bg1"/>
                </a:solidFill>
              </a:rPr>
              <a:t>بواسطة التنقل بالأسهم في الريموت كنترول ثم </a:t>
            </a:r>
            <a:r>
              <a:rPr lang="en-US" sz="2400" b="1">
                <a:solidFill>
                  <a:schemeClr val="bg1"/>
                </a:solidFill>
              </a:rPr>
              <a:t/>
            </a:r>
            <a:br>
              <a:rPr lang="en-US" sz="2400" b="1">
                <a:solidFill>
                  <a:schemeClr val="bg1"/>
                </a:solidFill>
              </a:rPr>
            </a:br>
            <a:r>
              <a:rPr lang="en-US" sz="2400" b="1">
                <a:solidFill>
                  <a:schemeClr val="bg1"/>
                </a:solidFill>
              </a:rPr>
              <a:t>Enter</a:t>
            </a:r>
            <a:br>
              <a:rPr lang="en-US" sz="2400" b="1">
                <a:solidFill>
                  <a:schemeClr val="bg1"/>
                </a:solidFill>
              </a:rPr>
            </a:br>
            <a:r>
              <a:rPr lang="ar-SA" sz="2400" b="1">
                <a:solidFill>
                  <a:schemeClr val="bg1"/>
                </a:solidFill>
              </a:rPr>
              <a:t>بعد ذلك ستظهر لنا خيارات اللغة</a:t>
            </a:r>
          </a:p>
          <a:p>
            <a:pPr marL="342900" indent="-342900">
              <a:spcBef>
                <a:spcPct val="20000"/>
              </a:spcBef>
            </a:pPr>
            <a:r>
              <a:rPr lang="ar-SA" sz="2400" b="1">
                <a:solidFill>
                  <a:schemeClr val="bg1"/>
                </a:solidFill>
              </a:rPr>
              <a:t>نختار اللغة العربية</a:t>
            </a:r>
            <a:endParaRPr lang="en-US" sz="2400">
              <a:solidFill>
                <a:schemeClr val="bg1"/>
              </a:solidFill>
            </a:endParaRPr>
          </a:p>
        </p:txBody>
      </p:sp>
      <p:pic>
        <p:nvPicPr>
          <p:cNvPr id="9220" name="صورة 12" descr="http://www.alyaseer.net/ata/msaderPictures/sarab2.jpg"/>
          <p:cNvPicPr>
            <a:picLocks noChangeAspect="1" noChangeArrowheads="1"/>
          </p:cNvPicPr>
          <p:nvPr/>
        </p:nvPicPr>
        <p:blipFill>
          <a:blip r:embed="rId4">
            <a:lum bright="-6000"/>
          </a:blip>
          <a:srcRect/>
          <a:stretch>
            <a:fillRect/>
          </a:stretch>
        </p:blipFill>
        <p:spPr bwMode="auto">
          <a:xfrm>
            <a:off x="3563938" y="1052513"/>
            <a:ext cx="1428750" cy="2160587"/>
          </a:xfrm>
          <a:prstGeom prst="rect">
            <a:avLst/>
          </a:prstGeom>
          <a:noFill/>
          <a:ln w="76200">
            <a:solidFill>
              <a:schemeClr val="tx1"/>
            </a:solidFill>
            <a:miter lim="800000"/>
            <a:headEnd/>
            <a:tailEnd/>
          </a:ln>
        </p:spPr>
      </p:pic>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dissolve">
                                      <p:cBhvr>
                                        <p:cTn id="7" dur="500"/>
                                        <p:tgtEl>
                                          <p:spTgt spid="9221">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dissolve">
                                      <p:cBhvr>
                                        <p:cTn id="11" dur="500"/>
                                        <p:tgtEl>
                                          <p:spTgt spid="922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221">
                                            <p:txEl>
                                              <p:pRg st="7" end="7"/>
                                            </p:txEl>
                                          </p:spTgt>
                                        </p:tgtEl>
                                        <p:attrNameLst>
                                          <p:attrName>style.visibility</p:attrName>
                                        </p:attrNameLst>
                                      </p:cBhvr>
                                      <p:to>
                                        <p:strVal val="visible"/>
                                      </p:to>
                                    </p:set>
                                    <p:animEffect transition="in" filter="dissolve">
                                      <p:cBhvr>
                                        <p:cTn id="15" dur="500"/>
                                        <p:tgtEl>
                                          <p:spTgt spid="9221">
                                            <p:txEl>
                                              <p:pRg st="7" end="7"/>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221">
                                            <p:txEl>
                                              <p:pRg st="8" end="8"/>
                                            </p:txEl>
                                          </p:spTgt>
                                        </p:tgtEl>
                                        <p:attrNameLst>
                                          <p:attrName>style.visibility</p:attrName>
                                        </p:attrNameLst>
                                      </p:cBhvr>
                                      <p:to>
                                        <p:strVal val="visible"/>
                                      </p:to>
                                    </p:set>
                                    <p:animEffect transition="in" filter="dissolve">
                                      <p:cBhvr>
                                        <p:cTn id="19" dur="500"/>
                                        <p:tgtEl>
                                          <p:spTgt spid="92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descr="aa"/>
          <p:cNvSpPr>
            <a:spLocks noGrp="1" noChangeArrowheads="1"/>
          </p:cNvSpPr>
          <p:nvPr>
            <p:ph type="title"/>
          </p:nvPr>
        </p:nvSpPr>
        <p:spPr>
          <a:xfrm>
            <a:off x="0" y="1989138"/>
            <a:ext cx="9144000" cy="3024187"/>
          </a:xfrm>
          <a:blipFill dpi="0" rotWithShape="1">
            <a:blip r:embed="rId3">
              <a:lum bright="-54000"/>
            </a:blip>
            <a:srcRect/>
            <a:stretch>
              <a:fillRect/>
            </a:stretch>
          </a:blipFill>
        </p:spPr>
        <p:txBody>
          <a:bodyPr anchor="t"/>
          <a:lstStyle/>
          <a:p>
            <a:pPr marL="342900" indent="-342900" eaLnBrk="1" hangingPunct="1">
              <a:lnSpc>
                <a:spcPct val="150000"/>
              </a:lnSpc>
              <a:spcBef>
                <a:spcPct val="20000"/>
              </a:spcBef>
            </a:pPr>
            <a:r>
              <a:rPr lang="ar-SA" sz="2400" b="1" smtClean="0">
                <a:solidFill>
                  <a:schemeClr val="bg1"/>
                </a:solidFill>
              </a:rPr>
              <a:t>نقوم بختيار اللغة العربية</a:t>
            </a:r>
            <a:r>
              <a:rPr lang="en-US" sz="2400" b="1" smtClean="0">
                <a:solidFill>
                  <a:schemeClr val="bg1"/>
                </a:solidFill>
              </a:rPr>
              <a:t> </a:t>
            </a:r>
            <a:r>
              <a:rPr lang="ar-SA" sz="2400" b="1" smtClean="0">
                <a:solidFill>
                  <a:schemeClr val="bg1"/>
                </a:solidFill>
              </a:rPr>
              <a:t/>
            </a:r>
            <a:br>
              <a:rPr lang="ar-SA" sz="2400" b="1" smtClean="0">
                <a:solidFill>
                  <a:schemeClr val="bg1"/>
                </a:solidFill>
              </a:rPr>
            </a:br>
            <a:r>
              <a:rPr lang="ar-SA" sz="2400" b="1" smtClean="0">
                <a:solidFill>
                  <a:schemeClr val="bg1"/>
                </a:solidFill>
              </a:rPr>
              <a:t>ثم نضغط </a:t>
            </a:r>
            <a:r>
              <a:rPr lang="en-US" sz="2400" b="1" smtClean="0">
                <a:solidFill>
                  <a:schemeClr val="bg1"/>
                </a:solidFill>
              </a:rPr>
              <a:t>Enter</a:t>
            </a:r>
            <a:r>
              <a:rPr lang="ar-SA" sz="2400" b="1" smtClean="0">
                <a:solidFill>
                  <a:schemeClr val="bg1"/>
                </a:solidFill>
              </a:rPr>
              <a:t> </a:t>
            </a:r>
            <a:r>
              <a:rPr lang="en-US" sz="2400" b="1" smtClean="0">
                <a:solidFill>
                  <a:schemeClr val="bg1"/>
                </a:solidFill>
              </a:rPr>
              <a:t/>
            </a:r>
            <a:br>
              <a:rPr lang="en-US" sz="2400" b="1" smtClean="0">
                <a:solidFill>
                  <a:schemeClr val="bg1"/>
                </a:solidFill>
              </a:rPr>
            </a:br>
            <a:r>
              <a:rPr lang="en-US" sz="2400" b="1" smtClean="0">
                <a:solidFill>
                  <a:schemeClr val="bg1"/>
                </a:solidFill>
              </a:rPr>
              <a:t> </a:t>
            </a:r>
            <a:r>
              <a:rPr lang="ar-SA" sz="2400" b="1" smtClean="0">
                <a:solidFill>
                  <a:schemeClr val="bg1"/>
                </a:solidFill>
              </a:rPr>
              <a:t>وسوف يتحول مربع الحوار إلى اللغة العربية </a:t>
            </a:r>
            <a:br>
              <a:rPr lang="ar-SA" sz="2400" b="1" smtClean="0">
                <a:solidFill>
                  <a:schemeClr val="bg1"/>
                </a:solidFill>
              </a:rPr>
            </a:br>
            <a:r>
              <a:rPr lang="ar-SA" sz="2400" b="1" smtClean="0">
                <a:solidFill>
                  <a:schemeClr val="bg1"/>
                </a:solidFill>
              </a:rPr>
              <a:t>مما يتيح لنا تحكم أفضل في الجهاز من جميع النواحي </a:t>
            </a:r>
            <a:br>
              <a:rPr lang="ar-SA" sz="2400" b="1" smtClean="0">
                <a:solidFill>
                  <a:schemeClr val="bg1"/>
                </a:solidFill>
              </a:rPr>
            </a:br>
            <a:r>
              <a:rPr lang="ar-SA" sz="2400" b="1" smtClean="0">
                <a:solidFill>
                  <a:schemeClr val="bg1"/>
                </a:solidFill>
              </a:rPr>
              <a:t>قد لا يكون خيار اللغة العربية مدعوما في جميع الاجهزة</a:t>
            </a:r>
            <a:endParaRPr lang="en-US" sz="2400" b="1" smtClean="0">
              <a:solidFill>
                <a:schemeClr val="bg1"/>
              </a:solidFill>
            </a:endParaRPr>
          </a:p>
        </p:txBody>
      </p:sp>
      <p:pic>
        <p:nvPicPr>
          <p:cNvPr id="10244" name="صورة 13" descr="http://www.alyaseer.net/ata/msaderPictures/sarab3.jpg"/>
          <p:cNvPicPr>
            <a:picLocks noChangeAspect="1" noChangeArrowheads="1"/>
          </p:cNvPicPr>
          <p:nvPr>
            <p:ph type="body" idx="4294967295"/>
          </p:nvPr>
        </p:nvPicPr>
        <p:blipFill>
          <a:blip r:embed="rId4">
            <a:lum bright="-12000" contrast="30000"/>
          </a:blip>
          <a:srcRect/>
          <a:stretch>
            <a:fillRect/>
          </a:stretch>
        </p:blipFill>
        <p:spPr>
          <a:xfrm>
            <a:off x="1619250" y="0"/>
            <a:ext cx="6067425" cy="1916113"/>
          </a:xfrm>
          <a:noFill/>
          <a:ln w="76200">
            <a:solidFill>
              <a:schemeClr val="tx1"/>
            </a:solidFill>
          </a:ln>
        </p:spPr>
      </p:pic>
      <p:pic>
        <p:nvPicPr>
          <p:cNvPr id="10247" name="صورة 14" descr="http://www.alyaseer.net/ata/msaderPictures/sarab4.jpg"/>
          <p:cNvPicPr>
            <a:picLocks noChangeAspect="1" noChangeArrowheads="1"/>
          </p:cNvPicPr>
          <p:nvPr/>
        </p:nvPicPr>
        <p:blipFill>
          <a:blip r:embed="rId5">
            <a:lum bright="-12000" contrast="24000"/>
          </a:blip>
          <a:srcRect t="3908"/>
          <a:stretch>
            <a:fillRect/>
          </a:stretch>
        </p:blipFill>
        <p:spPr bwMode="auto">
          <a:xfrm>
            <a:off x="1763713" y="5013325"/>
            <a:ext cx="6119812" cy="1844675"/>
          </a:xfrm>
          <a:prstGeom prst="rect">
            <a:avLst/>
          </a:prstGeom>
          <a:noFill/>
          <a:ln w="76200">
            <a:solidFill>
              <a:schemeClr val="tx1"/>
            </a:solidFill>
            <a:miter lim="800000"/>
            <a:headEnd/>
            <a:tailEnd/>
          </a:ln>
        </p:spPr>
      </p:pic>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heel(4)">
                                      <p:cBhvr>
                                        <p:cTn id="7" dur="2000"/>
                                        <p:tgtEl>
                                          <p:spTgt spid="1024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checkerboard(across)">
                                      <p:cBhvr>
                                        <p:cTn id="11" dur="500"/>
                                        <p:tgtEl>
                                          <p:spTgt spid="10246"/>
                                        </p:tgtEl>
                                      </p:cBhvr>
                                    </p:animEffect>
                                  </p:childTnLst>
                                </p:cTn>
                              </p:par>
                            </p:childTnLst>
                          </p:cTn>
                        </p:par>
                        <p:par>
                          <p:cTn id="12" fill="hold">
                            <p:stCondLst>
                              <p:cond delay="2500"/>
                            </p:stCondLst>
                            <p:childTnLst>
                              <p:par>
                                <p:cTn id="13" presetID="21" presetClass="entr" presetSubtype="4" fill="hold"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heel(4)">
                                      <p:cBhvr>
                                        <p:cTn id="15"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descr="aa"/>
          <p:cNvSpPr>
            <a:spLocks noGrp="1" noChangeArrowheads="1"/>
          </p:cNvSpPr>
          <p:nvPr>
            <p:ph type="body" idx="1"/>
          </p:nvPr>
        </p:nvSpPr>
        <p:spPr>
          <a:xfrm>
            <a:off x="2051050" y="0"/>
            <a:ext cx="5329238" cy="6858000"/>
          </a:xfrm>
          <a:blipFill dpi="0" rotWithShape="1">
            <a:blip r:embed="rId3">
              <a:lum bright="-60000"/>
            </a:blip>
            <a:srcRect/>
            <a:stretch>
              <a:fillRect/>
            </a:stretch>
          </a:blipFill>
        </p:spPr>
        <p:txBody>
          <a:bodyPr/>
          <a:lstStyle/>
          <a:p>
            <a:pPr algn="ctr" eaLnBrk="1" hangingPunct="1">
              <a:lnSpc>
                <a:spcPct val="150000"/>
              </a:lnSpc>
              <a:buFontTx/>
              <a:buNone/>
            </a:pPr>
            <a:r>
              <a:rPr lang="ar-SA" sz="2400" b="1" smtClean="0">
                <a:solidFill>
                  <a:schemeClr val="bg1"/>
                </a:solidFill>
                <a:cs typeface="Monotype Koufi" pitchFamily="2" charset="-78"/>
              </a:rPr>
              <a:t>تنظيف الفلتر</a:t>
            </a:r>
          </a:p>
          <a:p>
            <a:pPr algn="ctr" eaLnBrk="1" hangingPunct="1">
              <a:lnSpc>
                <a:spcPct val="150000"/>
              </a:lnSpc>
              <a:buFontTx/>
              <a:buNone/>
            </a:pPr>
            <a:r>
              <a:rPr lang="ar-SA" sz="2400" b="1" smtClean="0">
                <a:solidFill>
                  <a:schemeClr val="bg1"/>
                </a:solidFill>
              </a:rPr>
              <a:t>كثيراً ما كانت تخرج لنا لافته تشير إلى أن الفلتر يحتاج إلى تنظيف </a:t>
            </a:r>
          </a:p>
          <a:p>
            <a:pPr algn="ctr" eaLnBrk="1" hangingPunct="1">
              <a:lnSpc>
                <a:spcPct val="150000"/>
              </a:lnSpc>
              <a:buFontTx/>
              <a:buNone/>
            </a:pPr>
            <a:r>
              <a:rPr lang="ar-SA" sz="2400" b="1" smtClean="0">
                <a:solidFill>
                  <a:schemeClr val="bg1"/>
                </a:solidFill>
              </a:rPr>
              <a:t>ولعمل ذالك هناك جزئيتين لتنظيف </a:t>
            </a:r>
            <a:r>
              <a:rPr lang="en-US" sz="2400" b="1" smtClean="0">
                <a:solidFill>
                  <a:schemeClr val="bg1"/>
                </a:solidFill>
              </a:rPr>
              <a:t>Data Show</a:t>
            </a:r>
            <a:r>
              <a:rPr lang="ar-SA" sz="2400" b="1" smtClean="0">
                <a:solidFill>
                  <a:schemeClr val="bg1"/>
                </a:solidFill>
              </a:rPr>
              <a:t> </a:t>
            </a:r>
          </a:p>
          <a:p>
            <a:pPr algn="ctr" eaLnBrk="1" hangingPunct="1">
              <a:lnSpc>
                <a:spcPct val="150000"/>
              </a:lnSpc>
              <a:buFontTx/>
              <a:buNone/>
            </a:pPr>
            <a:r>
              <a:rPr lang="ar-SA" sz="2400" b="1" smtClean="0">
                <a:solidFill>
                  <a:schemeClr val="bg1"/>
                </a:solidFill>
              </a:rPr>
              <a:t>الجزء الأول يدوي و الجزء الثاني آلي</a:t>
            </a:r>
            <a:endParaRPr lang="en-US" sz="2400" b="1" smtClean="0">
              <a:solidFill>
                <a:schemeClr val="bg1"/>
              </a:solidFill>
            </a:endParaRPr>
          </a:p>
          <a:p>
            <a:pPr algn="ctr" eaLnBrk="1" hangingPunct="1">
              <a:lnSpc>
                <a:spcPct val="150000"/>
              </a:lnSpc>
              <a:buFontTx/>
              <a:buNone/>
            </a:pPr>
            <a:r>
              <a:rPr lang="ar-SA" sz="2400" b="1" smtClean="0">
                <a:solidFill>
                  <a:schemeClr val="bg1"/>
                </a:solidFill>
              </a:rPr>
              <a:t>الجزء اليدوي</a:t>
            </a:r>
            <a:r>
              <a:rPr lang="en-US" sz="2400" b="1" smtClean="0">
                <a:solidFill>
                  <a:schemeClr val="bg1"/>
                </a:solidFill>
              </a:rPr>
              <a:t> :</a:t>
            </a:r>
            <a:br>
              <a:rPr lang="en-US" sz="2400" b="1" smtClean="0">
                <a:solidFill>
                  <a:schemeClr val="bg1"/>
                </a:solidFill>
              </a:rPr>
            </a:br>
            <a:r>
              <a:rPr lang="ar-SA" sz="2400" b="1" smtClean="0">
                <a:solidFill>
                  <a:schemeClr val="bg1"/>
                </a:solidFill>
              </a:rPr>
              <a:t>للتنظيف اليدوي نحتاج إلى معرفه موقع شريحة</a:t>
            </a:r>
          </a:p>
          <a:p>
            <a:pPr algn="ctr" eaLnBrk="1" hangingPunct="1">
              <a:lnSpc>
                <a:spcPct val="150000"/>
              </a:lnSpc>
              <a:buFontTx/>
              <a:buNone/>
            </a:pPr>
            <a:r>
              <a:rPr lang="ar-SA" sz="2400" b="1" smtClean="0">
                <a:solidFill>
                  <a:schemeClr val="bg1"/>
                </a:solidFill>
              </a:rPr>
              <a:t> الفلتر التي تحتاج عادةً إلى غسيل أو نفخ باستخدام أداة تنشيف الشعر</a:t>
            </a:r>
            <a:endParaRPr lang="en-US" sz="2400" b="1" smtClean="0">
              <a:solidFill>
                <a:schemeClr val="bg1"/>
              </a:solidFill>
            </a:endParaRPr>
          </a:p>
          <a:p>
            <a:pPr algn="ctr" eaLnBrk="1" hangingPunct="1">
              <a:lnSpc>
                <a:spcPct val="150000"/>
              </a:lnSpc>
              <a:buFontTx/>
              <a:buNone/>
            </a:pPr>
            <a:r>
              <a:rPr lang="en-US" sz="2400" b="1" smtClean="0">
                <a:solidFill>
                  <a:schemeClr val="bg1"/>
                </a:solidFill>
              </a:rPr>
              <a:t> </a:t>
            </a:r>
            <a:r>
              <a:rPr lang="ar-SA" sz="2400" b="1" smtClean="0">
                <a:solidFill>
                  <a:schemeClr val="bg1"/>
                </a:solidFill>
              </a:rPr>
              <a:t>موقعها</a:t>
            </a:r>
            <a:r>
              <a:rPr lang="en-US" sz="2400" b="1" smtClean="0">
                <a:solidFill>
                  <a:schemeClr val="bg1"/>
                </a:solidFill>
              </a:rPr>
              <a:t> : </a:t>
            </a:r>
            <a:r>
              <a:rPr lang="ar-SA" sz="2400" b="1" smtClean="0">
                <a:solidFill>
                  <a:schemeClr val="bg1"/>
                </a:solidFill>
              </a:rPr>
              <a:t>يختلف من جهاز لأخر ولكنها توجد خلف فتحات التهوية في الجهاز</a:t>
            </a:r>
            <a:r>
              <a:rPr lang="en-US" sz="2400" b="1" smtClean="0">
                <a:solidFill>
                  <a:schemeClr val="bg1"/>
                </a:solidFill>
              </a:rPr>
              <a:t> </a:t>
            </a:r>
          </a:p>
        </p:txBody>
      </p:sp>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blinds(horizontal)">
                                      <p:cBhvr>
                                        <p:cTn id="7" dur="500"/>
                                        <p:tgtEl>
                                          <p:spTgt spid="12291">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11" dur="500"/>
                                        <p:tgtEl>
                                          <p:spTgt spid="12291">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5" dur="500"/>
                                        <p:tgtEl>
                                          <p:spTgt spid="12291">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9" dur="500"/>
                                        <p:tgtEl>
                                          <p:spTgt spid="12291">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3" dur="500"/>
                                        <p:tgtEl>
                                          <p:spTgt spid="12291">
                                            <p:txEl>
                                              <p:pRg st="3" end="3"/>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7" dur="500"/>
                                        <p:tgtEl>
                                          <p:spTgt spid="12291">
                                            <p:txEl>
                                              <p:pRg st="4" end="4"/>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31" dur="500"/>
                                        <p:tgtEl>
                                          <p:spTgt spid="12291">
                                            <p:txEl>
                                              <p:pRg st="5" end="5"/>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35"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descr="aa"/>
          <p:cNvSpPr>
            <a:spLocks noGrp="1" noChangeArrowheads="1"/>
          </p:cNvSpPr>
          <p:nvPr>
            <p:ph type="body" idx="1"/>
          </p:nvPr>
        </p:nvSpPr>
        <p:spPr>
          <a:xfrm>
            <a:off x="4572000" y="0"/>
            <a:ext cx="4572000" cy="6858000"/>
          </a:xfrm>
          <a:blipFill dpi="0" rotWithShape="1">
            <a:blip r:embed="rId3">
              <a:lum bright="-72000"/>
            </a:blip>
            <a:srcRect/>
            <a:stretch>
              <a:fillRect/>
            </a:stretch>
          </a:blipFill>
        </p:spPr>
        <p:txBody>
          <a:bodyPr/>
          <a:lstStyle/>
          <a:p>
            <a:pPr algn="ctr" eaLnBrk="1" hangingPunct="1">
              <a:lnSpc>
                <a:spcPct val="150000"/>
              </a:lnSpc>
              <a:buFontTx/>
              <a:buNone/>
            </a:pPr>
            <a:endParaRPr lang="ar-SA" sz="2400" b="1" smtClean="0">
              <a:solidFill>
                <a:schemeClr val="bg1"/>
              </a:solidFill>
            </a:endParaRPr>
          </a:p>
          <a:p>
            <a:pPr algn="ctr" eaLnBrk="1" hangingPunct="1">
              <a:lnSpc>
                <a:spcPct val="150000"/>
              </a:lnSpc>
              <a:buFontTx/>
              <a:buNone/>
            </a:pPr>
            <a:endParaRPr lang="ar-SA" sz="2400" b="1" smtClean="0">
              <a:solidFill>
                <a:schemeClr val="bg1"/>
              </a:solidFill>
            </a:endParaRPr>
          </a:p>
          <a:p>
            <a:pPr algn="ctr" eaLnBrk="1" hangingPunct="1">
              <a:lnSpc>
                <a:spcPct val="150000"/>
              </a:lnSpc>
              <a:buFontTx/>
              <a:buNone/>
            </a:pPr>
            <a:r>
              <a:rPr lang="ar-SA" sz="2400" b="1" smtClean="0">
                <a:solidFill>
                  <a:schemeClr val="bg1"/>
                </a:solidFill>
              </a:rPr>
              <a:t>و يتم استخراجها بواسطة سحبها </a:t>
            </a:r>
          </a:p>
          <a:p>
            <a:pPr algn="ctr" eaLnBrk="1" hangingPunct="1">
              <a:lnSpc>
                <a:spcPct val="150000"/>
              </a:lnSpc>
              <a:buFontTx/>
              <a:buNone/>
            </a:pPr>
            <a:r>
              <a:rPr lang="ar-SA" sz="2400" b="1" smtClean="0">
                <a:solidFill>
                  <a:schemeClr val="bg1"/>
                </a:solidFill>
              </a:rPr>
              <a:t>من مكانها إلى الأعلى </a:t>
            </a:r>
          </a:p>
          <a:p>
            <a:pPr algn="ctr" eaLnBrk="1" hangingPunct="1">
              <a:lnSpc>
                <a:spcPct val="150000"/>
              </a:lnSpc>
              <a:buFontTx/>
              <a:buNone/>
            </a:pPr>
            <a:r>
              <a:rPr lang="ar-SA" sz="2400" b="1" smtClean="0">
                <a:solidFill>
                  <a:schemeClr val="bg1"/>
                </a:solidFill>
              </a:rPr>
              <a:t>مثل الصورة التالية</a:t>
            </a:r>
            <a:r>
              <a:rPr lang="en-US" sz="2400" b="1" smtClean="0">
                <a:solidFill>
                  <a:schemeClr val="bg1"/>
                </a:solidFill>
              </a:rPr>
              <a:t> :</a:t>
            </a:r>
          </a:p>
          <a:p>
            <a:pPr algn="ctr" eaLnBrk="1" hangingPunct="1">
              <a:lnSpc>
                <a:spcPct val="150000"/>
              </a:lnSpc>
              <a:buFontTx/>
              <a:buNone/>
            </a:pPr>
            <a:r>
              <a:rPr lang="ar-SA" sz="2400" b="1" smtClean="0">
                <a:solidFill>
                  <a:schemeClr val="bg1"/>
                </a:solidFill>
              </a:rPr>
              <a:t>بعد ذالك نقوم بتنظيفها  ويفضل غسلها </a:t>
            </a:r>
          </a:p>
          <a:p>
            <a:pPr algn="ctr" eaLnBrk="1" hangingPunct="1">
              <a:lnSpc>
                <a:spcPct val="150000"/>
              </a:lnSpc>
              <a:buFontTx/>
              <a:buNone/>
            </a:pPr>
            <a:r>
              <a:rPr lang="ar-SA" sz="2400" b="1" smtClean="0">
                <a:solidFill>
                  <a:schemeClr val="bg1"/>
                </a:solidFill>
              </a:rPr>
              <a:t>برفق بالماء و تركها حتى تجف تماماً </a:t>
            </a:r>
          </a:p>
          <a:p>
            <a:pPr algn="ctr" eaLnBrk="1" hangingPunct="1">
              <a:lnSpc>
                <a:spcPct val="150000"/>
              </a:lnSpc>
              <a:buFontTx/>
              <a:buNone/>
            </a:pPr>
            <a:r>
              <a:rPr lang="ar-SA" sz="2400" b="1" smtClean="0">
                <a:solidFill>
                  <a:schemeClr val="bg1"/>
                </a:solidFill>
              </a:rPr>
              <a:t>ثم تعاد إلى مكانها السابق</a:t>
            </a:r>
            <a:r>
              <a:rPr lang="en-US" sz="2400" b="1" smtClean="0">
                <a:solidFill>
                  <a:schemeClr val="bg1"/>
                </a:solidFill>
              </a:rPr>
              <a:t/>
            </a:r>
            <a:br>
              <a:rPr lang="en-US" sz="2400" b="1" smtClean="0">
                <a:solidFill>
                  <a:schemeClr val="bg1"/>
                </a:solidFill>
              </a:rPr>
            </a:br>
            <a:r>
              <a:rPr lang="ar-SA" sz="2400" b="1" smtClean="0">
                <a:solidFill>
                  <a:schemeClr val="bg1"/>
                </a:solidFill>
              </a:rPr>
              <a:t>وهكذا نكون انجزنا طريقه التنظيف اليدوي</a:t>
            </a:r>
            <a:r>
              <a:rPr lang="en-US" sz="2400" b="1" smtClean="0">
                <a:solidFill>
                  <a:schemeClr val="bg1"/>
                </a:solidFill>
              </a:rPr>
              <a:t> </a:t>
            </a:r>
          </a:p>
          <a:p>
            <a:pPr algn="ctr" eaLnBrk="1" hangingPunct="1">
              <a:lnSpc>
                <a:spcPct val="150000"/>
              </a:lnSpc>
              <a:buFontTx/>
              <a:buNone/>
            </a:pPr>
            <a:endParaRPr lang="en-US" sz="2400" b="1" smtClean="0">
              <a:solidFill>
                <a:schemeClr val="bg1"/>
              </a:solidFill>
            </a:endParaRPr>
          </a:p>
        </p:txBody>
      </p:sp>
      <p:pic>
        <p:nvPicPr>
          <p:cNvPr id="13316" name="صورة 23" descr="http://www.alyaseer.net/ata/msaderPictures/sarab6.jpg"/>
          <p:cNvPicPr>
            <a:picLocks noChangeAspect="1" noChangeArrowheads="1"/>
          </p:cNvPicPr>
          <p:nvPr/>
        </p:nvPicPr>
        <p:blipFill>
          <a:blip r:embed="rId4">
            <a:lum bright="-12000" contrast="6000"/>
          </a:blip>
          <a:srcRect/>
          <a:stretch>
            <a:fillRect/>
          </a:stretch>
        </p:blipFill>
        <p:spPr bwMode="auto">
          <a:xfrm>
            <a:off x="1979613" y="404813"/>
            <a:ext cx="2519362" cy="3241675"/>
          </a:xfrm>
          <a:prstGeom prst="rect">
            <a:avLst/>
          </a:prstGeom>
          <a:noFill/>
          <a:ln w="76200">
            <a:solidFill>
              <a:schemeClr val="tx1"/>
            </a:solidFill>
            <a:miter lim="800000"/>
            <a:headEnd/>
            <a:tailEnd/>
          </a:ln>
        </p:spPr>
      </p:pic>
      <p:pic>
        <p:nvPicPr>
          <p:cNvPr id="13317" name="صورة 24" descr="http://www.alyaseer.net/ata/msaderPictures/sarab7.jpg"/>
          <p:cNvPicPr>
            <a:picLocks noChangeAspect="1" noChangeArrowheads="1"/>
          </p:cNvPicPr>
          <p:nvPr/>
        </p:nvPicPr>
        <p:blipFill>
          <a:blip r:embed="rId5"/>
          <a:srcRect/>
          <a:stretch>
            <a:fillRect/>
          </a:stretch>
        </p:blipFill>
        <p:spPr bwMode="auto">
          <a:xfrm>
            <a:off x="395288" y="3284538"/>
            <a:ext cx="2609850" cy="3241675"/>
          </a:xfrm>
          <a:prstGeom prst="rect">
            <a:avLst/>
          </a:prstGeom>
          <a:noFill/>
          <a:ln w="76200">
            <a:solidFill>
              <a:schemeClr val="tx1"/>
            </a:solidFill>
            <a:miter lim="800000"/>
            <a:headEnd/>
            <a:tailEnd/>
          </a:ln>
        </p:spPr>
      </p:pic>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15">
                                            <p:bg/>
                                          </p:spTgt>
                                        </p:tgtEl>
                                        <p:attrNameLst>
                                          <p:attrName>style.visibility</p:attrName>
                                        </p:attrNameLst>
                                      </p:cBhvr>
                                      <p:to>
                                        <p:strVal val="visible"/>
                                      </p:to>
                                    </p:set>
                                    <p:animEffect transition="in" filter="blinds(horizontal)">
                                      <p:cBhvr>
                                        <p:cTn id="7" dur="500"/>
                                        <p:tgtEl>
                                          <p:spTgt spid="13315">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1" dur="500"/>
                                        <p:tgtEl>
                                          <p:spTgt spid="13315">
                                            <p:txEl>
                                              <p:pRg st="2" end="2"/>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15" dur="500"/>
                                        <p:tgtEl>
                                          <p:spTgt spid="13315">
                                            <p:txEl>
                                              <p:pRg st="3" end="3"/>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19" dur="500"/>
                                        <p:tgtEl>
                                          <p:spTgt spid="13315">
                                            <p:txEl>
                                              <p:pRg st="4" end="4"/>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animEffect transition="in" filter="blinds(horizontal)">
                                      <p:cBhvr>
                                        <p:cTn id="23" dur="500"/>
                                        <p:tgtEl>
                                          <p:spTgt spid="13315">
                                            <p:txEl>
                                              <p:pRg st="5" end="5"/>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blinds(horizontal)">
                                      <p:cBhvr>
                                        <p:cTn id="27" dur="500"/>
                                        <p:tgtEl>
                                          <p:spTgt spid="13315">
                                            <p:txEl>
                                              <p:pRg st="6" end="6"/>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animEffect transition="in" filter="blinds(horizontal)">
                                      <p:cBhvr>
                                        <p:cTn id="31" dur="500"/>
                                        <p:tgtEl>
                                          <p:spTgt spid="13315">
                                            <p:txEl>
                                              <p:pRg st="7" end="7"/>
                                            </p:txEl>
                                          </p:spTgt>
                                        </p:tgtEl>
                                      </p:cBhvr>
                                    </p:animEffect>
                                  </p:childTnLst>
                                </p:cTn>
                              </p:par>
                            </p:childTnLst>
                          </p:cTn>
                        </p:par>
                        <p:par>
                          <p:cTn id="32" fill="hold">
                            <p:stCondLst>
                              <p:cond delay="3500"/>
                            </p:stCondLst>
                            <p:childTnLst>
                              <p:par>
                                <p:cTn id="33" presetID="4" presetClass="entr" presetSubtype="16" fill="hold" nodeType="afterEffect">
                                  <p:stCondLst>
                                    <p:cond delay="0"/>
                                  </p:stCondLst>
                                  <p:childTnLst>
                                    <p:set>
                                      <p:cBhvr>
                                        <p:cTn id="34" dur="1" fill="hold">
                                          <p:stCondLst>
                                            <p:cond delay="0"/>
                                          </p:stCondLst>
                                        </p:cTn>
                                        <p:tgtEl>
                                          <p:spTgt spid="13316"/>
                                        </p:tgtEl>
                                        <p:attrNameLst>
                                          <p:attrName>style.visibility</p:attrName>
                                        </p:attrNameLst>
                                      </p:cBhvr>
                                      <p:to>
                                        <p:strVal val="visible"/>
                                      </p:to>
                                    </p:set>
                                    <p:animEffect transition="in" filter="box(in)">
                                      <p:cBhvr>
                                        <p:cTn id="35" dur="500"/>
                                        <p:tgtEl>
                                          <p:spTgt spid="13316"/>
                                        </p:tgtEl>
                                      </p:cBhvr>
                                    </p:animEffect>
                                  </p:childTnLst>
                                </p:cTn>
                              </p:par>
                            </p:childTnLst>
                          </p:cTn>
                        </p:par>
                        <p:par>
                          <p:cTn id="36" fill="hold">
                            <p:stCondLst>
                              <p:cond delay="4000"/>
                            </p:stCondLst>
                            <p:childTnLst>
                              <p:par>
                                <p:cTn id="37" presetID="4" presetClass="entr" presetSubtype="16" fill="hold" nodeType="afterEffect">
                                  <p:stCondLst>
                                    <p:cond delay="0"/>
                                  </p:stCondLst>
                                  <p:childTnLst>
                                    <p:set>
                                      <p:cBhvr>
                                        <p:cTn id="38" dur="1" fill="hold">
                                          <p:stCondLst>
                                            <p:cond delay="0"/>
                                          </p:stCondLst>
                                        </p:cTn>
                                        <p:tgtEl>
                                          <p:spTgt spid="13317"/>
                                        </p:tgtEl>
                                        <p:attrNameLst>
                                          <p:attrName>style.visibility</p:attrName>
                                        </p:attrNameLst>
                                      </p:cBhvr>
                                      <p:to>
                                        <p:strVal val="visible"/>
                                      </p:to>
                                    </p:set>
                                    <p:animEffect transition="in" filter="box(in)">
                                      <p:cBhvr>
                                        <p:cTn id="39"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descr="aa"/>
          <p:cNvSpPr>
            <a:spLocks noChangeArrowheads="1"/>
          </p:cNvSpPr>
          <p:nvPr/>
        </p:nvSpPr>
        <p:spPr bwMode="auto">
          <a:xfrm>
            <a:off x="0" y="1052513"/>
            <a:ext cx="9144000" cy="1439862"/>
          </a:xfrm>
          <a:prstGeom prst="rect">
            <a:avLst/>
          </a:prstGeom>
          <a:blipFill dpi="0" rotWithShape="1">
            <a:blip r:embed="rId3">
              <a:lum bright="-60000"/>
            </a:blip>
            <a:srcRect/>
            <a:stretch>
              <a:fillRect/>
            </a:stretch>
          </a:blipFill>
          <a:ln w="9525">
            <a:noFill/>
            <a:miter lim="800000"/>
            <a:headEnd/>
            <a:tailEnd/>
          </a:ln>
        </p:spPr>
        <p:txBody>
          <a:bodyPr anchor="ctr"/>
          <a:lstStyle/>
          <a:p>
            <a:endParaRPr lang="ar-SA" sz="4000">
              <a:solidFill>
                <a:schemeClr val="bg1"/>
              </a:solidFill>
              <a:cs typeface="Monotype Koufi" pitchFamily="2" charset="-78"/>
            </a:endParaRPr>
          </a:p>
          <a:p>
            <a:r>
              <a:rPr lang="ar-SA" sz="4000">
                <a:solidFill>
                  <a:schemeClr val="bg1"/>
                </a:solidFill>
                <a:cs typeface="Monotype Koufi" pitchFamily="2" charset="-78"/>
              </a:rPr>
              <a:t>جهاز عرض البيانات</a:t>
            </a:r>
            <a:br>
              <a:rPr lang="ar-SA" sz="4000">
                <a:solidFill>
                  <a:schemeClr val="bg1"/>
                </a:solidFill>
                <a:cs typeface="Monotype Koufi" pitchFamily="2" charset="-78"/>
              </a:rPr>
            </a:br>
            <a:r>
              <a:rPr lang="ar-SA" sz="4000">
                <a:solidFill>
                  <a:schemeClr val="bg1"/>
                </a:solidFill>
                <a:cs typeface="Monotype Koufi" pitchFamily="2" charset="-78"/>
              </a:rPr>
              <a:t> </a:t>
            </a:r>
            <a:r>
              <a:rPr lang="en-US" sz="4000" b="1">
                <a:solidFill>
                  <a:schemeClr val="bg1"/>
                </a:solidFill>
              </a:rPr>
              <a:t>Data Show</a:t>
            </a:r>
            <a:r>
              <a:rPr lang="ar-SA" sz="4000" b="1">
                <a:solidFill>
                  <a:schemeClr val="bg1"/>
                </a:solidFill>
              </a:rPr>
              <a:t/>
            </a:r>
            <a:br>
              <a:rPr lang="ar-SA" sz="4000" b="1">
                <a:solidFill>
                  <a:schemeClr val="bg1"/>
                </a:solidFill>
              </a:rPr>
            </a:br>
            <a:endParaRPr lang="en-US" sz="4000" b="1">
              <a:solidFill>
                <a:schemeClr val="bg1"/>
              </a:solidFill>
            </a:endParaRPr>
          </a:p>
        </p:txBody>
      </p:sp>
      <p:pic>
        <p:nvPicPr>
          <p:cNvPr id="20486" name="Picture 6" descr="بدون-عنوان-2"/>
          <p:cNvPicPr>
            <a:picLocks noChangeAspect="1" noChangeArrowheads="1"/>
          </p:cNvPicPr>
          <p:nvPr/>
        </p:nvPicPr>
        <p:blipFill>
          <a:blip r:embed="rId4"/>
          <a:srcRect/>
          <a:stretch>
            <a:fillRect/>
          </a:stretch>
        </p:blipFill>
        <p:spPr bwMode="auto">
          <a:xfrm>
            <a:off x="2627313" y="3068638"/>
            <a:ext cx="3817937" cy="2825750"/>
          </a:xfrm>
          <a:prstGeom prst="rect">
            <a:avLst/>
          </a:prstGeom>
          <a:noFill/>
          <a:ln w="76200">
            <a:noFill/>
            <a:miter lim="800000"/>
            <a:headEnd/>
            <a:tailEnd/>
          </a:ln>
        </p:spPr>
      </p:pic>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0485"/>
                                        </p:tgtEl>
                                        <p:attrNameLst>
                                          <p:attrName>style.visibility</p:attrName>
                                        </p:attrNameLst>
                                      </p:cBhvr>
                                      <p:to>
                                        <p:strVal val="visible"/>
                                      </p:to>
                                    </p:set>
                                    <p:anim calcmode="lin" valueType="num">
                                      <p:cBhvr>
                                        <p:cTn id="7" dur="1000" fill="hold"/>
                                        <p:tgtEl>
                                          <p:spTgt spid="20485"/>
                                        </p:tgtEl>
                                        <p:attrNameLst>
                                          <p:attrName>ppt_w</p:attrName>
                                        </p:attrNameLst>
                                      </p:cBhvr>
                                      <p:tavLst>
                                        <p:tav tm="0">
                                          <p:val>
                                            <p:fltVal val="0"/>
                                          </p:val>
                                        </p:tav>
                                        <p:tav tm="100000">
                                          <p:val>
                                            <p:strVal val="#ppt_w"/>
                                          </p:val>
                                        </p:tav>
                                      </p:tavLst>
                                    </p:anim>
                                    <p:anim calcmode="lin" valueType="num">
                                      <p:cBhvr>
                                        <p:cTn id="8" dur="1000" fill="hold"/>
                                        <p:tgtEl>
                                          <p:spTgt spid="20485"/>
                                        </p:tgtEl>
                                        <p:attrNameLst>
                                          <p:attrName>ppt_h</p:attrName>
                                        </p:attrNameLst>
                                      </p:cBhvr>
                                      <p:tavLst>
                                        <p:tav tm="0">
                                          <p:val>
                                            <p:fltVal val="0"/>
                                          </p:val>
                                        </p:tav>
                                        <p:tav tm="100000">
                                          <p:val>
                                            <p:strVal val="#ppt_h"/>
                                          </p:val>
                                        </p:tav>
                                      </p:tavLst>
                                    </p:anim>
                                    <p:anim calcmode="lin" valueType="num">
                                      <p:cBhvr>
                                        <p:cTn id="9" dur="1000" fill="hold"/>
                                        <p:tgtEl>
                                          <p:spTgt spid="20485"/>
                                        </p:tgtEl>
                                        <p:attrNameLst>
                                          <p:attrName>style.rotation</p:attrName>
                                        </p:attrNameLst>
                                      </p:cBhvr>
                                      <p:tavLst>
                                        <p:tav tm="0">
                                          <p:val>
                                            <p:fltVal val="90"/>
                                          </p:val>
                                        </p:tav>
                                        <p:tav tm="100000">
                                          <p:val>
                                            <p:fltVal val="0"/>
                                          </p:val>
                                        </p:tav>
                                      </p:tavLst>
                                    </p:anim>
                                    <p:animEffect transition="in" filter="fade">
                                      <p:cBhvr>
                                        <p:cTn id="10" dur="1000"/>
                                        <p:tgtEl>
                                          <p:spTgt spid="20485"/>
                                        </p:tgtEl>
                                      </p:cBhvr>
                                    </p:animEffect>
                                  </p:childTnLst>
                                </p:cTn>
                              </p:par>
                            </p:childTnLst>
                          </p:cTn>
                        </p:par>
                        <p:par>
                          <p:cTn id="11" fill="hold">
                            <p:stCondLst>
                              <p:cond delay="2200"/>
                            </p:stCondLst>
                            <p:childTnLst>
                              <p:par>
                                <p:cTn id="12" presetID="21" presetClass="entr" presetSubtype="4" fill="hold" nodeType="afterEffect">
                                  <p:stCondLst>
                                    <p:cond delay="0"/>
                                  </p:stCondLst>
                                  <p:childTnLst>
                                    <p:set>
                                      <p:cBhvr>
                                        <p:cTn id="13" dur="1" fill="hold">
                                          <p:stCondLst>
                                            <p:cond delay="0"/>
                                          </p:stCondLst>
                                        </p:cTn>
                                        <p:tgtEl>
                                          <p:spTgt spid="20486"/>
                                        </p:tgtEl>
                                        <p:attrNameLst>
                                          <p:attrName>style.visibility</p:attrName>
                                        </p:attrNameLst>
                                      </p:cBhvr>
                                      <p:to>
                                        <p:strVal val="visible"/>
                                      </p:to>
                                    </p:set>
                                    <p:animEffect transition="in" filter="wheel(4)">
                                      <p:cBhvr>
                                        <p:cTn id="14" dur="2000"/>
                                        <p:tgtEl>
                                          <p:spTgt spid="20486"/>
                                        </p:tgtEl>
                                      </p:cBhvr>
                                    </p:animEffect>
                                  </p:childTnLst>
                                </p:cTn>
                              </p:par>
                            </p:childTnLst>
                          </p:cTn>
                        </p:par>
                        <p:par>
                          <p:cTn id="15" fill="hold">
                            <p:stCondLst>
                              <p:cond delay="4200"/>
                            </p:stCondLst>
                            <p:childTnLst>
                              <p:par>
                                <p:cTn id="16" presetID="26" presetClass="emph" presetSubtype="0" fill="hold" nodeType="afterEffect">
                                  <p:stCondLst>
                                    <p:cond delay="0"/>
                                  </p:stCondLst>
                                  <p:childTnLst>
                                    <p:animEffect transition="out" filter="fade">
                                      <p:cBhvr>
                                        <p:cTn id="17" dur="500" tmFilter="0, 0; .2, .5; .8, .5; 1, 0"/>
                                        <p:tgtEl>
                                          <p:spTgt spid="20486"/>
                                        </p:tgtEl>
                                      </p:cBhvr>
                                    </p:animEffect>
                                    <p:animScale>
                                      <p:cBhvr>
                                        <p:cTn id="18" dur="250" autoRev="1" fill="hold"/>
                                        <p:tgtEl>
                                          <p:spTgt spid="204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descr="aa"/>
          <p:cNvSpPr>
            <a:spLocks noGrp="1" noChangeArrowheads="1"/>
          </p:cNvSpPr>
          <p:nvPr>
            <p:ph type="body" idx="1"/>
          </p:nvPr>
        </p:nvSpPr>
        <p:spPr>
          <a:xfrm>
            <a:off x="0" y="0"/>
            <a:ext cx="9144000" cy="6858000"/>
          </a:xfrm>
          <a:blipFill dpi="0" rotWithShape="1">
            <a:blip r:embed="rId3">
              <a:lum bright="-66000"/>
            </a:blip>
            <a:srcRect/>
            <a:stretch>
              <a:fillRect/>
            </a:stretch>
          </a:blipFill>
        </p:spPr>
        <p:txBody>
          <a:bodyPr/>
          <a:lstStyle/>
          <a:p>
            <a:pPr algn="ctr" eaLnBrk="1" hangingPunct="1">
              <a:lnSpc>
                <a:spcPct val="150000"/>
              </a:lnSpc>
              <a:buFontTx/>
              <a:buNone/>
            </a:pPr>
            <a:r>
              <a:rPr lang="ar-SA" b="1" smtClean="0">
                <a:solidFill>
                  <a:schemeClr val="bg1"/>
                </a:solidFill>
              </a:rPr>
              <a:t>التنظيف الآلي</a:t>
            </a:r>
            <a:r>
              <a:rPr lang="en-US" b="1" smtClean="0">
                <a:solidFill>
                  <a:schemeClr val="bg1"/>
                </a:solidFill>
              </a:rPr>
              <a:t> :</a:t>
            </a:r>
            <a:endParaRPr lang="ar-SA" b="1" smtClean="0">
              <a:solidFill>
                <a:schemeClr val="bg1"/>
              </a:solidFill>
            </a:endParaRPr>
          </a:p>
          <a:p>
            <a:pPr algn="ctr" eaLnBrk="1" hangingPunct="1">
              <a:lnSpc>
                <a:spcPct val="150000"/>
              </a:lnSpc>
              <a:buFontTx/>
              <a:buNone/>
            </a:pPr>
            <a:r>
              <a:rPr lang="ar-SA" sz="2400" b="1" smtClean="0">
                <a:solidFill>
                  <a:schemeClr val="bg1"/>
                </a:solidFill>
              </a:rPr>
              <a:t>بعد تنظيف </a:t>
            </a:r>
            <a:r>
              <a:rPr lang="en-US" sz="2400" b="1" smtClean="0">
                <a:solidFill>
                  <a:schemeClr val="bg1"/>
                </a:solidFill>
              </a:rPr>
              <a:t>Data Show</a:t>
            </a:r>
            <a:r>
              <a:rPr lang="ar-SA" sz="2400" b="1" smtClean="0">
                <a:solidFill>
                  <a:schemeClr val="bg1"/>
                </a:solidFill>
              </a:rPr>
              <a:t> يدوياً </a:t>
            </a:r>
          </a:p>
          <a:p>
            <a:pPr algn="ctr" eaLnBrk="1" hangingPunct="1">
              <a:lnSpc>
                <a:spcPct val="150000"/>
              </a:lnSpc>
              <a:buFontTx/>
              <a:buNone/>
            </a:pPr>
            <a:r>
              <a:rPr lang="ar-SA" sz="2400" b="1" smtClean="0">
                <a:solidFill>
                  <a:schemeClr val="bg1"/>
                </a:solidFill>
              </a:rPr>
              <a:t>يبقى تنظيفه آلياً و ذالك عن طريق فتح قائمة</a:t>
            </a:r>
            <a:r>
              <a:rPr lang="en-US" sz="2400" b="1" smtClean="0">
                <a:solidFill>
                  <a:schemeClr val="bg1"/>
                </a:solidFill>
              </a:rPr>
              <a:t/>
            </a:r>
            <a:br>
              <a:rPr lang="en-US" sz="2400" b="1" smtClean="0">
                <a:solidFill>
                  <a:schemeClr val="bg1"/>
                </a:solidFill>
              </a:rPr>
            </a:br>
            <a:r>
              <a:rPr lang="en-US" sz="2400" b="1" smtClean="0">
                <a:solidFill>
                  <a:schemeClr val="bg1"/>
                </a:solidFill>
              </a:rPr>
              <a:t>(menu) </a:t>
            </a:r>
            <a:r>
              <a:rPr lang="ar-SA" sz="2400" b="1" smtClean="0">
                <a:solidFill>
                  <a:schemeClr val="bg1"/>
                </a:solidFill>
              </a:rPr>
              <a:t>ثم النزول إلى خيار </a:t>
            </a:r>
            <a:r>
              <a:rPr lang="en-US" sz="2400" b="1" smtClean="0">
                <a:solidFill>
                  <a:schemeClr val="bg1"/>
                </a:solidFill>
              </a:rPr>
              <a:t>)</a:t>
            </a:r>
            <a:r>
              <a:rPr lang="ar-SA" sz="2400" b="1" smtClean="0">
                <a:solidFill>
                  <a:schemeClr val="bg1"/>
                </a:solidFill>
              </a:rPr>
              <a:t>افتراضي</a:t>
            </a:r>
            <a:r>
              <a:rPr lang="en-US" sz="2400" b="1" smtClean="0">
                <a:solidFill>
                  <a:schemeClr val="bg1"/>
                </a:solidFill>
              </a:rPr>
              <a:t>(</a:t>
            </a:r>
            <a:r>
              <a:rPr lang="ar-SA" sz="2400" b="1" smtClean="0">
                <a:solidFill>
                  <a:schemeClr val="bg1"/>
                </a:solidFill>
              </a:rPr>
              <a:t>ثم نضغط </a:t>
            </a:r>
            <a:r>
              <a:rPr lang="en-US" sz="2400" b="1" smtClean="0">
                <a:solidFill>
                  <a:schemeClr val="bg1"/>
                </a:solidFill>
              </a:rPr>
              <a:t>Enter</a:t>
            </a:r>
            <a:r>
              <a:rPr lang="ar-SA" sz="2400" b="1" smtClean="0">
                <a:solidFill>
                  <a:schemeClr val="bg1"/>
                </a:solidFill>
              </a:rPr>
              <a:t> </a:t>
            </a:r>
            <a:r>
              <a:rPr lang="en-US" sz="2400" b="1" smtClean="0">
                <a:solidFill>
                  <a:schemeClr val="bg1"/>
                </a:solidFill>
              </a:rPr>
              <a:t/>
            </a:r>
            <a:br>
              <a:rPr lang="en-US" sz="2400" b="1" smtClean="0">
                <a:solidFill>
                  <a:schemeClr val="bg1"/>
                </a:solidFill>
              </a:rPr>
            </a:br>
            <a:r>
              <a:rPr lang="ar-SA" sz="2400" b="1" smtClean="0">
                <a:solidFill>
                  <a:schemeClr val="bg1"/>
                </a:solidFill>
              </a:rPr>
              <a:t>نجد خيار مسح عداد استخدام الفلتر</a:t>
            </a:r>
            <a:r>
              <a:rPr lang="en-US" sz="2400" b="1" smtClean="0">
                <a:solidFill>
                  <a:schemeClr val="bg1"/>
                </a:solidFill>
              </a:rPr>
              <a:t> </a:t>
            </a:r>
            <a:r>
              <a:rPr lang="ar-SA" sz="2400" b="1" smtClean="0">
                <a:solidFill>
                  <a:schemeClr val="bg1"/>
                </a:solidFill>
              </a:rPr>
              <a:t>و خيار مسح عداد ساعات اللمبة</a:t>
            </a:r>
            <a:r>
              <a:rPr lang="en-US" sz="2400" b="1" smtClean="0">
                <a:solidFill>
                  <a:schemeClr val="bg1"/>
                </a:solidFill>
              </a:rPr>
              <a:t/>
            </a:r>
            <a:br>
              <a:rPr lang="en-US" sz="2400" b="1" smtClean="0">
                <a:solidFill>
                  <a:schemeClr val="bg1"/>
                </a:solidFill>
              </a:rPr>
            </a:br>
            <a:r>
              <a:rPr lang="ar-SA" sz="2400" b="1" smtClean="0">
                <a:solidFill>
                  <a:schemeClr val="bg1"/>
                </a:solidFill>
              </a:rPr>
              <a:t>وسوف نتعامل معهما بنفس الطريقة نختار خيار مسح عداد استخدام الفلتر</a:t>
            </a:r>
            <a:endParaRPr lang="en-US" sz="2400" b="1" smtClean="0">
              <a:solidFill>
                <a:schemeClr val="bg1"/>
              </a:solidFill>
            </a:endParaRPr>
          </a:p>
        </p:txBody>
      </p:sp>
      <p:pic>
        <p:nvPicPr>
          <p:cNvPr id="14340" name="صورة 25" descr="http://www.alyaseer.net/ata/msaderPictures/sarab8.jpg"/>
          <p:cNvPicPr>
            <a:picLocks noChangeAspect="1" noChangeArrowheads="1"/>
          </p:cNvPicPr>
          <p:nvPr/>
        </p:nvPicPr>
        <p:blipFill>
          <a:blip r:embed="rId4">
            <a:lum bright="-12000" contrast="18000"/>
          </a:blip>
          <a:srcRect t="2274" b="27277"/>
          <a:stretch>
            <a:fillRect/>
          </a:stretch>
        </p:blipFill>
        <p:spPr bwMode="auto">
          <a:xfrm>
            <a:off x="1692275" y="3933825"/>
            <a:ext cx="5903913" cy="2592388"/>
          </a:xfrm>
          <a:prstGeom prst="rect">
            <a:avLst/>
          </a:prstGeom>
          <a:noFill/>
          <a:ln w="76200">
            <a:solidFill>
              <a:schemeClr val="tx1"/>
            </a:solidFill>
            <a:miter lim="800000"/>
            <a:headEnd/>
            <a:tailEnd/>
          </a:ln>
        </p:spPr>
      </p:pic>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blinds(horizontal)">
                                      <p:cBhvr>
                                        <p:cTn id="7" dur="500"/>
                                        <p:tgtEl>
                                          <p:spTgt spid="14339">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11" dur="500"/>
                                        <p:tgtEl>
                                          <p:spTgt spid="14339">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5" dur="500"/>
                                        <p:tgtEl>
                                          <p:spTgt spid="14339">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9" dur="500"/>
                                        <p:tgtEl>
                                          <p:spTgt spid="14339">
                                            <p:txEl>
                                              <p:pRg st="2" end="2"/>
                                            </p:txEl>
                                          </p:spTgt>
                                        </p:tgtEl>
                                      </p:cBhvr>
                                    </p:animEffect>
                                  </p:childTnLst>
                                </p:cTn>
                              </p:par>
                            </p:childTnLst>
                          </p:cTn>
                        </p:par>
                        <p:par>
                          <p:cTn id="20" fill="hold">
                            <p:stCondLst>
                              <p:cond delay="2000"/>
                            </p:stCondLst>
                            <p:childTnLst>
                              <p:par>
                                <p:cTn id="21" presetID="43" presetClass="entr" presetSubtype="0" fill="hold" nodeType="afterEffect">
                                  <p:stCondLst>
                                    <p:cond delay="0"/>
                                  </p:stCondLst>
                                  <p:childTnLst>
                                    <p:set>
                                      <p:cBhvr>
                                        <p:cTn id="22" dur="1" fill="hold">
                                          <p:stCondLst>
                                            <p:cond delay="0"/>
                                          </p:stCondLst>
                                        </p:cTn>
                                        <p:tgtEl>
                                          <p:spTgt spid="14340"/>
                                        </p:tgtEl>
                                        <p:attrNameLst>
                                          <p:attrName>style.visibility</p:attrName>
                                        </p:attrNameLst>
                                      </p:cBhvr>
                                      <p:to>
                                        <p:strVal val="visible"/>
                                      </p:to>
                                    </p:set>
                                    <p:animEffect transition="in" filter="fade">
                                      <p:cBhvr>
                                        <p:cTn id="23" dur="100"/>
                                        <p:tgtEl>
                                          <p:spTgt spid="14340"/>
                                        </p:tgtEl>
                                      </p:cBhvr>
                                    </p:animEffect>
                                    <p:anim calcmode="lin" valueType="num">
                                      <p:cBhvr>
                                        <p:cTn id="24" dur="400" fill="hold"/>
                                        <p:tgtEl>
                                          <p:spTgt spid="14340"/>
                                        </p:tgtEl>
                                        <p:attrNameLst>
                                          <p:attrName>ppt_x</p:attrName>
                                        </p:attrNameLst>
                                      </p:cBhvr>
                                      <p:tavLst>
                                        <p:tav tm="0">
                                          <p:val>
                                            <p:strVal val="#ppt_x"/>
                                          </p:val>
                                        </p:tav>
                                        <p:tav tm="100000">
                                          <p:val>
                                            <p:strVal val="#ppt_x"/>
                                          </p:val>
                                        </p:tav>
                                      </p:tavLst>
                                    </p:anim>
                                    <p:anim calcmode="lin" valueType="num">
                                      <p:cBhvr>
                                        <p:cTn id="25" dur="400" fill="hold"/>
                                        <p:tgtEl>
                                          <p:spTgt spid="14340"/>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434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434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aa"/>
          <p:cNvSpPr>
            <a:spLocks noGrp="1" noChangeArrowheads="1"/>
          </p:cNvSpPr>
          <p:nvPr>
            <p:ph type="title"/>
          </p:nvPr>
        </p:nvSpPr>
        <p:spPr>
          <a:xfrm>
            <a:off x="2124075" y="0"/>
            <a:ext cx="5003800" cy="6858000"/>
          </a:xfrm>
          <a:blipFill dpi="0" rotWithShape="1">
            <a:blip r:embed="rId3">
              <a:lum bright="-60000"/>
            </a:blip>
            <a:srcRect/>
            <a:stretch>
              <a:fillRect/>
            </a:stretch>
          </a:blipFill>
        </p:spPr>
        <p:txBody>
          <a:bodyPr anchor="t"/>
          <a:lstStyle/>
          <a:p>
            <a:pPr marL="342900" indent="-342900" eaLnBrk="1" hangingPunct="1">
              <a:lnSpc>
                <a:spcPct val="150000"/>
              </a:lnSpc>
              <a:spcBef>
                <a:spcPct val="20000"/>
              </a:spcBef>
            </a:pPr>
            <a:r>
              <a:rPr lang="ar-SA" sz="2400" b="1" smtClean="0">
                <a:solidFill>
                  <a:schemeClr val="bg1"/>
                </a:solidFill>
              </a:rPr>
              <a:t>ثم نضغط</a:t>
            </a:r>
            <a:r>
              <a:rPr lang="en-US" sz="2400" b="1" smtClean="0">
                <a:solidFill>
                  <a:schemeClr val="bg1"/>
                </a:solidFill>
              </a:rPr>
              <a:t/>
            </a:r>
            <a:br>
              <a:rPr lang="en-US" sz="2400" b="1" smtClean="0">
                <a:solidFill>
                  <a:schemeClr val="bg1"/>
                </a:solidFill>
              </a:rPr>
            </a:br>
            <a:r>
              <a:rPr lang="en-US" sz="2400" b="1" smtClean="0">
                <a:solidFill>
                  <a:schemeClr val="bg1"/>
                </a:solidFill>
              </a:rPr>
              <a:t>Enter</a:t>
            </a:r>
            <a:br>
              <a:rPr lang="en-US" sz="2400" b="1" smtClean="0">
                <a:solidFill>
                  <a:schemeClr val="bg1"/>
                </a:solidFill>
              </a:rPr>
            </a:br>
            <a:r>
              <a:rPr lang="ar-SA" sz="2400" b="1" smtClean="0">
                <a:solidFill>
                  <a:schemeClr val="bg1"/>
                </a:solidFill>
              </a:rPr>
              <a:t>يخرج لنا مربع حوار تاكيد الطلب</a:t>
            </a:r>
            <a:endParaRPr lang="en-US" sz="2400" b="1" smtClean="0">
              <a:solidFill>
                <a:schemeClr val="bg1"/>
              </a:solidFill>
            </a:endParaRPr>
          </a:p>
        </p:txBody>
      </p:sp>
      <p:sp>
        <p:nvSpPr>
          <p:cNvPr id="15363" name="Rectangle 3"/>
          <p:cNvSpPr>
            <a:spLocks noGrp="1" noChangeArrowheads="1"/>
          </p:cNvSpPr>
          <p:nvPr>
            <p:ph type="body" idx="1"/>
          </p:nvPr>
        </p:nvSpPr>
        <p:spPr>
          <a:xfrm>
            <a:off x="2771775" y="3573463"/>
            <a:ext cx="3549650" cy="965200"/>
          </a:xfrm>
          <a:solidFill>
            <a:schemeClr val="tx1"/>
          </a:solidFill>
        </p:spPr>
        <p:txBody>
          <a:bodyPr/>
          <a:lstStyle/>
          <a:p>
            <a:pPr algn="ctr" eaLnBrk="1" hangingPunct="1">
              <a:buFontTx/>
              <a:buNone/>
            </a:pPr>
            <a:endParaRPr lang="ar-SA" sz="800" b="1" smtClean="0">
              <a:solidFill>
                <a:schemeClr val="bg1"/>
              </a:solidFill>
            </a:endParaRPr>
          </a:p>
          <a:p>
            <a:pPr algn="ctr" eaLnBrk="1" hangingPunct="1">
              <a:buFontTx/>
              <a:buNone/>
            </a:pPr>
            <a:r>
              <a:rPr lang="ar-SA" sz="2400" b="1" smtClean="0">
                <a:solidFill>
                  <a:schemeClr val="bg1"/>
                </a:solidFill>
              </a:rPr>
              <a:t>نختار نعم</a:t>
            </a:r>
            <a:endParaRPr lang="en-US" sz="2400" b="1" smtClean="0">
              <a:solidFill>
                <a:schemeClr val="bg1"/>
              </a:solidFill>
            </a:endParaRPr>
          </a:p>
        </p:txBody>
      </p:sp>
      <p:pic>
        <p:nvPicPr>
          <p:cNvPr id="15364" name="صورة 26" descr="http://www.alyaseer.net/ata/msaderPictures/sarab9.jpg"/>
          <p:cNvPicPr>
            <a:picLocks noChangeAspect="1" noChangeArrowheads="1"/>
          </p:cNvPicPr>
          <p:nvPr/>
        </p:nvPicPr>
        <p:blipFill>
          <a:blip r:embed="rId4">
            <a:lum bright="-18000"/>
          </a:blip>
          <a:srcRect/>
          <a:stretch>
            <a:fillRect/>
          </a:stretch>
        </p:blipFill>
        <p:spPr bwMode="auto">
          <a:xfrm>
            <a:off x="2843213" y="1989138"/>
            <a:ext cx="3432175" cy="1428750"/>
          </a:xfrm>
          <a:prstGeom prst="rect">
            <a:avLst/>
          </a:prstGeom>
          <a:noFill/>
          <a:ln w="9525">
            <a:noFill/>
            <a:miter lim="800000"/>
            <a:headEnd/>
            <a:tailEnd/>
          </a:ln>
        </p:spPr>
      </p:pic>
      <p:pic>
        <p:nvPicPr>
          <p:cNvPr id="15365" name="صورة 27" descr="http://www.alyaseer.net/ata/msaderPictures/sarab10.jpg"/>
          <p:cNvPicPr>
            <a:picLocks noChangeAspect="1" noChangeArrowheads="1"/>
          </p:cNvPicPr>
          <p:nvPr/>
        </p:nvPicPr>
        <p:blipFill>
          <a:blip r:embed="rId5">
            <a:lum bright="-30000"/>
          </a:blip>
          <a:srcRect/>
          <a:stretch>
            <a:fillRect/>
          </a:stretch>
        </p:blipFill>
        <p:spPr bwMode="auto">
          <a:xfrm>
            <a:off x="2555875" y="4437063"/>
            <a:ext cx="3505200" cy="1428750"/>
          </a:xfrm>
          <a:prstGeom prst="rect">
            <a:avLst/>
          </a:prstGeom>
          <a:noFill/>
          <a:ln w="9525">
            <a:noFill/>
            <a:miter lim="800000"/>
            <a:headEnd/>
            <a:tailEnd/>
          </a:ln>
        </p:spPr>
      </p:pic>
      <p:sp>
        <p:nvSpPr>
          <p:cNvPr id="15366" name="Rectangle 6"/>
          <p:cNvSpPr>
            <a:spLocks noChangeArrowheads="1"/>
          </p:cNvSpPr>
          <p:nvPr/>
        </p:nvSpPr>
        <p:spPr bwMode="auto">
          <a:xfrm>
            <a:off x="2484438" y="5892800"/>
            <a:ext cx="3851275" cy="965200"/>
          </a:xfrm>
          <a:prstGeom prst="rect">
            <a:avLst/>
          </a:prstGeom>
          <a:noFill/>
          <a:ln w="9525">
            <a:noFill/>
            <a:miter lim="800000"/>
            <a:headEnd/>
            <a:tailEnd/>
          </a:ln>
        </p:spPr>
        <p:txBody>
          <a:bodyPr/>
          <a:lstStyle/>
          <a:p>
            <a:pPr marL="342900" indent="-342900">
              <a:spcBef>
                <a:spcPct val="20000"/>
              </a:spcBef>
            </a:pPr>
            <a:r>
              <a:rPr lang="en-US" sz="2400" b="1">
                <a:solidFill>
                  <a:schemeClr val="bg1"/>
                </a:solidFill>
              </a:rPr>
              <a:t>Enter</a:t>
            </a:r>
            <a:br>
              <a:rPr lang="en-US" sz="2400" b="1">
                <a:solidFill>
                  <a:schemeClr val="bg1"/>
                </a:solidFill>
              </a:rPr>
            </a:br>
            <a:r>
              <a:rPr lang="ar-SA" sz="2400" b="1">
                <a:solidFill>
                  <a:schemeClr val="bg1"/>
                </a:solidFill>
              </a:rPr>
              <a:t>وبذلك نكون انجزنا تنظيف الفلتر</a:t>
            </a:r>
            <a:endParaRPr lang="en-US" sz="2400">
              <a:solidFill>
                <a:schemeClr val="bg1"/>
              </a:solidFill>
            </a:endParaRPr>
          </a:p>
        </p:txBody>
      </p:sp>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500"/>
                                        <p:tgtEl>
                                          <p:spTgt spid="1536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blinds(horizontal)">
                                      <p:cBhvr>
                                        <p:cTn id="11" dur="500"/>
                                        <p:tgtEl>
                                          <p:spTgt spid="1536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5363">
                                            <p:bg/>
                                          </p:spTgt>
                                        </p:tgtEl>
                                        <p:attrNameLst>
                                          <p:attrName>style.visibility</p:attrName>
                                        </p:attrNameLst>
                                      </p:cBhvr>
                                      <p:to>
                                        <p:strVal val="visible"/>
                                      </p:to>
                                    </p:set>
                                    <p:animEffect transition="in" filter="blinds(horizontal)">
                                      <p:cBhvr>
                                        <p:cTn id="15" dur="500"/>
                                        <p:tgtEl>
                                          <p:spTgt spid="15363">
                                            <p:bg/>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9" dur="500"/>
                                        <p:tgtEl>
                                          <p:spTgt spid="15363">
                                            <p:txEl>
                                              <p:pRg st="1" end="1"/>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5365"/>
                                        </p:tgtEl>
                                        <p:attrNameLst>
                                          <p:attrName>style.visibility</p:attrName>
                                        </p:attrNameLst>
                                      </p:cBhvr>
                                      <p:to>
                                        <p:strVal val="visible"/>
                                      </p:to>
                                    </p:set>
                                    <p:animEffect transition="in" filter="blinds(horizontal)">
                                      <p:cBhvr>
                                        <p:cTn id="23" dur="500"/>
                                        <p:tgtEl>
                                          <p:spTgt spid="15365"/>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5366"/>
                                        </p:tgtEl>
                                        <p:attrNameLst>
                                          <p:attrName>style.visibility</p:attrName>
                                        </p:attrNameLst>
                                      </p:cBhvr>
                                      <p:to>
                                        <p:strVal val="visible"/>
                                      </p:to>
                                    </p:set>
                                    <p:animEffect transition="in" filter="blinds(horizontal)">
                                      <p:cBhvr>
                                        <p:cTn id="2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build="p" animBg="1"/>
      <p:bldP spid="153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aa"/>
          <p:cNvSpPr>
            <a:spLocks noGrp="1" noChangeArrowheads="1"/>
          </p:cNvSpPr>
          <p:nvPr>
            <p:ph type="title"/>
          </p:nvPr>
        </p:nvSpPr>
        <p:spPr>
          <a:xfrm>
            <a:off x="0" y="981075"/>
            <a:ext cx="9144000" cy="2519363"/>
          </a:xfrm>
          <a:blipFill dpi="0" rotWithShape="1">
            <a:blip r:embed="rId3">
              <a:lum bright="-60000"/>
            </a:blip>
            <a:srcRect/>
            <a:stretch>
              <a:fillRect/>
            </a:stretch>
          </a:blipFill>
        </p:spPr>
        <p:txBody>
          <a:bodyPr anchor="t"/>
          <a:lstStyle/>
          <a:p>
            <a:pPr marL="342900" indent="-342900" eaLnBrk="1" hangingPunct="1">
              <a:lnSpc>
                <a:spcPct val="150000"/>
              </a:lnSpc>
              <a:spcBef>
                <a:spcPct val="20000"/>
              </a:spcBef>
            </a:pPr>
            <a:r>
              <a:rPr lang="ar-SA" sz="2400" b="1" smtClean="0">
                <a:solidFill>
                  <a:schemeClr val="bg1"/>
                </a:solidFill>
              </a:rPr>
              <a:t>بعد ذالك نتأكد من نجاح العملية بواسطة الكشف عن ذالك</a:t>
            </a:r>
            <a:r>
              <a:rPr lang="en-US" sz="2400" b="1" smtClean="0">
                <a:solidFill>
                  <a:schemeClr val="bg1"/>
                </a:solidFill>
              </a:rPr>
              <a:t/>
            </a:r>
            <a:br>
              <a:rPr lang="en-US" sz="2400" b="1" smtClean="0">
                <a:solidFill>
                  <a:schemeClr val="bg1"/>
                </a:solidFill>
              </a:rPr>
            </a:br>
            <a:r>
              <a:rPr lang="ar-SA" sz="2400" b="1" smtClean="0">
                <a:solidFill>
                  <a:schemeClr val="bg1"/>
                </a:solidFill>
              </a:rPr>
              <a:t>نختار من القائمة معلومات</a:t>
            </a:r>
            <a:r>
              <a:rPr lang="en-US" sz="2400" b="1" smtClean="0">
                <a:solidFill>
                  <a:schemeClr val="bg1"/>
                </a:solidFill>
              </a:rPr>
              <a:t/>
            </a:r>
            <a:br>
              <a:rPr lang="en-US" sz="2400" b="1" smtClean="0">
                <a:solidFill>
                  <a:schemeClr val="bg1"/>
                </a:solidFill>
              </a:rPr>
            </a:br>
            <a:r>
              <a:rPr lang="ar-SA" sz="2400" b="1" smtClean="0">
                <a:solidFill>
                  <a:schemeClr val="bg1"/>
                </a:solidFill>
              </a:rPr>
              <a:t>فنجد أن استخدام الفلتر قد أصبح قيمته صفر أي أن خطواتك صحيحة</a:t>
            </a:r>
            <a:r>
              <a:rPr lang="en-US" sz="2400" b="1" smtClean="0">
                <a:solidFill>
                  <a:schemeClr val="bg1"/>
                </a:solidFill>
              </a:rPr>
              <a:t/>
            </a:r>
            <a:br>
              <a:rPr lang="en-US" sz="2400" b="1" smtClean="0">
                <a:solidFill>
                  <a:schemeClr val="bg1"/>
                </a:solidFill>
              </a:rPr>
            </a:br>
            <a:r>
              <a:rPr lang="ar-SA" sz="2400" b="1" smtClean="0">
                <a:solidFill>
                  <a:schemeClr val="bg1"/>
                </a:solidFill>
              </a:rPr>
              <a:t>و نتبع نفس الخطوات في عملية مسح عداد ساعات اللمبة</a:t>
            </a:r>
            <a:r>
              <a:rPr lang="en-US" sz="2400" b="1" smtClean="0">
                <a:solidFill>
                  <a:schemeClr val="bg1"/>
                </a:solidFill>
              </a:rPr>
              <a:t> </a:t>
            </a:r>
            <a:br>
              <a:rPr lang="en-US" sz="2400" b="1" smtClean="0">
                <a:solidFill>
                  <a:schemeClr val="bg1"/>
                </a:solidFill>
              </a:rPr>
            </a:br>
            <a:r>
              <a:rPr lang="en-US" sz="2400" b="1" smtClean="0">
                <a:solidFill>
                  <a:schemeClr val="bg1"/>
                </a:solidFill>
              </a:rPr>
              <a:t> </a:t>
            </a:r>
          </a:p>
        </p:txBody>
      </p:sp>
      <p:pic>
        <p:nvPicPr>
          <p:cNvPr id="16388" name="صورة 28" descr="http://www.alyaseer.net/ata/msaderPictures/sarab11.jpg"/>
          <p:cNvPicPr>
            <a:picLocks noChangeAspect="1" noChangeArrowheads="1"/>
          </p:cNvPicPr>
          <p:nvPr>
            <p:ph type="body" idx="1"/>
          </p:nvPr>
        </p:nvPicPr>
        <p:blipFill>
          <a:blip r:embed="rId4">
            <a:lum bright="-12000" contrast="12000"/>
          </a:blip>
          <a:srcRect/>
          <a:stretch>
            <a:fillRect/>
          </a:stretch>
        </p:blipFill>
        <p:spPr>
          <a:xfrm>
            <a:off x="1116013" y="3933825"/>
            <a:ext cx="7127875" cy="2378075"/>
          </a:xfrm>
          <a:noFill/>
          <a:ln w="76200">
            <a:solidFill>
              <a:schemeClr val="tx1"/>
            </a:solidFill>
          </a:ln>
        </p:spPr>
      </p:pic>
      <p:sp>
        <p:nvSpPr>
          <p:cNvPr id="16390" name="Rectangle 6"/>
          <p:cNvSpPr>
            <a:spLocks noChangeArrowheads="1"/>
          </p:cNvSpPr>
          <p:nvPr/>
        </p:nvSpPr>
        <p:spPr bwMode="auto">
          <a:xfrm>
            <a:off x="428625" y="5500688"/>
            <a:ext cx="8229600" cy="1143000"/>
          </a:xfrm>
          <a:prstGeom prst="rect">
            <a:avLst/>
          </a:prstGeom>
          <a:noFill/>
          <a:ln w="76200" algn="ctr">
            <a:noFill/>
            <a:miter lim="800000"/>
            <a:headEnd/>
            <a:tailEnd/>
          </a:ln>
        </p:spPr>
        <p:txBody>
          <a:bodyPr/>
          <a:lstStyle/>
          <a:p>
            <a:pPr marL="342900" indent="-342900">
              <a:lnSpc>
                <a:spcPct val="150000"/>
              </a:lnSpc>
              <a:spcBef>
                <a:spcPct val="20000"/>
              </a:spcBef>
            </a:pPr>
            <a:endParaRPr lang="en-US" sz="2400" b="1">
              <a:solidFill>
                <a:schemeClr val="bg1"/>
              </a:solidFill>
            </a:endParaRPr>
          </a:p>
        </p:txBody>
      </p:sp>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500"/>
                                        <p:tgtEl>
                                          <p:spTgt spid="16386"/>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wheel(4)">
                                      <p:cBhvr>
                                        <p:cTn id="11" dur="2000"/>
                                        <p:tgtEl>
                                          <p:spTgt spid="1638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nodePh="1">
                                  <p:stCondLst>
                                    <p:cond delay="0"/>
                                  </p:stCondLst>
                                  <p:endCondLst>
                                    <p:cond evt="begin" delay="0">
                                      <p:tn val="14"/>
                                    </p:cond>
                                  </p:endCondLst>
                                  <p:childTnLst>
                                    <p:set>
                                      <p:cBhvr>
                                        <p:cTn id="15" dur="1" fill="hold">
                                          <p:stCondLst>
                                            <p:cond delay="0"/>
                                          </p:stCondLst>
                                        </p:cTn>
                                        <p:tgtEl>
                                          <p:spTgt spid="16390"/>
                                        </p:tgtEl>
                                        <p:attrNameLst>
                                          <p:attrName>style.visibility</p:attrName>
                                        </p:attrNameLst>
                                      </p:cBhvr>
                                      <p:to>
                                        <p:strVal val="visible"/>
                                      </p:to>
                                    </p:set>
                                    <p:animEffect transition="in" filter="checkerboard(across)">
                                      <p:cBhvr>
                                        <p:cTn id="16"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aa"/>
          <p:cNvSpPr>
            <a:spLocks noGrp="1" noChangeArrowheads="1"/>
          </p:cNvSpPr>
          <p:nvPr>
            <p:ph type="title"/>
          </p:nvPr>
        </p:nvSpPr>
        <p:spPr>
          <a:xfrm>
            <a:off x="457200" y="274638"/>
            <a:ext cx="8229600" cy="1282700"/>
          </a:xfrm>
          <a:blipFill dpi="0" rotWithShape="1">
            <a:blip r:embed="rId3">
              <a:lum bright="-60000"/>
            </a:blip>
            <a:srcRect/>
            <a:stretch>
              <a:fillRect/>
            </a:stretch>
          </a:blipFill>
        </p:spPr>
        <p:txBody>
          <a:bodyPr/>
          <a:lstStyle/>
          <a:p>
            <a:pPr eaLnBrk="1" hangingPunct="1"/>
            <a:r>
              <a:rPr lang="ar-SA" sz="2800" b="1" smtClean="0">
                <a:solidFill>
                  <a:schemeClr val="bg1"/>
                </a:solidFill>
                <a:cs typeface="Monotype Koufi" pitchFamily="2" charset="-78"/>
              </a:rPr>
              <a:t/>
            </a:r>
            <a:br>
              <a:rPr lang="ar-SA" sz="2800" b="1" smtClean="0">
                <a:solidFill>
                  <a:schemeClr val="bg1"/>
                </a:solidFill>
                <a:cs typeface="Monotype Koufi" pitchFamily="2" charset="-78"/>
              </a:rPr>
            </a:br>
            <a:r>
              <a:rPr lang="ar-JO" sz="2800" b="1" smtClean="0">
                <a:solidFill>
                  <a:schemeClr val="bg1"/>
                </a:solidFill>
                <a:cs typeface="Monotype Koufi" pitchFamily="2" charset="-78"/>
              </a:rPr>
              <a:t>تعليمات و إرشادات التعامل مع جهاز عرض البيانات </a:t>
            </a:r>
            <a:r>
              <a:rPr lang="ar-SA" sz="2800" b="1" smtClean="0">
                <a:solidFill>
                  <a:schemeClr val="bg1"/>
                </a:solidFill>
                <a:cs typeface="Monotype Koufi" pitchFamily="2" charset="-78"/>
              </a:rPr>
              <a:t/>
            </a:r>
            <a:br>
              <a:rPr lang="ar-SA" sz="2800" b="1" smtClean="0">
                <a:solidFill>
                  <a:schemeClr val="bg1"/>
                </a:solidFill>
                <a:cs typeface="Monotype Koufi" pitchFamily="2" charset="-78"/>
              </a:rPr>
            </a:br>
            <a:r>
              <a:rPr lang="ar-JO" sz="2800" b="1" smtClean="0">
                <a:solidFill>
                  <a:schemeClr val="bg1"/>
                </a:solidFill>
                <a:cs typeface="Monotype Koufi" pitchFamily="2" charset="-78"/>
              </a:rPr>
              <a:t>(</a:t>
            </a:r>
            <a:r>
              <a:rPr lang="en-US" sz="2800" b="1" smtClean="0">
                <a:solidFill>
                  <a:schemeClr val="bg1"/>
                </a:solidFill>
                <a:cs typeface="Monotype Koufi" pitchFamily="2" charset="-78"/>
              </a:rPr>
              <a:t>Data-Show </a:t>
            </a:r>
            <a:r>
              <a:rPr lang="ar-JO" sz="2800" b="1" smtClean="0">
                <a:solidFill>
                  <a:schemeClr val="bg1"/>
                </a:solidFill>
                <a:cs typeface="Monotype Koufi" pitchFamily="2" charset="-78"/>
              </a:rPr>
              <a:t> )</a:t>
            </a:r>
            <a:br>
              <a:rPr lang="ar-JO" sz="2800" b="1" smtClean="0">
                <a:solidFill>
                  <a:schemeClr val="bg1"/>
                </a:solidFill>
                <a:cs typeface="Monotype Koufi" pitchFamily="2" charset="-78"/>
              </a:rPr>
            </a:br>
            <a:endParaRPr lang="en-US" sz="2800" b="1" smtClean="0">
              <a:solidFill>
                <a:schemeClr val="bg1"/>
              </a:solidFill>
              <a:cs typeface="Monotype Koufi" pitchFamily="2" charset="-78"/>
            </a:endParaRPr>
          </a:p>
        </p:txBody>
      </p:sp>
      <p:sp>
        <p:nvSpPr>
          <p:cNvPr id="18435" name="Rectangle 3" descr="aa"/>
          <p:cNvSpPr>
            <a:spLocks noGrp="1" noChangeArrowheads="1"/>
          </p:cNvSpPr>
          <p:nvPr>
            <p:ph type="body" idx="1"/>
          </p:nvPr>
        </p:nvSpPr>
        <p:spPr>
          <a:xfrm>
            <a:off x="395288" y="2060575"/>
            <a:ext cx="8424862" cy="4525963"/>
          </a:xfrm>
          <a:blipFill dpi="0" rotWithShape="1">
            <a:blip r:embed="rId3">
              <a:lum bright="-66000"/>
            </a:blip>
            <a:srcRect/>
            <a:stretch>
              <a:fillRect/>
            </a:stretch>
          </a:blipFill>
        </p:spPr>
        <p:txBody>
          <a:bodyPr/>
          <a:lstStyle/>
          <a:p>
            <a:pPr algn="ctr" eaLnBrk="1" hangingPunct="1">
              <a:lnSpc>
                <a:spcPct val="150000"/>
              </a:lnSpc>
            </a:pPr>
            <a:r>
              <a:rPr lang="ar-JO" sz="2400" b="1" smtClean="0">
                <a:solidFill>
                  <a:schemeClr val="bg1"/>
                </a:solidFill>
              </a:rPr>
              <a:t>يرجى إطفاء الجهاز بضغط  زر الإغلاق (</a:t>
            </a:r>
            <a:r>
              <a:rPr lang="en-US" sz="2400" b="1" smtClean="0">
                <a:solidFill>
                  <a:schemeClr val="bg1"/>
                </a:solidFill>
              </a:rPr>
              <a:t> OFF </a:t>
            </a:r>
            <a:r>
              <a:rPr lang="ar-JO" sz="2400" b="1" smtClean="0">
                <a:solidFill>
                  <a:schemeClr val="bg1"/>
                </a:solidFill>
              </a:rPr>
              <a:t> ) الموجود على الجهاز</a:t>
            </a:r>
            <a:endParaRPr lang="ar-SA" sz="2400" b="1" smtClean="0">
              <a:solidFill>
                <a:schemeClr val="bg1"/>
              </a:solidFill>
            </a:endParaRPr>
          </a:p>
          <a:p>
            <a:pPr algn="ctr" eaLnBrk="1" hangingPunct="1">
              <a:lnSpc>
                <a:spcPct val="150000"/>
              </a:lnSpc>
              <a:buFontTx/>
              <a:buNone/>
            </a:pPr>
            <a:r>
              <a:rPr lang="ar-JO" sz="2400" b="1" smtClean="0">
                <a:solidFill>
                  <a:schemeClr val="bg1"/>
                </a:solidFill>
              </a:rPr>
              <a:t> أو بالريموت و عدم سحب سلك الكهرباء من القابس مباشرة إلى أن يبرد الجهاز .</a:t>
            </a:r>
          </a:p>
          <a:p>
            <a:pPr algn="ctr" eaLnBrk="1" hangingPunct="1">
              <a:lnSpc>
                <a:spcPct val="150000"/>
              </a:lnSpc>
            </a:pPr>
            <a:r>
              <a:rPr lang="ar-JO" sz="2400" b="1" smtClean="0">
                <a:solidFill>
                  <a:schemeClr val="bg1"/>
                </a:solidFill>
              </a:rPr>
              <a:t>لا تمسك الجهاز بيدين مبللتين ، وأبقيه بعيدا عن الغبار و الدخان والرطوبة والمصادر القابلة للاشتعال .</a:t>
            </a:r>
          </a:p>
          <a:p>
            <a:pPr algn="ctr" eaLnBrk="1" hangingPunct="1">
              <a:lnSpc>
                <a:spcPct val="150000"/>
              </a:lnSpc>
            </a:pPr>
            <a:r>
              <a:rPr lang="ar-JO" sz="2400" b="1" smtClean="0">
                <a:solidFill>
                  <a:schemeClr val="bg1"/>
                </a:solidFill>
              </a:rPr>
              <a:t>لا تعرض الجهاز لدرجات حرارة متغيرة سواء البرد الشديد  أو الحرارة الشديدة .</a:t>
            </a:r>
          </a:p>
          <a:p>
            <a:pPr algn="ctr" eaLnBrk="1" hangingPunct="1">
              <a:lnSpc>
                <a:spcPct val="150000"/>
              </a:lnSpc>
            </a:pPr>
            <a:r>
              <a:rPr lang="ar-JO" sz="2400" b="1" smtClean="0">
                <a:solidFill>
                  <a:schemeClr val="bg1"/>
                </a:solidFill>
              </a:rPr>
              <a:t>عدم إبقاء الجهاز موصولا بالكهرباء في حالة عدم استخدامه لعدة أيام . </a:t>
            </a:r>
          </a:p>
          <a:p>
            <a:pPr algn="ctr" eaLnBrk="1" hangingPunct="1">
              <a:lnSpc>
                <a:spcPct val="150000"/>
              </a:lnSpc>
            </a:pPr>
            <a:r>
              <a:rPr lang="ar-JO" sz="2400" b="1" smtClean="0">
                <a:solidFill>
                  <a:schemeClr val="bg1"/>
                </a:solidFill>
              </a:rPr>
              <a:t>عدم تغطية ثقوب التهوية الموجودة على الجهاز .</a:t>
            </a:r>
          </a:p>
        </p:txBody>
      </p:sp>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
                                        <p:tgtEl>
                                          <p:spTgt spid="18434"/>
                                        </p:tgtEl>
                                      </p:cBhvr>
                                    </p:animEffect>
                                    <p:anim calcmode="lin" valueType="num">
                                      <p:cBhvr>
                                        <p:cTn id="8" dur="400" fill="hold"/>
                                        <p:tgtEl>
                                          <p:spTgt spid="18434"/>
                                        </p:tgtEl>
                                        <p:attrNameLst>
                                          <p:attrName>ppt_x</p:attrName>
                                        </p:attrNameLst>
                                      </p:cBhvr>
                                      <p:tavLst>
                                        <p:tav tm="0">
                                          <p:val>
                                            <p:strVal val="#ppt_x"/>
                                          </p:val>
                                        </p:tav>
                                        <p:tav tm="100000">
                                          <p:val>
                                            <p:strVal val="#ppt_x"/>
                                          </p:val>
                                        </p:tav>
                                      </p:tavLst>
                                    </p:anim>
                                    <p:anim calcmode="lin" valueType="num">
                                      <p:cBhvr>
                                        <p:cTn id="9" dur="400" fill="hold"/>
                                        <p:tgtEl>
                                          <p:spTgt spid="1843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84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84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8435">
                                            <p:bg/>
                                          </p:spTgt>
                                        </p:tgtEl>
                                        <p:attrNameLst>
                                          <p:attrName>style.visibility</p:attrName>
                                        </p:attrNameLst>
                                      </p:cBhvr>
                                      <p:to>
                                        <p:strVal val="visible"/>
                                      </p:to>
                                    </p:set>
                                    <p:animEffect transition="in" filter="blinds(horizontal)">
                                      <p:cBhvr>
                                        <p:cTn id="15" dur="500"/>
                                        <p:tgtEl>
                                          <p:spTgt spid="18435">
                                            <p:bg/>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19" dur="500"/>
                                        <p:tgtEl>
                                          <p:spTgt spid="18435">
                                            <p:txEl>
                                              <p:pRg st="0" end="0"/>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23" dur="500"/>
                                        <p:tgtEl>
                                          <p:spTgt spid="18435">
                                            <p:txEl>
                                              <p:pRg st="1" end="1"/>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27" dur="500"/>
                                        <p:tgtEl>
                                          <p:spTgt spid="18435">
                                            <p:txEl>
                                              <p:pRg st="2" end="2"/>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31" dur="500"/>
                                        <p:tgtEl>
                                          <p:spTgt spid="18435">
                                            <p:txEl>
                                              <p:pRg st="3" end="3"/>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35" dur="500"/>
                                        <p:tgtEl>
                                          <p:spTgt spid="18435">
                                            <p:txEl>
                                              <p:pRg st="4" end="4"/>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39"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descr="aa"/>
          <p:cNvSpPr>
            <a:spLocks noGrp="1" noChangeArrowheads="1"/>
          </p:cNvSpPr>
          <p:nvPr>
            <p:ph type="body" idx="1"/>
          </p:nvPr>
        </p:nvSpPr>
        <p:spPr>
          <a:xfrm>
            <a:off x="0" y="0"/>
            <a:ext cx="9144000" cy="6858000"/>
          </a:xfrm>
          <a:blipFill dpi="0" rotWithShape="1">
            <a:blip r:embed="rId2">
              <a:lum bright="-54000" contrast="-12000"/>
            </a:blip>
            <a:srcRect/>
            <a:stretch>
              <a:fillRect/>
            </a:stretch>
          </a:blipFill>
        </p:spPr>
        <p:txBody>
          <a:bodyPr/>
          <a:lstStyle/>
          <a:p>
            <a:pPr algn="ctr" eaLnBrk="1" hangingPunct="1">
              <a:lnSpc>
                <a:spcPct val="150000"/>
              </a:lnSpc>
            </a:pPr>
            <a:endParaRPr lang="ar-SA" sz="2400" b="1" smtClean="0">
              <a:solidFill>
                <a:schemeClr val="bg1"/>
              </a:solidFill>
            </a:endParaRPr>
          </a:p>
          <a:p>
            <a:pPr algn="ctr" eaLnBrk="1" hangingPunct="1">
              <a:lnSpc>
                <a:spcPct val="150000"/>
              </a:lnSpc>
            </a:pPr>
            <a:r>
              <a:rPr lang="ar-JO" sz="2400" b="1" smtClean="0">
                <a:solidFill>
                  <a:schemeClr val="bg1"/>
                </a:solidFill>
              </a:rPr>
              <a:t>الحرص على وضع الجهاز على سطح  صلب و مستو</a:t>
            </a:r>
            <a:r>
              <a:rPr lang="ar-SA" sz="2400" b="1" smtClean="0">
                <a:solidFill>
                  <a:schemeClr val="bg1"/>
                </a:solidFill>
              </a:rPr>
              <a:t>ي</a:t>
            </a:r>
            <a:r>
              <a:rPr lang="ar-JO" sz="2400" b="1" smtClean="0">
                <a:solidFill>
                  <a:schemeClr val="bg1"/>
                </a:solidFill>
              </a:rPr>
              <a:t> </a:t>
            </a:r>
            <a:endParaRPr lang="ar-SA" sz="2400" b="1" smtClean="0">
              <a:solidFill>
                <a:schemeClr val="bg1"/>
              </a:solidFill>
            </a:endParaRPr>
          </a:p>
          <a:p>
            <a:pPr algn="ctr" eaLnBrk="1" hangingPunct="1">
              <a:lnSpc>
                <a:spcPct val="150000"/>
              </a:lnSpc>
              <a:buFontTx/>
              <a:buNone/>
            </a:pPr>
            <a:r>
              <a:rPr lang="ar-JO" sz="2400" b="1" smtClean="0">
                <a:solidFill>
                  <a:schemeClr val="bg1"/>
                </a:solidFill>
              </a:rPr>
              <a:t>و الحفاظ عليه من السقوط </a:t>
            </a:r>
            <a:endParaRPr lang="ar-SA" sz="2400" b="1" smtClean="0">
              <a:solidFill>
                <a:schemeClr val="bg1"/>
              </a:solidFill>
            </a:endParaRPr>
          </a:p>
          <a:p>
            <a:pPr algn="ctr" eaLnBrk="1" hangingPunct="1">
              <a:lnSpc>
                <a:spcPct val="150000"/>
              </a:lnSpc>
            </a:pPr>
            <a:r>
              <a:rPr lang="ar-JO" sz="2400" b="1" smtClean="0">
                <a:solidFill>
                  <a:schemeClr val="bg1"/>
                </a:solidFill>
              </a:rPr>
              <a:t>لتنظيف عدسة الجهاز </a:t>
            </a:r>
            <a:r>
              <a:rPr lang="ar-SA" sz="2400" b="1" smtClean="0">
                <a:solidFill>
                  <a:schemeClr val="bg1"/>
                </a:solidFill>
              </a:rPr>
              <a:t> ن</a:t>
            </a:r>
            <a:r>
              <a:rPr lang="ar-JO" sz="2400" b="1" smtClean="0">
                <a:solidFill>
                  <a:schemeClr val="bg1"/>
                </a:solidFill>
              </a:rPr>
              <a:t>ستخدم محلول تنظيف العدسات أو الكحول على قطعة قماش ناعمة ويكون تنظيف العدسة من الوسط إلى الخارج  مع عدم وضع المحلول مباشرة على العدسة ، وعدم استخدام محاليل كيماوية أو مناديل ورقية في التنظيف .</a:t>
            </a:r>
            <a:endParaRPr lang="ar-SA" sz="2400" b="1" smtClean="0">
              <a:solidFill>
                <a:schemeClr val="bg1"/>
              </a:solidFill>
            </a:endParaRPr>
          </a:p>
          <a:p>
            <a:pPr algn="ctr" eaLnBrk="1" hangingPunct="1">
              <a:lnSpc>
                <a:spcPct val="150000"/>
              </a:lnSpc>
            </a:pPr>
            <a:r>
              <a:rPr lang="ar-JO" sz="2400" b="1" smtClean="0">
                <a:solidFill>
                  <a:schemeClr val="bg1"/>
                </a:solidFill>
              </a:rPr>
              <a:t>لا تنظر</a:t>
            </a:r>
            <a:r>
              <a:rPr lang="ar-SA" sz="2400" b="1" smtClean="0">
                <a:solidFill>
                  <a:schemeClr val="bg1"/>
                </a:solidFill>
              </a:rPr>
              <a:t>ي</a:t>
            </a:r>
            <a:r>
              <a:rPr lang="ar-JO" sz="2400" b="1" smtClean="0">
                <a:solidFill>
                  <a:schemeClr val="bg1"/>
                </a:solidFill>
              </a:rPr>
              <a:t> مباشرة إلى العدسة عندما يكون الجهاز في وضع التشغيل و لا تعرض</a:t>
            </a:r>
            <a:r>
              <a:rPr lang="ar-SA" sz="2400" b="1" smtClean="0">
                <a:solidFill>
                  <a:schemeClr val="bg1"/>
                </a:solidFill>
              </a:rPr>
              <a:t>ي</a:t>
            </a:r>
            <a:r>
              <a:rPr lang="ar-JO" sz="2400" b="1" smtClean="0">
                <a:solidFill>
                  <a:schemeClr val="bg1"/>
                </a:solidFill>
              </a:rPr>
              <a:t> الجلد مباشرة لضوء العدسة .</a:t>
            </a:r>
          </a:p>
          <a:p>
            <a:pPr algn="ctr" eaLnBrk="1" hangingPunct="1">
              <a:lnSpc>
                <a:spcPct val="150000"/>
              </a:lnSpc>
            </a:pPr>
            <a:r>
              <a:rPr lang="ar-JO" sz="2400" b="1" smtClean="0">
                <a:solidFill>
                  <a:schemeClr val="bg1"/>
                </a:solidFill>
              </a:rPr>
              <a:t>احرص</a:t>
            </a:r>
            <a:r>
              <a:rPr lang="ar-SA" sz="2400" b="1" smtClean="0">
                <a:solidFill>
                  <a:schemeClr val="bg1"/>
                </a:solidFill>
              </a:rPr>
              <a:t>ي</a:t>
            </a:r>
            <a:r>
              <a:rPr lang="ar-JO" sz="2400" b="1" smtClean="0">
                <a:solidFill>
                  <a:schemeClr val="bg1"/>
                </a:solidFill>
              </a:rPr>
              <a:t> على عدم تعليق الجهاز بالسقف إلا بوجود الفني المختص .</a:t>
            </a:r>
          </a:p>
          <a:p>
            <a:pPr algn="ctr" eaLnBrk="1" hangingPunct="1">
              <a:lnSpc>
                <a:spcPct val="150000"/>
              </a:lnSpc>
            </a:pPr>
            <a:endParaRPr lang="ar-JO" sz="2400" b="1" smtClean="0">
              <a:solidFill>
                <a:schemeClr val="bg1"/>
              </a:solidFill>
            </a:endParaRPr>
          </a:p>
          <a:p>
            <a:pPr algn="ctr" eaLnBrk="1" hangingPunct="1">
              <a:lnSpc>
                <a:spcPct val="150000"/>
              </a:lnSpc>
              <a:buFontTx/>
              <a:buNone/>
            </a:pPr>
            <a:endParaRPr lang="en-US" sz="2400" b="1" smtClean="0">
              <a:solidFill>
                <a:schemeClr val="bg1"/>
              </a:solidFill>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555">
                                            <p:bg/>
                                          </p:spTgt>
                                        </p:tgtEl>
                                        <p:attrNameLst>
                                          <p:attrName>style.visibility</p:attrName>
                                        </p:attrNameLst>
                                      </p:cBhvr>
                                      <p:to>
                                        <p:strVal val="visible"/>
                                      </p:to>
                                    </p:set>
                                    <p:animEffect transition="in" filter="blinds(horizontal)">
                                      <p:cBhvr>
                                        <p:cTn id="7" dur="500"/>
                                        <p:tgtEl>
                                          <p:spTgt spid="23555">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1" dur="500"/>
                                        <p:tgtEl>
                                          <p:spTgt spid="23555">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5" dur="500"/>
                                        <p:tgtEl>
                                          <p:spTgt spid="23555">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19" dur="500"/>
                                        <p:tgtEl>
                                          <p:spTgt spid="23555">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3" dur="500"/>
                                        <p:tgtEl>
                                          <p:spTgt spid="23555">
                                            <p:txEl>
                                              <p:pRg st="4" end="4"/>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Effect transition="in" filter="blinds(horizontal)">
                                      <p:cBhvr>
                                        <p:cTn id="27"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descr="aa"/>
          <p:cNvSpPr>
            <a:spLocks noGrp="1" noChangeArrowheads="1"/>
          </p:cNvSpPr>
          <p:nvPr>
            <p:ph type="subTitle" idx="1"/>
          </p:nvPr>
        </p:nvSpPr>
        <p:spPr>
          <a:xfrm>
            <a:off x="0" y="0"/>
            <a:ext cx="9144000" cy="6858000"/>
          </a:xfrm>
          <a:blipFill dpi="0" rotWithShape="1">
            <a:blip r:embed="rId3">
              <a:lum bright="-54000" contrast="-12000"/>
            </a:blip>
            <a:srcRect/>
            <a:stretch>
              <a:fillRect/>
            </a:stretch>
          </a:blipFill>
        </p:spPr>
        <p:txBody>
          <a:bodyPr/>
          <a:lstStyle/>
          <a:p>
            <a:pPr eaLnBrk="1" hangingPunct="1">
              <a:lnSpc>
                <a:spcPct val="150000"/>
              </a:lnSpc>
            </a:pPr>
            <a:endParaRPr lang="ar-SA" sz="2400" b="1" smtClean="0">
              <a:solidFill>
                <a:schemeClr val="bg1"/>
              </a:solidFill>
            </a:endParaRPr>
          </a:p>
          <a:p>
            <a:pPr eaLnBrk="1" hangingPunct="1">
              <a:lnSpc>
                <a:spcPct val="150000"/>
              </a:lnSpc>
            </a:pPr>
            <a:endParaRPr lang="ar-SA" sz="2400" b="1" smtClean="0">
              <a:solidFill>
                <a:schemeClr val="bg1"/>
              </a:solidFill>
            </a:endParaRPr>
          </a:p>
          <a:p>
            <a:pPr eaLnBrk="1" hangingPunct="1">
              <a:lnSpc>
                <a:spcPct val="150000"/>
              </a:lnSpc>
            </a:pPr>
            <a:r>
              <a:rPr lang="ar-JO" sz="2400" b="1" smtClean="0">
                <a:solidFill>
                  <a:schemeClr val="bg1"/>
                </a:solidFill>
              </a:rPr>
              <a:t>في حالة عدم ثبات الصورة </a:t>
            </a:r>
            <a:r>
              <a:rPr lang="ar-SA" sz="2400" b="1" smtClean="0">
                <a:solidFill>
                  <a:schemeClr val="bg1"/>
                </a:solidFill>
              </a:rPr>
              <a:t>ن</a:t>
            </a:r>
            <a:r>
              <a:rPr lang="ar-JO" sz="2400" b="1" smtClean="0">
                <a:solidFill>
                  <a:schemeClr val="bg1"/>
                </a:solidFill>
              </a:rPr>
              <a:t>ضغط زر </a:t>
            </a:r>
            <a:r>
              <a:rPr lang="en-US" sz="2400" b="1" smtClean="0">
                <a:solidFill>
                  <a:schemeClr val="bg1"/>
                </a:solidFill>
              </a:rPr>
              <a:t> Auto Image </a:t>
            </a:r>
            <a:r>
              <a:rPr lang="ar-JO" sz="2400" b="1" smtClean="0">
                <a:solidFill>
                  <a:schemeClr val="bg1"/>
                </a:solidFill>
              </a:rPr>
              <a:t> </a:t>
            </a:r>
            <a:endParaRPr lang="ar-SA" sz="2400" b="1" smtClean="0">
              <a:solidFill>
                <a:schemeClr val="bg1"/>
              </a:solidFill>
            </a:endParaRPr>
          </a:p>
          <a:p>
            <a:pPr eaLnBrk="1" hangingPunct="1">
              <a:lnSpc>
                <a:spcPct val="150000"/>
              </a:lnSpc>
            </a:pPr>
            <a:r>
              <a:rPr lang="ar-JO" sz="2400" b="1" smtClean="0">
                <a:solidFill>
                  <a:schemeClr val="bg1"/>
                </a:solidFill>
              </a:rPr>
              <a:t>أو زر </a:t>
            </a:r>
            <a:r>
              <a:rPr lang="en-US" sz="2400" b="1" smtClean="0">
                <a:solidFill>
                  <a:schemeClr val="bg1"/>
                </a:solidFill>
              </a:rPr>
              <a:t> Image Sync </a:t>
            </a:r>
            <a:r>
              <a:rPr lang="ar-JO" sz="2400" b="1" smtClean="0">
                <a:solidFill>
                  <a:schemeClr val="bg1"/>
                </a:solidFill>
              </a:rPr>
              <a:t> إن وجد ، في حال عدم وجوده </a:t>
            </a:r>
            <a:endParaRPr lang="ar-SA" sz="2400" b="1" smtClean="0">
              <a:solidFill>
                <a:schemeClr val="bg1"/>
              </a:solidFill>
            </a:endParaRPr>
          </a:p>
          <a:p>
            <a:pPr eaLnBrk="1" hangingPunct="1">
              <a:lnSpc>
                <a:spcPct val="150000"/>
              </a:lnSpc>
            </a:pPr>
            <a:r>
              <a:rPr lang="ar-SA" sz="2400" b="1" smtClean="0">
                <a:solidFill>
                  <a:schemeClr val="bg1"/>
                </a:solidFill>
              </a:rPr>
              <a:t>ن</a:t>
            </a:r>
            <a:r>
              <a:rPr lang="ar-JO" sz="2400" b="1" smtClean="0">
                <a:solidFill>
                  <a:schemeClr val="bg1"/>
                </a:solidFill>
              </a:rPr>
              <a:t>عدّل وضوح شاشة الكمبيوتر ( </a:t>
            </a:r>
            <a:r>
              <a:rPr lang="en-US" sz="2400" b="1" smtClean="0">
                <a:solidFill>
                  <a:schemeClr val="bg1"/>
                </a:solidFill>
              </a:rPr>
              <a:t>Resolution</a:t>
            </a:r>
            <a:r>
              <a:rPr lang="ar-JO" sz="2400" b="1" smtClean="0">
                <a:solidFill>
                  <a:schemeClr val="bg1"/>
                </a:solidFill>
              </a:rPr>
              <a:t> ) لتكون متوافقة </a:t>
            </a:r>
            <a:endParaRPr lang="ar-SA" sz="2400" b="1" smtClean="0">
              <a:solidFill>
                <a:schemeClr val="bg1"/>
              </a:solidFill>
            </a:endParaRPr>
          </a:p>
          <a:p>
            <a:pPr eaLnBrk="1" hangingPunct="1">
              <a:lnSpc>
                <a:spcPct val="150000"/>
              </a:lnSpc>
            </a:pPr>
            <a:r>
              <a:rPr lang="ar-JO" sz="2400" b="1" smtClean="0">
                <a:solidFill>
                  <a:schemeClr val="bg1"/>
                </a:solidFill>
              </a:rPr>
              <a:t>مع وضوح شاشة  جهاز العرض .</a:t>
            </a:r>
            <a:endParaRPr lang="ar-SA" sz="2400" b="1" smtClean="0">
              <a:solidFill>
                <a:schemeClr val="bg1"/>
              </a:solidFill>
            </a:endParaRPr>
          </a:p>
          <a:p>
            <a:pPr eaLnBrk="1" hangingPunct="1">
              <a:buFontTx/>
              <a:buChar char="•"/>
            </a:pPr>
            <a:r>
              <a:rPr lang="ar-JO" sz="2400" b="1" smtClean="0">
                <a:solidFill>
                  <a:schemeClr val="bg1"/>
                </a:solidFill>
              </a:rPr>
              <a:t>في حالة عدم ظهور الصورة نهائيا : </a:t>
            </a:r>
          </a:p>
          <a:p>
            <a:pPr eaLnBrk="1" hangingPunct="1"/>
            <a:r>
              <a:rPr lang="ar-JO" sz="2400" b="1" smtClean="0">
                <a:solidFill>
                  <a:schemeClr val="bg1"/>
                </a:solidFill>
              </a:rPr>
              <a:t>* </a:t>
            </a:r>
            <a:r>
              <a:rPr lang="ar-SA" sz="2400" b="1" smtClean="0">
                <a:solidFill>
                  <a:schemeClr val="bg1"/>
                </a:solidFill>
              </a:rPr>
              <a:t>ن</a:t>
            </a:r>
            <a:r>
              <a:rPr lang="ar-JO" sz="2400" b="1" smtClean="0">
                <a:solidFill>
                  <a:schemeClr val="bg1"/>
                </a:solidFill>
              </a:rPr>
              <a:t>تأكد من توصيل الكهرباء بملاحظة ضوء التشغيل الأخضر .</a:t>
            </a:r>
          </a:p>
          <a:p>
            <a:pPr eaLnBrk="1" hangingPunct="1"/>
            <a:r>
              <a:rPr lang="ar-JO" sz="2400" b="1" smtClean="0">
                <a:solidFill>
                  <a:schemeClr val="bg1"/>
                </a:solidFill>
              </a:rPr>
              <a:t>* </a:t>
            </a:r>
            <a:r>
              <a:rPr lang="ar-SA" sz="2400" b="1" smtClean="0">
                <a:solidFill>
                  <a:schemeClr val="bg1"/>
                </a:solidFill>
              </a:rPr>
              <a:t>ن</a:t>
            </a:r>
            <a:r>
              <a:rPr lang="ar-JO" sz="2400" b="1" smtClean="0">
                <a:solidFill>
                  <a:schemeClr val="bg1"/>
                </a:solidFill>
              </a:rPr>
              <a:t>تأكد من أن اللمبة الموجودة في حالة </a:t>
            </a:r>
            <a:r>
              <a:rPr lang="en-US" sz="2400" b="1" smtClean="0">
                <a:solidFill>
                  <a:schemeClr val="bg1"/>
                </a:solidFill>
              </a:rPr>
              <a:t> firing </a:t>
            </a:r>
            <a:r>
              <a:rPr lang="ar-JO" sz="2400" b="1" smtClean="0">
                <a:solidFill>
                  <a:schemeClr val="bg1"/>
                </a:solidFill>
              </a:rPr>
              <a:t> .</a:t>
            </a:r>
          </a:p>
          <a:p>
            <a:pPr eaLnBrk="1" hangingPunct="1"/>
            <a:r>
              <a:rPr lang="ar-JO" sz="2400" b="1" smtClean="0">
                <a:solidFill>
                  <a:schemeClr val="bg1"/>
                </a:solidFill>
              </a:rPr>
              <a:t>* </a:t>
            </a:r>
            <a:r>
              <a:rPr lang="ar-SA" sz="2400" b="1" smtClean="0">
                <a:solidFill>
                  <a:schemeClr val="bg1"/>
                </a:solidFill>
              </a:rPr>
              <a:t>ن</a:t>
            </a:r>
            <a:r>
              <a:rPr lang="ar-JO" sz="2400" b="1" smtClean="0">
                <a:solidFill>
                  <a:schemeClr val="bg1"/>
                </a:solidFill>
              </a:rPr>
              <a:t>تأكد  من الكيبل الموصول بجهاز الكمبيوتر .</a:t>
            </a:r>
            <a:endParaRPr lang="ar-SA" sz="2400" b="1" smtClean="0">
              <a:solidFill>
                <a:schemeClr val="bg1"/>
              </a:solidFill>
            </a:endParaRPr>
          </a:p>
          <a:p>
            <a:pPr eaLnBrk="1" hangingPunct="1">
              <a:buFontTx/>
              <a:buChar char="•"/>
            </a:pPr>
            <a:endParaRPr lang="ar-SA" sz="2400" b="1" smtClean="0">
              <a:solidFill>
                <a:schemeClr val="bg1"/>
              </a:solidFill>
            </a:endParaRPr>
          </a:p>
          <a:p>
            <a:pPr eaLnBrk="1" hangingPunct="1"/>
            <a:endParaRPr lang="ar-SA" sz="2400" b="1" smtClean="0">
              <a:solidFill>
                <a:schemeClr val="bg1"/>
              </a:solidFill>
            </a:endParaRPr>
          </a:p>
          <a:p>
            <a:pPr eaLnBrk="1" hangingPunct="1">
              <a:buFontTx/>
              <a:buChar char="•"/>
            </a:pPr>
            <a:endParaRPr lang="en-US" sz="2400" b="1" smtClean="0">
              <a:solidFill>
                <a:schemeClr val="bg1"/>
              </a:solidFill>
            </a:endParaRPr>
          </a:p>
        </p:txBody>
      </p:sp>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11">
                                            <p:bg/>
                                          </p:spTgt>
                                        </p:tgtEl>
                                        <p:attrNameLst>
                                          <p:attrName>style.visibility</p:attrName>
                                        </p:attrNameLst>
                                      </p:cBhvr>
                                      <p:to>
                                        <p:strVal val="visible"/>
                                      </p:to>
                                    </p:set>
                                    <p:animEffect transition="in" filter="blinds(horizontal)">
                                      <p:cBhvr>
                                        <p:cTn id="7" dur="500"/>
                                        <p:tgtEl>
                                          <p:spTgt spid="17411">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1" dur="500"/>
                                        <p:tgtEl>
                                          <p:spTgt spid="17411">
                                            <p:txEl>
                                              <p:pRg st="2" end="2"/>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15" dur="500"/>
                                        <p:tgtEl>
                                          <p:spTgt spid="17411">
                                            <p:txEl>
                                              <p:pRg st="3" end="3"/>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19" dur="500"/>
                                        <p:tgtEl>
                                          <p:spTgt spid="17411">
                                            <p:txEl>
                                              <p:pRg st="4" end="4"/>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23" dur="500"/>
                                        <p:tgtEl>
                                          <p:spTgt spid="17411">
                                            <p:txEl>
                                              <p:pRg st="5" end="5"/>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27" dur="500"/>
                                        <p:tgtEl>
                                          <p:spTgt spid="17411">
                                            <p:txEl>
                                              <p:pRg st="6" end="6"/>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Effect transition="in" filter="blinds(horizontal)">
                                      <p:cBhvr>
                                        <p:cTn id="31" dur="500"/>
                                        <p:tgtEl>
                                          <p:spTgt spid="17411">
                                            <p:txEl>
                                              <p:pRg st="7" end="7"/>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7411">
                                            <p:txEl>
                                              <p:pRg st="8" end="8"/>
                                            </p:txEl>
                                          </p:spTgt>
                                        </p:tgtEl>
                                        <p:attrNameLst>
                                          <p:attrName>style.visibility</p:attrName>
                                        </p:attrNameLst>
                                      </p:cBhvr>
                                      <p:to>
                                        <p:strVal val="visible"/>
                                      </p:to>
                                    </p:set>
                                    <p:animEffect transition="in" filter="blinds(horizontal)">
                                      <p:cBhvr>
                                        <p:cTn id="35" dur="500"/>
                                        <p:tgtEl>
                                          <p:spTgt spid="17411">
                                            <p:txEl>
                                              <p:pRg st="8" end="8"/>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7411">
                                            <p:txEl>
                                              <p:pRg st="9" end="9"/>
                                            </p:txEl>
                                          </p:spTgt>
                                        </p:tgtEl>
                                        <p:attrNameLst>
                                          <p:attrName>style.visibility</p:attrName>
                                        </p:attrNameLst>
                                      </p:cBhvr>
                                      <p:to>
                                        <p:strVal val="visible"/>
                                      </p:to>
                                    </p:set>
                                    <p:animEffect transition="in" filter="blinds(horizontal)">
                                      <p:cBhvr>
                                        <p:cTn id="39"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descr="aa"/>
          <p:cNvSpPr>
            <a:spLocks noGrp="1" noChangeArrowheads="1"/>
          </p:cNvSpPr>
          <p:nvPr>
            <p:ph type="body" idx="1"/>
          </p:nvPr>
        </p:nvSpPr>
        <p:spPr>
          <a:xfrm>
            <a:off x="0" y="2133600"/>
            <a:ext cx="9144000" cy="2590800"/>
          </a:xfrm>
          <a:blipFill dpi="0" rotWithShape="1">
            <a:blip r:embed="rId2">
              <a:lum bright="-60000" contrast="-6000"/>
            </a:blip>
            <a:srcRect/>
            <a:stretch>
              <a:fillRect/>
            </a:stretch>
          </a:blipFill>
        </p:spPr>
        <p:txBody>
          <a:bodyPr/>
          <a:lstStyle/>
          <a:p>
            <a:pPr algn="ctr">
              <a:lnSpc>
                <a:spcPct val="80000"/>
              </a:lnSpc>
              <a:buFontTx/>
              <a:buNone/>
            </a:pPr>
            <a:endParaRPr lang="ar-SA" sz="2800" dirty="0" smtClean="0">
              <a:solidFill>
                <a:schemeClr val="bg1"/>
              </a:solidFill>
              <a:cs typeface="Monotype Koufi" pitchFamily="2" charset="-78"/>
            </a:endParaRPr>
          </a:p>
          <a:p>
            <a:pPr algn="ctr">
              <a:lnSpc>
                <a:spcPct val="80000"/>
              </a:lnSpc>
              <a:buFontTx/>
              <a:buNone/>
            </a:pPr>
            <a:r>
              <a:rPr lang="ar-SA" sz="2800" dirty="0" err="1" smtClean="0">
                <a:solidFill>
                  <a:schemeClr val="bg1"/>
                </a:solidFill>
                <a:cs typeface="Monotype Koufi" pitchFamily="2" charset="-78"/>
              </a:rPr>
              <a:t>اشكركم</a:t>
            </a:r>
            <a:r>
              <a:rPr lang="ar-SA" sz="2800" dirty="0" smtClean="0">
                <a:solidFill>
                  <a:schemeClr val="bg1"/>
                </a:solidFill>
                <a:cs typeface="Monotype Koufi" pitchFamily="2" charset="-78"/>
              </a:rPr>
              <a:t> على متابعتكم</a:t>
            </a:r>
          </a:p>
          <a:p>
            <a:pPr algn="ctr">
              <a:lnSpc>
                <a:spcPct val="80000"/>
              </a:lnSpc>
              <a:buFontTx/>
              <a:buNone/>
            </a:pPr>
            <a:r>
              <a:rPr lang="ar-SA" sz="2800" dirty="0" smtClean="0">
                <a:solidFill>
                  <a:schemeClr val="bg1"/>
                </a:solidFill>
                <a:cs typeface="Monotype Koufi" pitchFamily="2" charset="-78"/>
              </a:rPr>
              <a:t>وأرجو </a:t>
            </a:r>
            <a:r>
              <a:rPr lang="ar-SA" sz="2800" dirty="0" err="1" smtClean="0">
                <a:solidFill>
                  <a:schemeClr val="bg1"/>
                </a:solidFill>
                <a:cs typeface="Monotype Koufi" pitchFamily="2" charset="-78"/>
              </a:rPr>
              <a:t>ان</a:t>
            </a:r>
            <a:r>
              <a:rPr lang="ar-SA" sz="2800" dirty="0" smtClean="0">
                <a:solidFill>
                  <a:schemeClr val="bg1"/>
                </a:solidFill>
                <a:cs typeface="Monotype Koufi" pitchFamily="2" charset="-78"/>
              </a:rPr>
              <a:t> </a:t>
            </a:r>
            <a:r>
              <a:rPr lang="ar-SA" sz="2800" dirty="0" err="1" smtClean="0">
                <a:solidFill>
                  <a:schemeClr val="bg1"/>
                </a:solidFill>
                <a:cs typeface="Monotype Koufi" pitchFamily="2" charset="-78"/>
              </a:rPr>
              <a:t>اكون</a:t>
            </a:r>
            <a:r>
              <a:rPr lang="ar-SA" sz="2800" dirty="0" smtClean="0">
                <a:solidFill>
                  <a:schemeClr val="bg1"/>
                </a:solidFill>
                <a:cs typeface="Monotype Koufi" pitchFamily="2" charset="-78"/>
              </a:rPr>
              <a:t> قد قدمت لكم </a:t>
            </a:r>
            <a:r>
              <a:rPr lang="ar-SA" sz="2800" dirty="0" err="1" smtClean="0">
                <a:solidFill>
                  <a:schemeClr val="bg1"/>
                </a:solidFill>
                <a:cs typeface="Monotype Koufi" pitchFamily="2" charset="-78"/>
              </a:rPr>
              <a:t>مافيه</a:t>
            </a:r>
            <a:r>
              <a:rPr lang="ar-SA" sz="2800" dirty="0" smtClean="0">
                <a:solidFill>
                  <a:schemeClr val="bg1"/>
                </a:solidFill>
                <a:cs typeface="Monotype Koufi" pitchFamily="2" charset="-78"/>
              </a:rPr>
              <a:t> الفائدة </a:t>
            </a:r>
            <a:r>
              <a:rPr lang="ar-SA" sz="2800" dirty="0" smtClean="0">
                <a:solidFill>
                  <a:schemeClr val="bg1"/>
                </a:solidFill>
                <a:cs typeface="Monotype Koufi" pitchFamily="2" charset="-78"/>
              </a:rPr>
              <a:t>للجميع</a:t>
            </a:r>
          </a:p>
          <a:p>
            <a:pPr algn="ctr">
              <a:lnSpc>
                <a:spcPct val="80000"/>
              </a:lnSpc>
              <a:buFontTx/>
              <a:buNone/>
            </a:pPr>
            <a:r>
              <a:rPr lang="ar-SA" sz="2800" dirty="0" smtClean="0">
                <a:solidFill>
                  <a:schemeClr val="bg1"/>
                </a:solidFill>
                <a:cs typeface="Monotype Koufi" pitchFamily="2" charset="-78"/>
              </a:rPr>
              <a:t>عمل / فرسان </a:t>
            </a:r>
            <a:r>
              <a:rPr lang="ar-SA" sz="2800" dirty="0" err="1" smtClean="0">
                <a:solidFill>
                  <a:schemeClr val="bg1"/>
                </a:solidFill>
                <a:cs typeface="Monotype Koufi" pitchFamily="2" charset="-78"/>
              </a:rPr>
              <a:t>العبسي</a:t>
            </a:r>
            <a:r>
              <a:rPr lang="ar-SA" sz="2800" dirty="0" smtClean="0">
                <a:solidFill>
                  <a:schemeClr val="bg1"/>
                </a:solidFill>
                <a:cs typeface="Monotype Koufi" pitchFamily="2" charset="-78"/>
              </a:rPr>
              <a:t> </a:t>
            </a:r>
          </a:p>
          <a:p>
            <a:pPr algn="ctr">
              <a:lnSpc>
                <a:spcPct val="80000"/>
              </a:lnSpc>
              <a:buFontTx/>
              <a:buNone/>
            </a:pPr>
            <a:r>
              <a:rPr lang="ar-SA" sz="2800" dirty="0" smtClean="0">
                <a:solidFill>
                  <a:schemeClr val="bg1"/>
                </a:solidFill>
                <a:cs typeface="Monotype Koufi" pitchFamily="2" charset="-78"/>
              </a:rPr>
              <a:t>بريد </a:t>
            </a:r>
            <a:r>
              <a:rPr lang="ar-SA" sz="2800" dirty="0" err="1" smtClean="0">
                <a:solidFill>
                  <a:schemeClr val="bg1"/>
                </a:solidFill>
                <a:cs typeface="Monotype Koufi" pitchFamily="2" charset="-78"/>
              </a:rPr>
              <a:t>ألكتروني</a:t>
            </a:r>
            <a:r>
              <a:rPr lang="ar-SA" sz="2800" dirty="0" smtClean="0">
                <a:solidFill>
                  <a:schemeClr val="bg1"/>
                </a:solidFill>
                <a:cs typeface="Monotype Koufi" pitchFamily="2" charset="-78"/>
              </a:rPr>
              <a:t> : </a:t>
            </a:r>
            <a:r>
              <a:rPr lang="en-US" sz="2800" smtClean="0">
                <a:solidFill>
                  <a:schemeClr val="bg1"/>
                </a:solidFill>
                <a:cs typeface="Monotype Koufi" pitchFamily="2" charset="-78"/>
              </a:rPr>
              <a:t>furssan@hotmail.com</a:t>
            </a:r>
            <a:endParaRPr lang="ar-SA" sz="2800" smtClean="0">
              <a:solidFill>
                <a:schemeClr val="bg1"/>
              </a:solidFill>
              <a:cs typeface="Monotype Koufi" pitchFamily="2" charset="-78"/>
            </a:endParaRPr>
          </a:p>
          <a:p>
            <a:pPr algn="ctr">
              <a:lnSpc>
                <a:spcPct val="80000"/>
              </a:lnSpc>
              <a:buFontTx/>
              <a:buNone/>
            </a:pPr>
            <a:endParaRPr lang="ar-SA" sz="2800" dirty="0" smtClean="0">
              <a:solidFill>
                <a:schemeClr val="bg1"/>
              </a:solidFill>
              <a:cs typeface="Monotype Koufi" pitchFamily="2" charset="-78"/>
            </a:endParaRPr>
          </a:p>
          <a:p>
            <a:pPr algn="ctr">
              <a:lnSpc>
                <a:spcPct val="80000"/>
              </a:lnSpc>
              <a:buFontTx/>
              <a:buNone/>
            </a:pPr>
            <a:endParaRPr lang="en-US" sz="2800" dirty="0" smtClean="0">
              <a:solidFill>
                <a:schemeClr val="bg1"/>
              </a:solidFill>
              <a:cs typeface="Monotype Koufi" pitchFamily="2" charset="-78"/>
            </a:endParaRPr>
          </a:p>
        </p:txBody>
      </p:sp>
      <p:sp>
        <p:nvSpPr>
          <p:cNvPr id="17412" name="Rectangle 4"/>
          <p:cNvSpPr>
            <a:spLocks noChangeArrowheads="1"/>
          </p:cNvSpPr>
          <p:nvPr/>
        </p:nvSpPr>
        <p:spPr bwMode="auto">
          <a:xfrm>
            <a:off x="323850" y="4437063"/>
            <a:ext cx="2987675" cy="1470025"/>
          </a:xfrm>
          <a:prstGeom prst="rect">
            <a:avLst/>
          </a:prstGeom>
          <a:noFill/>
          <a:ln w="9525">
            <a:noFill/>
            <a:miter lim="800000"/>
            <a:headEnd/>
            <a:tailEnd/>
          </a:ln>
        </p:spPr>
        <p:txBody>
          <a:bodyPr anchor="ctr"/>
          <a:lstStyle/>
          <a:p>
            <a:endParaRPr lang="en-US" sz="2800">
              <a:solidFill>
                <a:schemeClr val="bg1"/>
              </a:solidFill>
              <a:cs typeface="Monotype Koufi" pitchFamily="2" charset="-78"/>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5">
                                            <p:bg/>
                                          </p:spTgt>
                                        </p:tgtEl>
                                        <p:attrNameLst>
                                          <p:attrName>style.visibility</p:attrName>
                                        </p:attrNameLst>
                                      </p:cBhvr>
                                      <p:to>
                                        <p:strVal val="visible"/>
                                      </p:to>
                                    </p:set>
                                    <p:animEffect transition="in" filter="dissolve">
                                      <p:cBhvr>
                                        <p:cTn id="7" dur="500"/>
                                        <p:tgtEl>
                                          <p:spTgt spid="38915">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dissolve">
                                      <p:cBhvr>
                                        <p:cTn id="11" dur="500"/>
                                        <p:tgtEl>
                                          <p:spTgt spid="3891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dissolve">
                                      <p:cBhvr>
                                        <p:cTn id="15" dur="500"/>
                                        <p:tgtEl>
                                          <p:spTgt spid="389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8915">
                                            <p:txEl>
                                              <p:pRg st="3" end="3"/>
                                            </p:txEl>
                                          </p:spTgt>
                                        </p:tgtEl>
                                        <p:attrNameLst>
                                          <p:attrName>style.visibility</p:attrName>
                                        </p:attrNameLst>
                                      </p:cBhvr>
                                      <p:to>
                                        <p:strVal val="visible"/>
                                      </p:to>
                                    </p:set>
                                    <p:animEffect transition="in" filter="dissolve">
                                      <p:cBhvr>
                                        <p:cTn id="20" dur="500"/>
                                        <p:tgtEl>
                                          <p:spTgt spid="3891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animEffect transition="in" filter="dissolve">
                                      <p:cBhvr>
                                        <p:cTn id="25" dur="500"/>
                                        <p:tgtEl>
                                          <p:spTgt spid="3891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1" nodeType="clickEffect">
                                  <p:stCondLst>
                                    <p:cond delay="0"/>
                                  </p:stCondLst>
                                  <p:childTnLst>
                                    <p:animEffect transition="out" filter="fade">
                                      <p:cBhvr>
                                        <p:cTn id="29" dur="500" tmFilter="0, 0; .2, .5; .8, .5; 1, 0"/>
                                        <p:tgtEl>
                                          <p:spTgt spid="38915">
                                            <p:bg/>
                                          </p:spTgt>
                                        </p:tgtEl>
                                      </p:cBhvr>
                                    </p:animEffect>
                                    <p:animScale>
                                      <p:cBhvr>
                                        <p:cTn id="30" dur="250" autoRev="1" fill="hold"/>
                                        <p:tgtEl>
                                          <p:spTgt spid="38915">
                                            <p:bg/>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1" nodeType="clickEffect">
                                  <p:stCondLst>
                                    <p:cond delay="0"/>
                                  </p:stCondLst>
                                  <p:childTnLst>
                                    <p:animEffect transition="out" filter="fade">
                                      <p:cBhvr>
                                        <p:cTn id="34" dur="500" tmFilter="0, 0; .2, .5; .8, .5; 1, 0"/>
                                        <p:tgtEl>
                                          <p:spTgt spid="38915">
                                            <p:txEl>
                                              <p:pRg st="1" end="1"/>
                                            </p:txEl>
                                          </p:spTgt>
                                        </p:tgtEl>
                                      </p:cBhvr>
                                    </p:animEffect>
                                    <p:animScale>
                                      <p:cBhvr>
                                        <p:cTn id="35" dur="250" autoRev="1" fill="hold"/>
                                        <p:tgtEl>
                                          <p:spTgt spid="38915">
                                            <p:txEl>
                                              <p:pRg st="1" end="1"/>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1" nodeType="clickEffect">
                                  <p:stCondLst>
                                    <p:cond delay="0"/>
                                  </p:stCondLst>
                                  <p:childTnLst>
                                    <p:animEffect transition="out" filter="fade">
                                      <p:cBhvr>
                                        <p:cTn id="39" dur="500" tmFilter="0, 0; .2, .5; .8, .5; 1, 0"/>
                                        <p:tgtEl>
                                          <p:spTgt spid="38915">
                                            <p:txEl>
                                              <p:pRg st="2" end="2"/>
                                            </p:txEl>
                                          </p:spTgt>
                                        </p:tgtEl>
                                      </p:cBhvr>
                                    </p:animEffect>
                                    <p:animScale>
                                      <p:cBhvr>
                                        <p:cTn id="40" dur="250" autoRev="1" fill="hold"/>
                                        <p:tgtEl>
                                          <p:spTgt spid="38915">
                                            <p:txEl>
                                              <p:pRg st="2" end="2"/>
                                            </p:txEl>
                                          </p:spTgt>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1" nodeType="clickEffect">
                                  <p:stCondLst>
                                    <p:cond delay="0"/>
                                  </p:stCondLst>
                                  <p:childTnLst>
                                    <p:animEffect transition="out" filter="fade">
                                      <p:cBhvr>
                                        <p:cTn id="44" dur="500" tmFilter="0, 0; .2, .5; .8, .5; 1, 0"/>
                                        <p:tgtEl>
                                          <p:spTgt spid="38915">
                                            <p:txEl>
                                              <p:pRg st="3" end="3"/>
                                            </p:txEl>
                                          </p:spTgt>
                                        </p:tgtEl>
                                      </p:cBhvr>
                                    </p:animEffect>
                                    <p:animScale>
                                      <p:cBhvr>
                                        <p:cTn id="45" dur="250" autoRev="1" fill="hold"/>
                                        <p:tgtEl>
                                          <p:spTgt spid="38915">
                                            <p:txEl>
                                              <p:pRg st="3" end="3"/>
                                            </p:txEl>
                                          </p:spTgt>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1" nodeType="clickEffect">
                                  <p:stCondLst>
                                    <p:cond delay="0"/>
                                  </p:stCondLst>
                                  <p:childTnLst>
                                    <p:animEffect transition="out" filter="fade">
                                      <p:cBhvr>
                                        <p:cTn id="49" dur="500" tmFilter="0, 0; .2, .5; .8, .5; 1, 0"/>
                                        <p:tgtEl>
                                          <p:spTgt spid="38915">
                                            <p:txEl>
                                              <p:pRg st="4" end="4"/>
                                            </p:txEl>
                                          </p:spTgt>
                                        </p:tgtEl>
                                      </p:cBhvr>
                                    </p:animEffect>
                                    <p:animScale>
                                      <p:cBhvr>
                                        <p:cTn id="50" dur="250" autoRev="1" fill="hold"/>
                                        <p:tgtEl>
                                          <p:spTgt spid="38915">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nimBg="1"/>
      <p:bldP spid="38915" grpI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830888" y="0"/>
            <a:ext cx="3313112" cy="1800225"/>
          </a:xfrm>
        </p:spPr>
        <p:txBody>
          <a:bodyPr/>
          <a:lstStyle/>
          <a:p>
            <a:pPr eaLnBrk="1" hangingPunct="1"/>
            <a:r>
              <a:rPr lang="ar-SA" sz="3200" smtClean="0">
                <a:solidFill>
                  <a:schemeClr val="bg1"/>
                </a:solidFill>
                <a:cs typeface="Monotype Koufi" pitchFamily="2" charset="-78"/>
              </a:rPr>
              <a:t/>
            </a:r>
            <a:br>
              <a:rPr lang="ar-SA" sz="3200" smtClean="0">
                <a:solidFill>
                  <a:schemeClr val="bg1"/>
                </a:solidFill>
                <a:cs typeface="Monotype Koufi" pitchFamily="2" charset="-78"/>
              </a:rPr>
            </a:br>
            <a:r>
              <a:rPr lang="ar-SA" sz="3200" smtClean="0">
                <a:solidFill>
                  <a:schemeClr val="bg1"/>
                </a:solidFill>
                <a:cs typeface="Monotype Koufi" pitchFamily="2" charset="-78"/>
              </a:rPr>
              <a:t>مهمة عارض البيانات</a:t>
            </a:r>
            <a:br>
              <a:rPr lang="ar-SA" sz="3200" smtClean="0">
                <a:solidFill>
                  <a:schemeClr val="bg1"/>
                </a:solidFill>
                <a:cs typeface="Monotype Koufi" pitchFamily="2" charset="-78"/>
              </a:rPr>
            </a:br>
            <a:r>
              <a:rPr lang="ar-SA" sz="3200" smtClean="0">
                <a:solidFill>
                  <a:schemeClr val="bg1"/>
                </a:solidFill>
                <a:cs typeface="Monotype Koufi" pitchFamily="2" charset="-78"/>
              </a:rPr>
              <a:t> </a:t>
            </a:r>
            <a:r>
              <a:rPr lang="en-US" sz="3200" b="1" smtClean="0">
                <a:solidFill>
                  <a:schemeClr val="bg1"/>
                </a:solidFill>
              </a:rPr>
              <a:t>Data Show</a:t>
            </a:r>
            <a:r>
              <a:rPr lang="ar-SA" sz="3200" b="1" smtClean="0">
                <a:solidFill>
                  <a:schemeClr val="bg1"/>
                </a:solidFill>
              </a:rPr>
              <a:t/>
            </a:r>
            <a:br>
              <a:rPr lang="ar-SA" sz="3200" b="1" smtClean="0">
                <a:solidFill>
                  <a:schemeClr val="bg1"/>
                </a:solidFill>
              </a:rPr>
            </a:br>
            <a:endParaRPr lang="en-US" sz="3200" b="1" smtClean="0">
              <a:solidFill>
                <a:schemeClr val="bg1"/>
              </a:solidFill>
            </a:endParaRPr>
          </a:p>
        </p:txBody>
      </p:sp>
      <p:sp>
        <p:nvSpPr>
          <p:cNvPr id="2051" name="Rectangle 3" descr="aa"/>
          <p:cNvSpPr>
            <a:spLocks noGrp="1" noChangeArrowheads="1"/>
          </p:cNvSpPr>
          <p:nvPr>
            <p:ph type="subTitle" idx="1"/>
          </p:nvPr>
        </p:nvSpPr>
        <p:spPr>
          <a:xfrm>
            <a:off x="971550" y="0"/>
            <a:ext cx="4608513" cy="6858000"/>
          </a:xfrm>
          <a:blipFill dpi="0" rotWithShape="1">
            <a:blip r:embed="rId3">
              <a:lum bright="-66000" contrast="6000"/>
            </a:blip>
            <a:srcRect/>
            <a:stretch>
              <a:fillRect/>
            </a:stretch>
          </a:blipFill>
        </p:spPr>
        <p:txBody>
          <a:bodyPr/>
          <a:lstStyle/>
          <a:p>
            <a:pPr eaLnBrk="1" hangingPunct="1">
              <a:lnSpc>
                <a:spcPct val="150000"/>
              </a:lnSpc>
            </a:pPr>
            <a:r>
              <a:rPr lang="ar-SA" sz="2400" b="1" smtClean="0">
                <a:solidFill>
                  <a:schemeClr val="bg1"/>
                </a:solidFill>
              </a:rPr>
              <a:t>مهمة عارض البيانات الحاسوبي</a:t>
            </a:r>
            <a:r>
              <a:rPr lang="en-US" sz="2400" b="1" smtClean="0">
                <a:solidFill>
                  <a:schemeClr val="bg1"/>
                </a:solidFill>
              </a:rPr>
              <a:t> </a:t>
            </a:r>
            <a:r>
              <a:rPr lang="ar-SA" sz="2400" b="1" smtClean="0">
                <a:solidFill>
                  <a:schemeClr val="bg1"/>
                </a:solidFill>
              </a:rPr>
              <a:t>الأساسية </a:t>
            </a:r>
          </a:p>
          <a:p>
            <a:pPr eaLnBrk="1" hangingPunct="1">
              <a:lnSpc>
                <a:spcPct val="150000"/>
              </a:lnSpc>
            </a:pPr>
            <a:r>
              <a:rPr lang="ar-SA" sz="2400" b="1" smtClean="0">
                <a:solidFill>
                  <a:schemeClr val="bg1"/>
                </a:solidFill>
              </a:rPr>
              <a:t>هي عرض البيانات الموجودة على الحاسوب على شاشة بيضاء كبيرة</a:t>
            </a:r>
            <a:r>
              <a:rPr lang="en-US" sz="2400" b="1" smtClean="0">
                <a:solidFill>
                  <a:schemeClr val="bg1"/>
                </a:solidFill>
              </a:rPr>
              <a:t> (display) </a:t>
            </a:r>
            <a:r>
              <a:rPr lang="ar-SA" sz="2400" b="1" smtClean="0">
                <a:solidFill>
                  <a:schemeClr val="bg1"/>
                </a:solidFill>
              </a:rPr>
              <a:t>لكافة الطلاب في غرفة ِالدراسة</a:t>
            </a:r>
            <a:r>
              <a:rPr lang="en-US" sz="2400" b="1" smtClean="0">
                <a:solidFill>
                  <a:schemeClr val="bg1"/>
                </a:solidFill>
              </a:rPr>
              <a:t>.</a:t>
            </a:r>
            <a:br>
              <a:rPr lang="en-US" sz="2400" b="1" smtClean="0">
                <a:solidFill>
                  <a:schemeClr val="bg1"/>
                </a:solidFill>
              </a:rPr>
            </a:br>
            <a:r>
              <a:rPr lang="ar-SA" sz="2400" b="1" smtClean="0">
                <a:solidFill>
                  <a:schemeClr val="bg1"/>
                </a:solidFill>
              </a:rPr>
              <a:t>فهو وإن كان بإمكانه العمل مع جهاز الفيديو</a:t>
            </a:r>
            <a:r>
              <a:rPr lang="en-US" sz="2400" b="1" smtClean="0">
                <a:solidFill>
                  <a:schemeClr val="bg1"/>
                </a:solidFill>
              </a:rPr>
              <a:t> </a:t>
            </a:r>
            <a:endParaRPr lang="ar-SA" sz="2400" b="1" smtClean="0">
              <a:solidFill>
                <a:schemeClr val="bg1"/>
              </a:solidFill>
            </a:endParaRPr>
          </a:p>
          <a:p>
            <a:pPr eaLnBrk="1" hangingPunct="1">
              <a:lnSpc>
                <a:spcPct val="150000"/>
              </a:lnSpc>
            </a:pPr>
            <a:r>
              <a:rPr lang="ar-SA" sz="2400" b="1" smtClean="0">
                <a:solidFill>
                  <a:schemeClr val="bg1"/>
                </a:solidFill>
              </a:rPr>
              <a:t>فإنه يعرض شريط الفيديو على شاشة بيضاء أي أنه يعمل كوسيط بين الجهاز والشاشة </a:t>
            </a:r>
          </a:p>
          <a:p>
            <a:pPr eaLnBrk="1" hangingPunct="1">
              <a:lnSpc>
                <a:spcPct val="150000"/>
              </a:lnSpc>
            </a:pPr>
            <a:r>
              <a:rPr lang="ar-SA" sz="2400" b="1" smtClean="0">
                <a:solidFill>
                  <a:schemeClr val="bg1"/>
                </a:solidFill>
              </a:rPr>
              <a:t>كما أن نقاوة وضوح الصورة</a:t>
            </a:r>
            <a:r>
              <a:rPr lang="en-US" sz="2400" b="1" smtClean="0">
                <a:solidFill>
                  <a:schemeClr val="bg1"/>
                </a:solidFill>
              </a:rPr>
              <a:t> resolution </a:t>
            </a:r>
            <a:r>
              <a:rPr lang="ar-SA" sz="2400" b="1" smtClean="0">
                <a:solidFill>
                  <a:schemeClr val="bg1"/>
                </a:solidFill>
              </a:rPr>
              <a:t>ليست بنفس النوعية المعروضة على الشاشة التلفازية والمهمة الأساسية لهذا الجهاز هو عرض بيانات الحاسوب على شاشة بيضاء</a:t>
            </a:r>
            <a:r>
              <a:rPr lang="en-US" sz="2400" smtClean="0">
                <a:solidFill>
                  <a:schemeClr val="bg1"/>
                </a:solidFill>
              </a:rPr>
              <a:t> </a:t>
            </a:r>
            <a:endParaRPr lang="ar-SA" sz="2400" smtClean="0">
              <a:solidFill>
                <a:schemeClr val="bg1"/>
              </a:solidFill>
            </a:endParaRPr>
          </a:p>
          <a:p>
            <a:pPr eaLnBrk="1" hangingPunct="1">
              <a:lnSpc>
                <a:spcPct val="150000"/>
              </a:lnSpc>
            </a:pPr>
            <a:r>
              <a:rPr lang="ar-SA" sz="2400" smtClean="0">
                <a:solidFill>
                  <a:schemeClr val="bg1"/>
                </a:solidFill>
              </a:rPr>
              <a:t> </a:t>
            </a:r>
          </a:p>
          <a:p>
            <a:pPr eaLnBrk="1" hangingPunct="1">
              <a:lnSpc>
                <a:spcPct val="150000"/>
              </a:lnSpc>
            </a:pPr>
            <a:endParaRPr lang="en-US" sz="2400" smtClean="0">
              <a:solidFill>
                <a:schemeClr val="bg1"/>
              </a:solidFill>
            </a:endParaRPr>
          </a:p>
        </p:txBody>
      </p:sp>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51">
                                            <p:bg/>
                                          </p:spTgt>
                                        </p:tgtEl>
                                        <p:attrNameLst>
                                          <p:attrName>style.visibility</p:attrName>
                                        </p:attrNameLst>
                                      </p:cBhvr>
                                      <p:to>
                                        <p:strVal val="visible"/>
                                      </p:to>
                                    </p:set>
                                    <p:animEffect transition="in" filter="blinds(horizontal)">
                                      <p:cBhvr>
                                        <p:cTn id="11" dur="500"/>
                                        <p:tgtEl>
                                          <p:spTgt spid="2051">
                                            <p:bg/>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blinds(horizontal)">
                                      <p:cBhvr>
                                        <p:cTn id="15" dur="500"/>
                                        <p:tgtEl>
                                          <p:spTgt spid="2051">
                                            <p:txEl>
                                              <p:pRg st="0" end="0"/>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051">
                                            <p:txEl>
                                              <p:pRg st="1" end="1"/>
                                            </p:txEl>
                                          </p:spTgt>
                                        </p:tgtEl>
                                        <p:attrNameLst>
                                          <p:attrName>style.visibility</p:attrName>
                                        </p:attrNameLst>
                                      </p:cBhvr>
                                      <p:to>
                                        <p:strVal val="visible"/>
                                      </p:to>
                                    </p:set>
                                    <p:animEffect transition="in" filter="blinds(horizontal)">
                                      <p:cBhvr>
                                        <p:cTn id="19" dur="500"/>
                                        <p:tgtEl>
                                          <p:spTgt spid="2051">
                                            <p:txEl>
                                              <p:pRg st="1" end="1"/>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051">
                                            <p:txEl>
                                              <p:pRg st="2" end="2"/>
                                            </p:txEl>
                                          </p:spTgt>
                                        </p:tgtEl>
                                        <p:attrNameLst>
                                          <p:attrName>style.visibility</p:attrName>
                                        </p:attrNameLst>
                                      </p:cBhvr>
                                      <p:to>
                                        <p:strVal val="visible"/>
                                      </p:to>
                                    </p:set>
                                    <p:animEffect transition="in" filter="blinds(horizontal)">
                                      <p:cBhvr>
                                        <p:cTn id="23" dur="500"/>
                                        <p:tgtEl>
                                          <p:spTgt spid="2051">
                                            <p:txEl>
                                              <p:pRg st="2" end="2"/>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051">
                                            <p:txEl>
                                              <p:pRg st="3" end="3"/>
                                            </p:txEl>
                                          </p:spTgt>
                                        </p:tgtEl>
                                        <p:attrNameLst>
                                          <p:attrName>style.visibility</p:attrName>
                                        </p:attrNameLst>
                                      </p:cBhvr>
                                      <p:to>
                                        <p:strVal val="visible"/>
                                      </p:to>
                                    </p:set>
                                    <p:animEffect transition="in" filter="blinds(horizontal)">
                                      <p:cBhvr>
                                        <p:cTn id="27" dur="500"/>
                                        <p:tgtEl>
                                          <p:spTgt spid="2051">
                                            <p:txEl>
                                              <p:pRg st="3" end="3"/>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051">
                                            <p:txEl>
                                              <p:pRg st="4" end="4"/>
                                            </p:txEl>
                                          </p:spTgt>
                                        </p:tgtEl>
                                        <p:attrNameLst>
                                          <p:attrName>style.visibility</p:attrName>
                                        </p:attrNameLst>
                                      </p:cBhvr>
                                      <p:to>
                                        <p:strVal val="visible"/>
                                      </p:to>
                                    </p:set>
                                    <p:animEffect transition="in" filter="blinds(horizontal)">
                                      <p:cBhvr>
                                        <p:cTn id="31" dur="5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8" descr="aa"/>
          <p:cNvSpPr>
            <a:spLocks noGrp="1" noChangeArrowheads="1"/>
          </p:cNvSpPr>
          <p:nvPr>
            <p:ph type="title"/>
          </p:nvPr>
        </p:nvSpPr>
        <p:spPr>
          <a:xfrm>
            <a:off x="0" y="2205038"/>
            <a:ext cx="9144000" cy="1511300"/>
          </a:xfrm>
          <a:blipFill dpi="0" rotWithShape="1">
            <a:blip r:embed="rId3">
              <a:lum bright="-54000"/>
            </a:blip>
            <a:srcRect/>
            <a:stretch>
              <a:fillRect/>
            </a:stretch>
          </a:blipFill>
        </p:spPr>
        <p:txBody>
          <a:bodyPr/>
          <a:lstStyle/>
          <a:p>
            <a:pPr eaLnBrk="1" hangingPunct="1"/>
            <a:r>
              <a:rPr lang="ar-SA" smtClean="0">
                <a:solidFill>
                  <a:schemeClr val="bg1"/>
                </a:solidFill>
                <a:cs typeface="Monotype Koufi" pitchFamily="2" charset="-78"/>
              </a:rPr>
              <a:t>طريقة  توصيله بالحاسب</a:t>
            </a:r>
            <a:endParaRPr lang="en-US" smtClean="0">
              <a:solidFill>
                <a:schemeClr val="bg1"/>
              </a:solidFill>
              <a:cs typeface="Monotype Koufi" pitchFamily="2" charset="-78"/>
            </a:endParaRPr>
          </a:p>
        </p:txBody>
      </p:sp>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additive="base">
                                        <p:cTn id="7" dur="500" fill="hold"/>
                                        <p:tgtEl>
                                          <p:spTgt spid="5128"/>
                                        </p:tgtEl>
                                        <p:attrNameLst>
                                          <p:attrName>ppt_x</p:attrName>
                                        </p:attrNameLst>
                                      </p:cBhvr>
                                      <p:tavLst>
                                        <p:tav tm="0">
                                          <p:val>
                                            <p:strVal val="#ppt_x"/>
                                          </p:val>
                                        </p:tav>
                                        <p:tav tm="100000">
                                          <p:val>
                                            <p:strVal val="#ppt_x"/>
                                          </p:val>
                                        </p:tav>
                                      </p:tavLst>
                                    </p:anim>
                                    <p:anim calcmode="lin" valueType="num">
                                      <p:cBhvr additive="base">
                                        <p:cTn id="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aa"/>
          <p:cNvSpPr>
            <a:spLocks noChangeArrowheads="1"/>
          </p:cNvSpPr>
          <p:nvPr/>
        </p:nvSpPr>
        <p:spPr bwMode="auto">
          <a:xfrm>
            <a:off x="0" y="2349500"/>
            <a:ext cx="9144000" cy="2735263"/>
          </a:xfrm>
          <a:prstGeom prst="rect">
            <a:avLst/>
          </a:prstGeom>
          <a:blipFill dpi="0" rotWithShape="1">
            <a:blip r:embed="rId2">
              <a:lum bright="-78000"/>
            </a:blip>
            <a:srcRect/>
            <a:stretch>
              <a:fillRect/>
            </a:stretch>
          </a:blipFill>
          <a:ln w="9525">
            <a:noFill/>
            <a:miter lim="800000"/>
            <a:headEnd/>
            <a:tailEnd/>
          </a:ln>
        </p:spPr>
        <p:txBody>
          <a:bodyPr/>
          <a:lstStyle/>
          <a:p>
            <a:pPr marL="342900" indent="-342900">
              <a:spcBef>
                <a:spcPct val="20000"/>
              </a:spcBef>
            </a:pPr>
            <a:endParaRPr lang="ar-SA" sz="1000" b="1">
              <a:solidFill>
                <a:schemeClr val="bg1"/>
              </a:solidFill>
            </a:endParaRPr>
          </a:p>
          <a:p>
            <a:pPr marL="342900" indent="-342900">
              <a:spcBef>
                <a:spcPct val="20000"/>
              </a:spcBef>
            </a:pPr>
            <a:r>
              <a:rPr lang="ar-SA" sz="3200" b="1">
                <a:solidFill>
                  <a:schemeClr val="bg1"/>
                </a:solidFill>
              </a:rPr>
              <a:t>توصيله عارض البيانات هي نفس التوصيله التي تصل بين صندوق الحاسب وشاشة الحاسب </a:t>
            </a:r>
          </a:p>
          <a:p>
            <a:pPr marL="342900" indent="-342900">
              <a:spcBef>
                <a:spcPct val="20000"/>
              </a:spcBef>
            </a:pPr>
            <a:r>
              <a:rPr lang="ar-SA" sz="3200" b="1">
                <a:solidFill>
                  <a:schemeClr val="bg1"/>
                </a:solidFill>
              </a:rPr>
              <a:t>نقوم بتوصيلها بجهاز  (</a:t>
            </a:r>
            <a:r>
              <a:rPr lang="en-US" sz="3200" b="1">
                <a:solidFill>
                  <a:schemeClr val="bg1"/>
                </a:solidFill>
              </a:rPr>
              <a:t>Data Show</a:t>
            </a:r>
            <a:r>
              <a:rPr lang="ar-SA" sz="3200" b="1">
                <a:solidFill>
                  <a:schemeClr val="bg1"/>
                </a:solidFill>
              </a:rPr>
              <a:t>)</a:t>
            </a:r>
          </a:p>
          <a:p>
            <a:pPr marL="342900" indent="-342900">
              <a:spcBef>
                <a:spcPct val="20000"/>
              </a:spcBef>
            </a:pPr>
            <a:r>
              <a:rPr lang="ar-SA" sz="3200" b="1">
                <a:solidFill>
                  <a:schemeClr val="bg1"/>
                </a:solidFill>
              </a:rPr>
              <a:t>كما يظهر في الصورة التالية</a:t>
            </a:r>
          </a:p>
          <a:p>
            <a:pPr marL="342900" indent="-342900">
              <a:spcBef>
                <a:spcPct val="20000"/>
              </a:spcBef>
            </a:pPr>
            <a:endParaRPr lang="en-US" sz="1600" b="1">
              <a:solidFill>
                <a:schemeClr val="bg1"/>
              </a:solidFill>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checkerboard(across)">
                                      <p:cBhvr>
                                        <p:cTn id="7" dur="500"/>
                                        <p:tgtEl>
                                          <p:spTgt spid="5123">
                                            <p:bg/>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1" dur="500"/>
                                        <p:tgtEl>
                                          <p:spTgt spid="5123">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5" dur="500"/>
                                        <p:tgtEl>
                                          <p:spTgt spid="5123">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checkerboard(across)">
                                      <p:cBhvr>
                                        <p:cTn id="19"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smtClean="0"/>
          </a:p>
        </p:txBody>
      </p:sp>
      <p:sp>
        <p:nvSpPr>
          <p:cNvPr id="32771" name="Rectangle 3"/>
          <p:cNvSpPr>
            <a:spLocks noGrp="1" noChangeArrowheads="1"/>
          </p:cNvSpPr>
          <p:nvPr>
            <p:ph type="body" idx="1"/>
          </p:nvPr>
        </p:nvSpPr>
        <p:spPr/>
        <p:txBody>
          <a:bodyPr/>
          <a:lstStyle/>
          <a:p>
            <a:endParaRPr lang="en-US" smtClean="0"/>
          </a:p>
        </p:txBody>
      </p:sp>
      <p:pic>
        <p:nvPicPr>
          <p:cNvPr id="5124" name="صورة 4" descr="http://www.moeforum.net/vb1/uploaded/28_1160920371.jpg"/>
          <p:cNvPicPr>
            <a:picLocks noChangeAspect="1" noChangeArrowheads="1"/>
          </p:cNvPicPr>
          <p:nvPr/>
        </p:nvPicPr>
        <p:blipFill>
          <a:blip r:embed="rId2">
            <a:lum bright="-6000" contrast="6000"/>
          </a:blip>
          <a:srcRect/>
          <a:stretch>
            <a:fillRect/>
          </a:stretch>
        </p:blipFill>
        <p:spPr bwMode="auto">
          <a:xfrm>
            <a:off x="0" y="0"/>
            <a:ext cx="9324975" cy="6858000"/>
          </a:xfrm>
          <a:prstGeom prst="rect">
            <a:avLst/>
          </a:prstGeom>
          <a:noFill/>
          <a:ln w="9525">
            <a:noFill/>
            <a:miter lim="800000"/>
            <a:headEnd/>
            <a:tailEnd/>
          </a:ln>
        </p:spPr>
      </p:pic>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descr="aa"/>
          <p:cNvSpPr>
            <a:spLocks noChangeArrowheads="1"/>
          </p:cNvSpPr>
          <p:nvPr/>
        </p:nvSpPr>
        <p:spPr bwMode="auto">
          <a:xfrm>
            <a:off x="0" y="2420938"/>
            <a:ext cx="9144000" cy="2087562"/>
          </a:xfrm>
          <a:prstGeom prst="rect">
            <a:avLst/>
          </a:prstGeom>
          <a:blipFill dpi="0" rotWithShape="1">
            <a:blip r:embed="rId2">
              <a:lum bright="-66000" contrast="12000"/>
            </a:blip>
            <a:srcRect/>
            <a:stretch>
              <a:fillRect/>
            </a:stretch>
          </a:blipFill>
          <a:ln w="9525" algn="ctr">
            <a:noFill/>
            <a:miter lim="800000"/>
            <a:headEnd/>
            <a:tailEnd/>
          </a:ln>
        </p:spPr>
        <p:txBody>
          <a:bodyPr/>
          <a:lstStyle/>
          <a:p>
            <a:pPr marL="342900" indent="-342900">
              <a:spcBef>
                <a:spcPct val="20000"/>
              </a:spcBef>
              <a:buFontTx/>
              <a:buChar char="•"/>
            </a:pPr>
            <a:endParaRPr lang="ar-SA" sz="3200" b="1">
              <a:solidFill>
                <a:schemeClr val="bg1"/>
              </a:solidFill>
            </a:endParaRPr>
          </a:p>
          <a:p>
            <a:pPr marL="342900" indent="-342900">
              <a:spcBef>
                <a:spcPct val="20000"/>
              </a:spcBef>
              <a:buFontTx/>
              <a:buChar char="•"/>
            </a:pPr>
            <a:r>
              <a:rPr lang="ar-SA" sz="3200" b="1">
                <a:solidFill>
                  <a:schemeClr val="bg1"/>
                </a:solidFill>
              </a:rPr>
              <a:t>طرفها الآخر .. نربطه بجهاز الحاسب الآلي ..</a:t>
            </a:r>
          </a:p>
          <a:p>
            <a:pPr marL="342900" indent="-342900">
              <a:spcBef>
                <a:spcPct val="20000"/>
              </a:spcBef>
            </a:pPr>
            <a:r>
              <a:rPr lang="ar-SA" sz="3200" b="1">
                <a:solidFill>
                  <a:schemeClr val="bg1"/>
                </a:solidFill>
              </a:rPr>
              <a:t> أيضا كما يظهر في الصوره التالية</a:t>
            </a:r>
            <a:r>
              <a:rPr lang="en-US" sz="3200" b="1">
                <a:solidFill>
                  <a:schemeClr val="bg1"/>
                </a:solidFill>
              </a:rPr>
              <a:t> </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checkerboard(across)">
                                      <p:cBhvr>
                                        <p:cTn id="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smtClean="0"/>
          </a:p>
        </p:txBody>
      </p:sp>
      <p:sp>
        <p:nvSpPr>
          <p:cNvPr id="34819" name="Rectangle 3"/>
          <p:cNvSpPr>
            <a:spLocks noGrp="1" noChangeArrowheads="1"/>
          </p:cNvSpPr>
          <p:nvPr>
            <p:ph type="body" idx="1"/>
          </p:nvPr>
        </p:nvSpPr>
        <p:spPr/>
        <p:txBody>
          <a:bodyPr/>
          <a:lstStyle/>
          <a:p>
            <a:endParaRPr lang="en-US" smtClean="0"/>
          </a:p>
        </p:txBody>
      </p:sp>
      <p:pic>
        <p:nvPicPr>
          <p:cNvPr id="5125" name="صورة 5" descr="http://www.moeforum.net/vb1/uploaded/28_1160920313.jpg"/>
          <p:cNvPicPr>
            <a:picLocks noChangeAspect="1" noChangeArrowheads="1"/>
          </p:cNvPicPr>
          <p:nvPr/>
        </p:nvPicPr>
        <p:blipFill>
          <a:blip r:embed="rId2"/>
          <a:srcRect/>
          <a:stretch>
            <a:fillRect/>
          </a:stretch>
        </p:blipFill>
        <p:spPr bwMode="auto">
          <a:xfrm>
            <a:off x="0" y="0"/>
            <a:ext cx="9324975" cy="7029450"/>
          </a:xfrm>
          <a:prstGeom prst="rect">
            <a:avLst/>
          </a:prstGeom>
          <a:noFill/>
          <a:ln w="9525">
            <a:noFill/>
            <a:miter lim="800000"/>
            <a:headEnd/>
            <a:tailEnd/>
          </a:ln>
        </p:spPr>
      </p:pic>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linds(horizontal)">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aa"/>
          <p:cNvSpPr>
            <a:spLocks noGrp="1" noChangeArrowheads="1"/>
          </p:cNvSpPr>
          <p:nvPr>
            <p:ph type="body" idx="1"/>
          </p:nvPr>
        </p:nvSpPr>
        <p:spPr>
          <a:xfrm>
            <a:off x="0" y="0"/>
            <a:ext cx="5003800" cy="6858000"/>
          </a:xfrm>
          <a:blipFill dpi="0" rotWithShape="1">
            <a:blip r:embed="rId3">
              <a:lum bright="-54000" contrast="-6000"/>
            </a:blip>
            <a:srcRect/>
            <a:stretch>
              <a:fillRect/>
            </a:stretch>
          </a:blipFill>
        </p:spPr>
        <p:txBody>
          <a:bodyPr/>
          <a:lstStyle/>
          <a:p>
            <a:pPr algn="ctr" eaLnBrk="1" hangingPunct="1">
              <a:lnSpc>
                <a:spcPct val="150000"/>
              </a:lnSpc>
              <a:buFontTx/>
              <a:buNone/>
            </a:pPr>
            <a:r>
              <a:rPr lang="ar-SA" sz="2800" b="1" smtClean="0">
                <a:solidFill>
                  <a:schemeClr val="bg1"/>
                </a:solidFill>
                <a:cs typeface="Monotype Koufi" pitchFamily="2" charset="-78"/>
              </a:rPr>
              <a:t>ملاحظة</a:t>
            </a:r>
          </a:p>
          <a:p>
            <a:pPr algn="ctr" eaLnBrk="1" hangingPunct="1">
              <a:lnSpc>
                <a:spcPct val="150000"/>
              </a:lnSpc>
              <a:buFontTx/>
              <a:buNone/>
            </a:pPr>
            <a:r>
              <a:rPr lang="ar-SA" sz="2000" b="1" smtClean="0">
                <a:solidFill>
                  <a:schemeClr val="bg1"/>
                </a:solidFill>
              </a:rPr>
              <a:t>يوجد خلف عارض البيانات عدة منافذ </a:t>
            </a:r>
          </a:p>
          <a:p>
            <a:pPr algn="ctr" eaLnBrk="1" hangingPunct="1">
              <a:lnSpc>
                <a:spcPct val="150000"/>
              </a:lnSpc>
              <a:buFontTx/>
              <a:buNone/>
            </a:pPr>
            <a:r>
              <a:rPr lang="ar-SA" sz="2000" b="1" smtClean="0">
                <a:solidFill>
                  <a:schemeClr val="bg1"/>
                </a:solidFill>
              </a:rPr>
              <a:t>تختلف أماكنها باختلاف نوعه</a:t>
            </a:r>
          </a:p>
          <a:p>
            <a:pPr algn="ctr" eaLnBrk="1" hangingPunct="1">
              <a:lnSpc>
                <a:spcPct val="150000"/>
              </a:lnSpc>
              <a:buFontTx/>
              <a:buNone/>
            </a:pPr>
            <a:r>
              <a:rPr lang="ar-SA" sz="2000" b="1" smtClean="0">
                <a:solidFill>
                  <a:schemeClr val="bg1"/>
                </a:solidFill>
              </a:rPr>
              <a:t>مداخل الجهاز عديدة منها</a:t>
            </a:r>
            <a:r>
              <a:rPr lang="en-US" sz="2000" b="1" smtClean="0">
                <a:solidFill>
                  <a:schemeClr val="bg1"/>
                </a:solidFill>
              </a:rPr>
              <a:t>:</a:t>
            </a:r>
          </a:p>
          <a:p>
            <a:pPr algn="ctr" eaLnBrk="1" hangingPunct="1">
              <a:lnSpc>
                <a:spcPct val="150000"/>
              </a:lnSpc>
              <a:buFontTx/>
              <a:buNone/>
            </a:pPr>
            <a:r>
              <a:rPr lang="ar-SA" sz="2000" b="1" smtClean="0">
                <a:solidFill>
                  <a:schemeClr val="bg1"/>
                </a:solidFill>
              </a:rPr>
              <a:t>مدخل كمبيوتر ومدخل فيديو ومدخل</a:t>
            </a:r>
            <a:r>
              <a:rPr lang="en-US" sz="2000" b="1" smtClean="0">
                <a:solidFill>
                  <a:schemeClr val="bg1"/>
                </a:solidFill>
              </a:rPr>
              <a:t> DVI-D</a:t>
            </a:r>
          </a:p>
          <a:p>
            <a:pPr algn="ctr" eaLnBrk="1" hangingPunct="1">
              <a:lnSpc>
                <a:spcPct val="150000"/>
              </a:lnSpc>
              <a:buFontTx/>
              <a:buNone/>
            </a:pPr>
            <a:r>
              <a:rPr lang="ar-SA" sz="2000" b="1" smtClean="0">
                <a:solidFill>
                  <a:schemeClr val="bg1"/>
                </a:solidFill>
              </a:rPr>
              <a:t>تأكدي من اختيار المدخل الصحيح</a:t>
            </a:r>
          </a:p>
          <a:p>
            <a:pPr algn="ctr" eaLnBrk="1" hangingPunct="1">
              <a:lnSpc>
                <a:spcPct val="150000"/>
              </a:lnSpc>
              <a:buFontTx/>
              <a:buNone/>
            </a:pPr>
            <a:r>
              <a:rPr lang="ar-SA" sz="2000" b="1" smtClean="0">
                <a:solidFill>
                  <a:schemeClr val="bg1"/>
                </a:solidFill>
              </a:rPr>
              <a:t>ايضا من اختيار رقم المدخل الصحيح لأنه يمكن ايصاله بأكثر من كمبيوتر في نفس الوقت</a:t>
            </a:r>
          </a:p>
          <a:p>
            <a:pPr algn="ctr" eaLnBrk="1" hangingPunct="1">
              <a:lnSpc>
                <a:spcPct val="150000"/>
              </a:lnSpc>
              <a:buFontTx/>
              <a:buNone/>
            </a:pPr>
            <a:r>
              <a:rPr lang="ar-SA" sz="2000" b="1" smtClean="0">
                <a:solidFill>
                  <a:schemeClr val="bg1"/>
                </a:solidFill>
              </a:rPr>
              <a:t>لذلك سنجد كمبيوتر 1وكمبيوتر 2</a:t>
            </a:r>
          </a:p>
          <a:p>
            <a:pPr algn="ctr" eaLnBrk="1" hangingPunct="1">
              <a:lnSpc>
                <a:spcPct val="150000"/>
              </a:lnSpc>
              <a:buFontTx/>
              <a:buNone/>
            </a:pPr>
            <a:r>
              <a:rPr lang="ar-SA" sz="2000" b="1" smtClean="0">
                <a:solidFill>
                  <a:schemeClr val="bg1"/>
                </a:solidFill>
              </a:rPr>
              <a:t>ايضا سنجد مداخل ادخال </a:t>
            </a:r>
            <a:r>
              <a:rPr lang="en-US" sz="2000" b="1" smtClean="0">
                <a:solidFill>
                  <a:schemeClr val="bg1"/>
                </a:solidFill>
              </a:rPr>
              <a:t>input </a:t>
            </a:r>
            <a:r>
              <a:rPr lang="ar-SA" sz="2000" b="1" smtClean="0">
                <a:solidFill>
                  <a:schemeClr val="bg1"/>
                </a:solidFill>
              </a:rPr>
              <a:t> وأخرى للإخراج</a:t>
            </a:r>
            <a:r>
              <a:rPr lang="en-US" sz="2000" b="1" smtClean="0">
                <a:solidFill>
                  <a:schemeClr val="bg1"/>
                </a:solidFill>
              </a:rPr>
              <a:t>output </a:t>
            </a:r>
            <a:endParaRPr lang="ar-SA" sz="2000" b="1" smtClean="0">
              <a:solidFill>
                <a:schemeClr val="bg1"/>
              </a:solidFill>
            </a:endParaRPr>
          </a:p>
          <a:p>
            <a:pPr algn="ctr" eaLnBrk="1" hangingPunct="1">
              <a:lnSpc>
                <a:spcPct val="150000"/>
              </a:lnSpc>
              <a:buFontTx/>
              <a:buNone/>
            </a:pPr>
            <a:r>
              <a:rPr lang="ar-SA" sz="2000" b="1" smtClean="0">
                <a:solidFill>
                  <a:schemeClr val="bg1"/>
                </a:solidFill>
              </a:rPr>
              <a:t>يجب ان نختار الخيار المناسب ولعرض بيانات من الحاسب الى عارض البيانات سنختار الادخال </a:t>
            </a:r>
            <a:r>
              <a:rPr lang="en-US" sz="2000" b="1" smtClean="0">
                <a:solidFill>
                  <a:schemeClr val="bg1"/>
                </a:solidFill>
              </a:rPr>
              <a:t>input</a:t>
            </a:r>
          </a:p>
        </p:txBody>
      </p:sp>
      <p:pic>
        <p:nvPicPr>
          <p:cNvPr id="3078" name="صورة 239" descr="http://www.projectorcentral.com/img.cfm?pid=3013"/>
          <p:cNvPicPr>
            <a:picLocks noChangeAspect="1" noChangeArrowheads="1"/>
          </p:cNvPicPr>
          <p:nvPr/>
        </p:nvPicPr>
        <p:blipFill>
          <a:blip r:embed="rId4"/>
          <a:srcRect/>
          <a:stretch>
            <a:fillRect/>
          </a:stretch>
        </p:blipFill>
        <p:spPr bwMode="auto">
          <a:xfrm rot="1101714">
            <a:off x="5651500" y="4724400"/>
            <a:ext cx="2951163" cy="1504950"/>
          </a:xfrm>
          <a:prstGeom prst="rect">
            <a:avLst/>
          </a:prstGeom>
          <a:noFill/>
          <a:ln w="9525">
            <a:noFill/>
            <a:miter lim="800000"/>
            <a:headEnd/>
            <a:tailEnd/>
          </a:ln>
        </p:spPr>
      </p:pic>
      <p:pic>
        <p:nvPicPr>
          <p:cNvPr id="3077" name="Picture 5" descr="بدون-عنوان-2"/>
          <p:cNvPicPr>
            <a:picLocks noChangeAspect="1" noChangeArrowheads="1"/>
          </p:cNvPicPr>
          <p:nvPr/>
        </p:nvPicPr>
        <p:blipFill>
          <a:blip r:embed="rId5"/>
          <a:srcRect/>
          <a:stretch>
            <a:fillRect/>
          </a:stretch>
        </p:blipFill>
        <p:spPr bwMode="auto">
          <a:xfrm rot="-791343">
            <a:off x="5580063" y="2708275"/>
            <a:ext cx="2951162" cy="1512888"/>
          </a:xfrm>
          <a:prstGeom prst="rect">
            <a:avLst/>
          </a:prstGeom>
          <a:noFill/>
          <a:ln w="9525">
            <a:noFill/>
            <a:miter lim="800000"/>
            <a:headEnd/>
            <a:tailEnd/>
          </a:ln>
        </p:spPr>
      </p:pic>
      <p:pic>
        <p:nvPicPr>
          <p:cNvPr id="3079" name="صورة 240" descr="http://www.projectorcentral.com/img.cfm?pid=2820"/>
          <p:cNvPicPr>
            <a:picLocks noChangeAspect="1" noChangeArrowheads="1"/>
          </p:cNvPicPr>
          <p:nvPr/>
        </p:nvPicPr>
        <p:blipFill>
          <a:blip r:embed="rId6"/>
          <a:srcRect/>
          <a:stretch>
            <a:fillRect/>
          </a:stretch>
        </p:blipFill>
        <p:spPr bwMode="auto">
          <a:xfrm rot="1723247">
            <a:off x="5795963" y="765175"/>
            <a:ext cx="2951162" cy="1516063"/>
          </a:xfrm>
          <a:prstGeom prst="rect">
            <a:avLst/>
          </a:prstGeom>
          <a:noFill/>
          <a:ln w="9525">
            <a:noFill/>
            <a:miter lim="800000"/>
            <a:headEnd/>
            <a:tailEnd/>
          </a:ln>
        </p:spPr>
      </p:pic>
    </p:spTree>
    <p:custDataLst>
      <p:tags r:id="rId1"/>
    </p:custDataLst>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heckerboard(across)">
                                      <p:cBhvr>
                                        <p:cTn id="7" dur="500"/>
                                        <p:tgtEl>
                                          <p:spTgt spid="307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checkerboard(across)">
                                      <p:cBhvr>
                                        <p:cTn id="11" dur="500"/>
                                        <p:tgtEl>
                                          <p:spTgt spid="3079"/>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checkerboard(across)">
                                      <p:cBhvr>
                                        <p:cTn id="15" dur="500"/>
                                        <p:tgtEl>
                                          <p:spTgt spid="307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3075">
                                            <p:bg/>
                                          </p:spTgt>
                                        </p:tgtEl>
                                        <p:attrNameLst>
                                          <p:attrName>style.visibility</p:attrName>
                                        </p:attrNameLst>
                                      </p:cBhvr>
                                      <p:to>
                                        <p:strVal val="visible"/>
                                      </p:to>
                                    </p:set>
                                    <p:animEffect transition="in" filter="checkerboard(across)">
                                      <p:cBhvr>
                                        <p:cTn id="19" dur="500"/>
                                        <p:tgtEl>
                                          <p:spTgt spid="3075">
                                            <p:bg/>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23" dur="500"/>
                                        <p:tgtEl>
                                          <p:spTgt spid="3075">
                                            <p:txEl>
                                              <p:pRg st="0" end="0"/>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27" dur="500"/>
                                        <p:tgtEl>
                                          <p:spTgt spid="3075">
                                            <p:txEl>
                                              <p:pRg st="1" end="1"/>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31" dur="500"/>
                                        <p:tgtEl>
                                          <p:spTgt spid="3075">
                                            <p:txEl>
                                              <p:pRg st="2" end="2"/>
                                            </p:txEl>
                                          </p:spTgt>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3075">
                                            <p:txEl>
                                              <p:pRg st="3" end="3"/>
                                            </p:txEl>
                                          </p:spTgt>
                                        </p:tgtEl>
                                        <p:attrNameLst>
                                          <p:attrName>style.visibility</p:attrName>
                                        </p:attrNameLst>
                                      </p:cBhvr>
                                      <p:to>
                                        <p:strVal val="visible"/>
                                      </p:to>
                                    </p:set>
                                    <p:animEffect transition="in" filter="checkerboard(across)">
                                      <p:cBhvr>
                                        <p:cTn id="35" dur="500"/>
                                        <p:tgtEl>
                                          <p:spTgt spid="3075">
                                            <p:txEl>
                                              <p:pRg st="3" end="3"/>
                                            </p:txEl>
                                          </p:spTgt>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3075">
                                            <p:txEl>
                                              <p:pRg st="4" end="4"/>
                                            </p:txEl>
                                          </p:spTgt>
                                        </p:tgtEl>
                                        <p:attrNameLst>
                                          <p:attrName>style.visibility</p:attrName>
                                        </p:attrNameLst>
                                      </p:cBhvr>
                                      <p:to>
                                        <p:strVal val="visible"/>
                                      </p:to>
                                    </p:set>
                                    <p:animEffect transition="in" filter="checkerboard(across)">
                                      <p:cBhvr>
                                        <p:cTn id="39" dur="500"/>
                                        <p:tgtEl>
                                          <p:spTgt spid="3075">
                                            <p:txEl>
                                              <p:pRg st="4" end="4"/>
                                            </p:txEl>
                                          </p:spTgt>
                                        </p:tgtEl>
                                      </p:cBhvr>
                                    </p:animEffect>
                                  </p:childTnLst>
                                </p:cTn>
                              </p:par>
                            </p:childTnLst>
                          </p:cTn>
                        </p:par>
                        <p:par>
                          <p:cTn id="40" fill="hold">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3075">
                                            <p:txEl>
                                              <p:pRg st="5" end="5"/>
                                            </p:txEl>
                                          </p:spTgt>
                                        </p:tgtEl>
                                        <p:attrNameLst>
                                          <p:attrName>style.visibility</p:attrName>
                                        </p:attrNameLst>
                                      </p:cBhvr>
                                      <p:to>
                                        <p:strVal val="visible"/>
                                      </p:to>
                                    </p:set>
                                    <p:animEffect transition="in" filter="checkerboard(across)">
                                      <p:cBhvr>
                                        <p:cTn id="43" dur="500"/>
                                        <p:tgtEl>
                                          <p:spTgt spid="3075">
                                            <p:txEl>
                                              <p:pRg st="5" end="5"/>
                                            </p:txEl>
                                          </p:spTgt>
                                        </p:tgtEl>
                                      </p:cBhvr>
                                    </p:animEffect>
                                  </p:childTnLst>
                                </p:cTn>
                              </p:par>
                            </p:childTnLst>
                          </p:cTn>
                        </p:par>
                        <p:par>
                          <p:cTn id="44" fill="hold">
                            <p:stCondLst>
                              <p:cond delay="5000"/>
                            </p:stCondLst>
                            <p:childTnLst>
                              <p:par>
                                <p:cTn id="45" presetID="5" presetClass="entr" presetSubtype="10" fill="hold" grpId="0" nodeType="afterEffect">
                                  <p:stCondLst>
                                    <p:cond delay="0"/>
                                  </p:stCondLst>
                                  <p:childTnLst>
                                    <p:set>
                                      <p:cBhvr>
                                        <p:cTn id="46" dur="1" fill="hold">
                                          <p:stCondLst>
                                            <p:cond delay="0"/>
                                          </p:stCondLst>
                                        </p:cTn>
                                        <p:tgtEl>
                                          <p:spTgt spid="3075">
                                            <p:txEl>
                                              <p:pRg st="6" end="6"/>
                                            </p:txEl>
                                          </p:spTgt>
                                        </p:tgtEl>
                                        <p:attrNameLst>
                                          <p:attrName>style.visibility</p:attrName>
                                        </p:attrNameLst>
                                      </p:cBhvr>
                                      <p:to>
                                        <p:strVal val="visible"/>
                                      </p:to>
                                    </p:set>
                                    <p:animEffect transition="in" filter="checkerboard(across)">
                                      <p:cBhvr>
                                        <p:cTn id="47" dur="500"/>
                                        <p:tgtEl>
                                          <p:spTgt spid="3075">
                                            <p:txEl>
                                              <p:pRg st="6" end="6"/>
                                            </p:txEl>
                                          </p:spTgt>
                                        </p:tgtEl>
                                      </p:cBhvr>
                                    </p:animEffect>
                                  </p:childTnLst>
                                </p:cTn>
                              </p:par>
                            </p:childTnLst>
                          </p:cTn>
                        </p:par>
                        <p:par>
                          <p:cTn id="48" fill="hold">
                            <p:stCondLst>
                              <p:cond delay="5500"/>
                            </p:stCondLst>
                            <p:childTnLst>
                              <p:par>
                                <p:cTn id="49" presetID="5" presetClass="entr" presetSubtype="10" fill="hold" grpId="0" nodeType="afterEffect">
                                  <p:stCondLst>
                                    <p:cond delay="0"/>
                                  </p:stCondLst>
                                  <p:childTnLst>
                                    <p:set>
                                      <p:cBhvr>
                                        <p:cTn id="50" dur="1" fill="hold">
                                          <p:stCondLst>
                                            <p:cond delay="0"/>
                                          </p:stCondLst>
                                        </p:cTn>
                                        <p:tgtEl>
                                          <p:spTgt spid="3075">
                                            <p:txEl>
                                              <p:pRg st="7" end="7"/>
                                            </p:txEl>
                                          </p:spTgt>
                                        </p:tgtEl>
                                        <p:attrNameLst>
                                          <p:attrName>style.visibility</p:attrName>
                                        </p:attrNameLst>
                                      </p:cBhvr>
                                      <p:to>
                                        <p:strVal val="visible"/>
                                      </p:to>
                                    </p:set>
                                    <p:animEffect transition="in" filter="checkerboard(across)">
                                      <p:cBhvr>
                                        <p:cTn id="51" dur="500"/>
                                        <p:tgtEl>
                                          <p:spTgt spid="3075">
                                            <p:txEl>
                                              <p:pRg st="7" end="7"/>
                                            </p:txEl>
                                          </p:spTgt>
                                        </p:tgtEl>
                                      </p:cBhvr>
                                    </p:animEffect>
                                  </p:childTnLst>
                                </p:cTn>
                              </p:par>
                            </p:childTnLst>
                          </p:cTn>
                        </p:par>
                        <p:par>
                          <p:cTn id="52" fill="hold">
                            <p:stCondLst>
                              <p:cond delay="6000"/>
                            </p:stCondLst>
                            <p:childTnLst>
                              <p:par>
                                <p:cTn id="53" presetID="5" presetClass="entr" presetSubtype="10" fill="hold" grpId="0" nodeType="afterEffect">
                                  <p:stCondLst>
                                    <p:cond delay="0"/>
                                  </p:stCondLst>
                                  <p:childTnLst>
                                    <p:set>
                                      <p:cBhvr>
                                        <p:cTn id="54" dur="1" fill="hold">
                                          <p:stCondLst>
                                            <p:cond delay="0"/>
                                          </p:stCondLst>
                                        </p:cTn>
                                        <p:tgtEl>
                                          <p:spTgt spid="3075">
                                            <p:txEl>
                                              <p:pRg st="8" end="8"/>
                                            </p:txEl>
                                          </p:spTgt>
                                        </p:tgtEl>
                                        <p:attrNameLst>
                                          <p:attrName>style.visibility</p:attrName>
                                        </p:attrNameLst>
                                      </p:cBhvr>
                                      <p:to>
                                        <p:strVal val="visible"/>
                                      </p:to>
                                    </p:set>
                                    <p:animEffect transition="in" filter="checkerboard(across)">
                                      <p:cBhvr>
                                        <p:cTn id="55" dur="500"/>
                                        <p:tgtEl>
                                          <p:spTgt spid="3075">
                                            <p:txEl>
                                              <p:pRg st="8" end="8"/>
                                            </p:txEl>
                                          </p:spTgt>
                                        </p:tgtEl>
                                      </p:cBhvr>
                                    </p:animEffect>
                                  </p:childTnLst>
                                </p:cTn>
                              </p:par>
                            </p:childTnLst>
                          </p:cTn>
                        </p:par>
                        <p:par>
                          <p:cTn id="56" fill="hold">
                            <p:stCondLst>
                              <p:cond delay="6500"/>
                            </p:stCondLst>
                            <p:childTnLst>
                              <p:par>
                                <p:cTn id="57" presetID="5" presetClass="entr" presetSubtype="10" fill="hold" grpId="0" nodeType="afterEffect">
                                  <p:stCondLst>
                                    <p:cond delay="0"/>
                                  </p:stCondLst>
                                  <p:childTnLst>
                                    <p:set>
                                      <p:cBhvr>
                                        <p:cTn id="58" dur="1" fill="hold">
                                          <p:stCondLst>
                                            <p:cond delay="0"/>
                                          </p:stCondLst>
                                        </p:cTn>
                                        <p:tgtEl>
                                          <p:spTgt spid="3075">
                                            <p:txEl>
                                              <p:pRg st="9" end="9"/>
                                            </p:txEl>
                                          </p:spTgt>
                                        </p:tgtEl>
                                        <p:attrNameLst>
                                          <p:attrName>style.visibility</p:attrName>
                                        </p:attrNameLst>
                                      </p:cBhvr>
                                      <p:to>
                                        <p:strVal val="visible"/>
                                      </p:to>
                                    </p:set>
                                    <p:animEffect transition="in" filter="checkerboard(across)">
                                      <p:cBhvr>
                                        <p:cTn id="59" dur="500"/>
                                        <p:tgtEl>
                                          <p:spTgt spid="3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3.5"/>
</p:tagLst>
</file>

<file path=ppt/tags/tag10.xml><?xml version="1.0" encoding="utf-8"?>
<p:tagLst xmlns:a="http://schemas.openxmlformats.org/drawingml/2006/main" xmlns:r="http://schemas.openxmlformats.org/officeDocument/2006/relationships" xmlns:p="http://schemas.openxmlformats.org/presentationml/2006/main">
  <p:tag name="TIMING" val="|1|1.9|3.1"/>
</p:tagLst>
</file>

<file path=ppt/tags/tag11.xml><?xml version="1.0" encoding="utf-8"?>
<p:tagLst xmlns:a="http://schemas.openxmlformats.org/drawingml/2006/main" xmlns:r="http://schemas.openxmlformats.org/officeDocument/2006/relationships" xmlns:p="http://schemas.openxmlformats.org/presentationml/2006/main">
  <p:tag name="TIMING" val="|1.4|4.1|9.7"/>
</p:tagLst>
</file>

<file path=ppt/tags/tag12.xml><?xml version="1.0" encoding="utf-8"?>
<p:tagLst xmlns:a="http://schemas.openxmlformats.org/drawingml/2006/main" xmlns:r="http://schemas.openxmlformats.org/officeDocument/2006/relationships" xmlns:p="http://schemas.openxmlformats.org/presentationml/2006/main">
  <p:tag name="TIMING" val="|0.8|1.7|4.3|1.4|1.4|2|1.6"/>
</p:tagLst>
</file>

<file path=ppt/tags/tag13.xml><?xml version="1.0" encoding="utf-8"?>
<p:tagLst xmlns:a="http://schemas.openxmlformats.org/drawingml/2006/main" xmlns:r="http://schemas.openxmlformats.org/officeDocument/2006/relationships" xmlns:p="http://schemas.openxmlformats.org/presentationml/2006/main">
  <p:tag name="TIMING" val="|0.8|4.3|1.3|3.3"/>
</p:tagLst>
</file>

<file path=ppt/tags/tag14.xml><?xml version="1.0" encoding="utf-8"?>
<p:tagLst xmlns:a="http://schemas.openxmlformats.org/drawingml/2006/main" xmlns:r="http://schemas.openxmlformats.org/officeDocument/2006/relationships" xmlns:p="http://schemas.openxmlformats.org/presentationml/2006/main">
  <p:tag name="TIMING" val="|0.9|1.8|10.5"/>
</p:tagLst>
</file>

<file path=ppt/tags/tag15.xml><?xml version="1.0" encoding="utf-8"?>
<p:tagLst xmlns:a="http://schemas.openxmlformats.org/drawingml/2006/main" xmlns:r="http://schemas.openxmlformats.org/officeDocument/2006/relationships" xmlns:p="http://schemas.openxmlformats.org/presentationml/2006/main">
  <p:tag name="TIMING" val="|0.8|1.6|1.5|2.6|1"/>
</p:tagLst>
</file>

<file path=ppt/tags/tag16.xml><?xml version="1.0" encoding="utf-8"?>
<p:tagLst xmlns:a="http://schemas.openxmlformats.org/drawingml/2006/main" xmlns:r="http://schemas.openxmlformats.org/officeDocument/2006/relationships" xmlns:p="http://schemas.openxmlformats.org/presentationml/2006/main">
  <p:tag name="TIMING" val="|0.8|3.6|4.3"/>
</p:tagLst>
</file>

<file path=ppt/tags/tag17.xml><?xml version="1.0" encoding="utf-8"?>
<p:tagLst xmlns:a="http://schemas.openxmlformats.org/drawingml/2006/main" xmlns:r="http://schemas.openxmlformats.org/officeDocument/2006/relationships" xmlns:p="http://schemas.openxmlformats.org/presentationml/2006/main">
  <p:tag name="TIMING" val="|2|1.7|1.4|1.9|3.4|2.4|3.3"/>
</p:tagLst>
</file>

<file path=ppt/tags/tag18.xml><?xml version="1.0" encoding="utf-8"?>
<p:tagLst xmlns:a="http://schemas.openxmlformats.org/drawingml/2006/main" xmlns:r="http://schemas.openxmlformats.org/officeDocument/2006/relationships" xmlns:p="http://schemas.openxmlformats.org/presentationml/2006/main">
  <p:tag name="TIMING" val="|0.8|7|6"/>
</p:tagLst>
</file>

<file path=ppt/tags/tag2.xml><?xml version="1.0" encoding="utf-8"?>
<p:tagLst xmlns:a="http://schemas.openxmlformats.org/drawingml/2006/main" xmlns:r="http://schemas.openxmlformats.org/officeDocument/2006/relationships" xmlns:p="http://schemas.openxmlformats.org/presentationml/2006/main">
  <p:tag name="TIMING" val="|1|2.3|1.4|2.6|9.4"/>
</p:tagLst>
</file>

<file path=ppt/tags/tag3.xml><?xml version="1.0" encoding="utf-8"?>
<p:tagLst xmlns:a="http://schemas.openxmlformats.org/drawingml/2006/main" xmlns:r="http://schemas.openxmlformats.org/officeDocument/2006/relationships" xmlns:p="http://schemas.openxmlformats.org/presentationml/2006/main">
  <p:tag name="TIMING" val="|1.5|1.2|1.7|3.7|2.8"/>
</p:tagLst>
</file>

<file path=ppt/tags/tag4.xml><?xml version="1.0" encoding="utf-8"?>
<p:tagLst xmlns:a="http://schemas.openxmlformats.org/drawingml/2006/main" xmlns:r="http://schemas.openxmlformats.org/officeDocument/2006/relationships" xmlns:p="http://schemas.openxmlformats.org/presentationml/2006/main">
  <p:tag name="TIMING" val="|0.9|1.4|1.2|1.1|1.9"/>
</p:tagLst>
</file>

<file path=ppt/tags/tag5.xml><?xml version="1.0" encoding="utf-8"?>
<p:tagLst xmlns:a="http://schemas.openxmlformats.org/drawingml/2006/main" xmlns:r="http://schemas.openxmlformats.org/officeDocument/2006/relationships" xmlns:p="http://schemas.openxmlformats.org/presentationml/2006/main">
  <p:tag name="TIMING" val="|0.7|4.5"/>
</p:tagLst>
</file>

<file path=ppt/tags/tag6.xml><?xml version="1.0" encoding="utf-8"?>
<p:tagLst xmlns:a="http://schemas.openxmlformats.org/drawingml/2006/main" xmlns:r="http://schemas.openxmlformats.org/officeDocument/2006/relationships" xmlns:p="http://schemas.openxmlformats.org/presentationml/2006/main">
  <p:tag name="TIMING" val="|0.8|2.8|1.2|1.6"/>
</p:tagLst>
</file>

<file path=ppt/tags/tag7.xml><?xml version="1.0" encoding="utf-8"?>
<p:tagLst xmlns:a="http://schemas.openxmlformats.org/drawingml/2006/main" xmlns:r="http://schemas.openxmlformats.org/officeDocument/2006/relationships" xmlns:p="http://schemas.openxmlformats.org/presentationml/2006/main">
  <p:tag name="TIMING" val="|0.8|1.1|1.4|4.4"/>
</p:tagLst>
</file>

<file path=ppt/tags/tag8.xml><?xml version="1.0" encoding="utf-8"?>
<p:tagLst xmlns:a="http://schemas.openxmlformats.org/drawingml/2006/main" xmlns:r="http://schemas.openxmlformats.org/officeDocument/2006/relationships" xmlns:p="http://schemas.openxmlformats.org/presentationml/2006/main">
  <p:tag name="TIMING" val="|0.9|1.1|3.9"/>
</p:tagLst>
</file>

<file path=ppt/tags/tag9.xml><?xml version="1.0" encoding="utf-8"?>
<p:tagLst xmlns:a="http://schemas.openxmlformats.org/drawingml/2006/main" xmlns:r="http://schemas.openxmlformats.org/officeDocument/2006/relationships" xmlns:p="http://schemas.openxmlformats.org/presentationml/2006/main">
  <p:tag name="TIMING" val="|1.8|4.3"/>
</p:tagLst>
</file>

<file path=ppt/theme/theme1.xml><?xml version="1.0" encoding="utf-8"?>
<a:theme xmlns:a="http://schemas.openxmlformats.org/drawingml/2006/main" name="كل ماتريد معرفته عن جهاز البرجكتار لعرض البيانات DataShow">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كل ماتريد معرفته عن جهاز البرجكتار لعرض البيانات DataShow</Template>
  <TotalTime>1</TotalTime>
  <Words>588</Words>
  <Application>Microsoft Office PowerPoint</Application>
  <PresentationFormat>عرض على الشاشة (3:4)‏</PresentationFormat>
  <Paragraphs>111</Paragraphs>
  <Slides>26</Slides>
  <Notes>0</Notes>
  <HiddenSlides>0</HiddenSlides>
  <MMClips>0</MMClips>
  <ScaleCrop>false</ScaleCrop>
  <HeadingPairs>
    <vt:vector size="6" baseType="variant">
      <vt:variant>
        <vt:lpstr>الخطوط المستخدمة</vt:lpstr>
      </vt:variant>
      <vt:variant>
        <vt:i4>4</vt:i4>
      </vt:variant>
      <vt:variant>
        <vt:lpstr>سمة</vt:lpstr>
      </vt:variant>
      <vt:variant>
        <vt:i4>1</vt:i4>
      </vt:variant>
      <vt:variant>
        <vt:lpstr>عناوين الشرائح</vt:lpstr>
      </vt:variant>
      <vt:variant>
        <vt:i4>26</vt:i4>
      </vt:variant>
    </vt:vector>
  </HeadingPairs>
  <TitlesOfParts>
    <vt:vector size="31" baseType="lpstr">
      <vt:lpstr>Arial</vt:lpstr>
      <vt:lpstr>Calibri</vt:lpstr>
      <vt:lpstr>Old Antic Decorative</vt:lpstr>
      <vt:lpstr>Monotype Koufi</vt:lpstr>
      <vt:lpstr>كل ماتريد معرفته عن جهاز البرجكتار لعرض البيانات DataShow</vt:lpstr>
      <vt:lpstr> بسم الله الرحمن الرحيم والصلاة والسلام على اشرف الانبياء والمرسلين وعلى آل بيته الطيبين الطاهرين وعلى صحابته اجمعين  ومن تبعه بإحسان الى يوم الدين </vt:lpstr>
      <vt:lpstr>الشريحة 2</vt:lpstr>
      <vt:lpstr> مهمة عارض البيانات  Data Show </vt:lpstr>
      <vt:lpstr>طريقة  توصيله بالحاسب</vt:lpstr>
      <vt:lpstr>الشريحة 5</vt:lpstr>
      <vt:lpstr>الشريحة 6</vt:lpstr>
      <vt:lpstr>الشريحة 7</vt:lpstr>
      <vt:lpstr>الشريحة 8</vt:lpstr>
      <vt:lpstr>الشريحة 9</vt:lpstr>
      <vt:lpstr> بعد ربط الجهاز بالحاسب  نقوم بتشغيل  الجهازين  ثم نذهب إلى سطح المكتب  و ننقر بالزر الأيمن  ونختار من القائمة المنسدلة (خصائص )  ستفتح نافذة (خصائص العرض) نختار منها (الإعدادات)  ستظهر اجهزة العرض 1 و 2 نختار 2 ثم موافق  </vt:lpstr>
      <vt:lpstr>الشريحة 11</vt:lpstr>
      <vt:lpstr>الشريحة 12</vt:lpstr>
      <vt:lpstr>الشريحة 13</vt:lpstr>
      <vt:lpstr>الشريحة 14</vt:lpstr>
      <vt:lpstr>الشريحة 15</vt:lpstr>
      <vt:lpstr>الشريحة 16</vt:lpstr>
      <vt:lpstr>نقوم بختيار اللغة العربية  ثم نضغط Enter   وسوف يتحول مربع الحوار إلى اللغة العربية  مما يتيح لنا تحكم أفضل في الجهاز من جميع النواحي  قد لا يكون خيار اللغة العربية مدعوما في جميع الاجهزة</vt:lpstr>
      <vt:lpstr>الشريحة 18</vt:lpstr>
      <vt:lpstr>الشريحة 19</vt:lpstr>
      <vt:lpstr>الشريحة 20</vt:lpstr>
      <vt:lpstr>ثم نضغط Enter يخرج لنا مربع حوار تاكيد الطلب</vt:lpstr>
      <vt:lpstr>بعد ذالك نتأكد من نجاح العملية بواسطة الكشف عن ذالك نختار من القائمة معلومات فنجد أن استخدام الفلتر قد أصبح قيمته صفر أي أن خطواتك صحيحة و نتبع نفس الخطوات في عملية مسح عداد ساعات اللمبة   </vt:lpstr>
      <vt:lpstr> تعليمات و إرشادات التعامل مع جهاز عرض البيانات  (Data-Show  ) </vt:lpstr>
      <vt:lpstr>الشريحة 24</vt:lpstr>
      <vt:lpstr>الشريحة 25</vt:lpstr>
      <vt:lpstr>الشريحة 26</vt:lpstr>
    </vt:vector>
  </TitlesOfParts>
  <Company>alshaibani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بسم الله الرحمن الرحيم والصلاة والسلام على اشرف الانبياء والمرسلين وعلى آل بيته الطيبين الطاهرين وعلى صحابته اجمعين  ومن تبعه بإحسان الى يوم الدين </dc:title>
  <dc:creator>ayman</dc:creator>
  <cp:lastModifiedBy>ayman</cp:lastModifiedBy>
  <cp:revision>1</cp:revision>
  <dcterms:created xsi:type="dcterms:W3CDTF">2011-11-25T20:04:10Z</dcterms:created>
  <dcterms:modified xsi:type="dcterms:W3CDTF">2011-11-25T20:06:02Z</dcterms:modified>
</cp:coreProperties>
</file>